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4"/>
  </p:sldMasterIdLst>
  <p:notesMasterIdLst>
    <p:notesMasterId r:id="rId38"/>
  </p:notesMasterIdLst>
  <p:sldIdLst>
    <p:sldId id="256" r:id="rId5"/>
    <p:sldId id="257" r:id="rId6"/>
    <p:sldId id="258" r:id="rId7"/>
    <p:sldId id="259" r:id="rId8"/>
    <p:sldId id="260" r:id="rId9"/>
    <p:sldId id="261" r:id="rId10"/>
    <p:sldId id="263" r:id="rId11"/>
    <p:sldId id="264" r:id="rId12"/>
    <p:sldId id="266" r:id="rId13"/>
    <p:sldId id="265" r:id="rId14"/>
    <p:sldId id="267" r:id="rId15"/>
    <p:sldId id="269" r:id="rId16"/>
    <p:sldId id="268" r:id="rId17"/>
    <p:sldId id="270" r:id="rId18"/>
    <p:sldId id="272" r:id="rId19"/>
    <p:sldId id="271" r:id="rId20"/>
    <p:sldId id="273" r:id="rId21"/>
    <p:sldId id="274" r:id="rId22"/>
    <p:sldId id="275" r:id="rId23"/>
    <p:sldId id="276" r:id="rId24"/>
    <p:sldId id="279" r:id="rId25"/>
    <p:sldId id="278" r:id="rId26"/>
    <p:sldId id="281" r:id="rId27"/>
    <p:sldId id="282" r:id="rId28"/>
    <p:sldId id="283" r:id="rId29"/>
    <p:sldId id="280" r:id="rId30"/>
    <p:sldId id="284" r:id="rId31"/>
    <p:sldId id="285" r:id="rId32"/>
    <p:sldId id="286" r:id="rId33"/>
    <p:sldId id="288" r:id="rId34"/>
    <p:sldId id="289" r:id="rId35"/>
    <p:sldId id="290" r:id="rId36"/>
    <p:sldId id="26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1CEC37-42C6-45AD-8906-ACF09E970EF6}" v="35" dt="2025-05-17T17:03:24.524"/>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41" autoAdjust="0"/>
    <p:restoredTop sz="94660"/>
  </p:normalViewPr>
  <p:slideViewPr>
    <p:cSldViewPr snapToGrid="0">
      <p:cViewPr>
        <p:scale>
          <a:sx n="50" d="100"/>
          <a:sy n="50" d="100"/>
        </p:scale>
        <p:origin x="1704" y="6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28F4C0-05E2-4130-9FC0-3C5B178A5697}" type="datetimeFigureOut">
              <a:rPr lang="es-CO" smtClean="0"/>
              <a:t>17/05/2025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40106B-3591-4339-9334-747874D51947}" type="slidenum">
              <a:rPr lang="es-CO" smtClean="0"/>
              <a:t>‹Nº›</a:t>
            </a:fld>
            <a:endParaRPr lang="es-CO"/>
          </a:p>
        </p:txBody>
      </p:sp>
    </p:spTree>
    <p:extLst>
      <p:ext uri="{BB962C8B-B14F-4D97-AF65-F5344CB8AC3E}">
        <p14:creationId xmlns:p14="http://schemas.microsoft.com/office/powerpoint/2010/main" val="3340800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B340106B-3591-4339-9334-747874D51947}" type="slidenum">
              <a:rPr lang="es-CO" smtClean="0"/>
              <a:t>2</a:t>
            </a:fld>
            <a:endParaRPr lang="es-CO"/>
          </a:p>
        </p:txBody>
      </p:sp>
    </p:spTree>
    <p:extLst>
      <p:ext uri="{BB962C8B-B14F-4D97-AF65-F5344CB8AC3E}">
        <p14:creationId xmlns:p14="http://schemas.microsoft.com/office/powerpoint/2010/main" val="1673214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B340106B-3591-4339-9334-747874D51947}" type="slidenum">
              <a:rPr lang="es-CO" smtClean="0"/>
              <a:t>21</a:t>
            </a:fld>
            <a:endParaRPr lang="es-CO"/>
          </a:p>
        </p:txBody>
      </p:sp>
    </p:spTree>
    <p:extLst>
      <p:ext uri="{BB962C8B-B14F-4D97-AF65-F5344CB8AC3E}">
        <p14:creationId xmlns:p14="http://schemas.microsoft.com/office/powerpoint/2010/main" val="23632595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5/17/2025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‹Nº›</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217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5/17/2025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56356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0775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9337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40689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670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0820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9709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6935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01311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1673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48014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38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2094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60484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5/17/2025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9860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5/17/2025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61884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5/17/2025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3053423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png"/><Relationship Id="rId7" Type="http://schemas.openxmlformats.org/officeDocument/2006/relationships/image" Target="../media/image4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png"/><Relationship Id="rId9" Type="http://schemas.openxmlformats.org/officeDocument/2006/relationships/image" Target="../media/image45.png"/></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anayamultimedia.es/primer_capitulo/aprende-machine-learning-con-scikit-learn-keras-y-tensorflow-tercera-edicion.pdf" TargetMode="External"/><Relationship Id="rId3" Type="http://schemas.openxmlformats.org/officeDocument/2006/relationships/hyperlink" Target="https://es.wikipedia.org/wiki/Descenso_del_gradiente" TargetMode="External"/><Relationship Id="rId7" Type="http://schemas.openxmlformats.org/officeDocument/2006/relationships/hyperlink" Target="https://interactivechaos.com/es/manual/tutorial-de-machine-learning/regresion-softmax" TargetMode="External"/><Relationship Id="rId2" Type="http://schemas.openxmlformats.org/officeDocument/2006/relationships/hyperlink" Target="https://aws.amazon.com/es/what-is/linear-regression/" TargetMode="External"/><Relationship Id="rId1" Type="http://schemas.openxmlformats.org/officeDocument/2006/relationships/slideLayout" Target="../slideLayouts/slideLayout2.xml"/><Relationship Id="rId6" Type="http://schemas.openxmlformats.org/officeDocument/2006/relationships/hyperlink" Target="https://es.wikipedia.org/wiki/Regresi%C3%B3n_log%C3%ADstica" TargetMode="External"/><Relationship Id="rId5" Type="http://schemas.openxmlformats.org/officeDocument/2006/relationships/hyperlink" Target="https://en-m-wikipedia-org.translate.goog/wiki/Early_stopping?_x_tr_sl=en&amp;_x_tr_tl=es&amp;_x_tr_hl=es&amp;_x_tr_pto=tc" TargetMode="External"/><Relationship Id="rId4" Type="http://schemas.openxmlformats.org/officeDocument/2006/relationships/hyperlink" Target="https://interactivechaos.com/es/manual/tutorial-de-machine-learning/elastic-net"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BF38E6-12B2-1655-F9FD-0E549C8A032D}"/>
              </a:ext>
            </a:extLst>
          </p:cNvPr>
          <p:cNvSpPr>
            <a:spLocks noGrp="1"/>
          </p:cNvSpPr>
          <p:nvPr>
            <p:ph type="ctrTitle"/>
          </p:nvPr>
        </p:nvSpPr>
        <p:spPr/>
        <p:txBody>
          <a:bodyPr/>
          <a:lstStyle/>
          <a:p>
            <a:r>
              <a:rPr lang="es-MX" b="1" dirty="0"/>
              <a:t>Capítulo 4</a:t>
            </a:r>
            <a:endParaRPr lang="es-CO" b="1" dirty="0"/>
          </a:p>
        </p:txBody>
      </p:sp>
      <p:sp>
        <p:nvSpPr>
          <p:cNvPr id="3" name="Subtítulo 2">
            <a:extLst>
              <a:ext uri="{FF2B5EF4-FFF2-40B4-BE49-F238E27FC236}">
                <a16:creationId xmlns:a16="http://schemas.microsoft.com/office/drawing/2014/main" id="{90DC2ECC-C6CF-C090-1DA6-6EA00875E2E4}"/>
              </a:ext>
            </a:extLst>
          </p:cNvPr>
          <p:cNvSpPr>
            <a:spLocks noGrp="1"/>
          </p:cNvSpPr>
          <p:nvPr>
            <p:ph type="subTitle" idx="1"/>
          </p:nvPr>
        </p:nvSpPr>
        <p:spPr/>
        <p:txBody>
          <a:bodyPr>
            <a:normAutofit/>
          </a:bodyPr>
          <a:lstStyle/>
          <a:p>
            <a:r>
              <a:rPr lang="es-MX" sz="2800" b="1" dirty="0"/>
              <a:t>Entrenando modelos</a:t>
            </a:r>
            <a:endParaRPr lang="es-CO" sz="2800" b="1" dirty="0"/>
          </a:p>
        </p:txBody>
      </p:sp>
    </p:spTree>
    <p:extLst>
      <p:ext uri="{BB962C8B-B14F-4D97-AF65-F5344CB8AC3E}">
        <p14:creationId xmlns:p14="http://schemas.microsoft.com/office/powerpoint/2010/main" val="128121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A9BC876-571A-45A6-93A3-FB2839CE6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F484B2EA-E61C-489C-A595-160191247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5" name="Picture 14">
              <a:extLst>
                <a:ext uri="{FF2B5EF4-FFF2-40B4-BE49-F238E27FC236}">
                  <a16:creationId xmlns:a16="http://schemas.microsoft.com/office/drawing/2014/main" id="{9E987F02-C120-4654-AD1E-98AF4B643EF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id="{64E470B5-B546-4390-9A0D-408D49895E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CO"/>
            </a:p>
          </p:txBody>
        </p:sp>
        <p:pic>
          <p:nvPicPr>
            <p:cNvPr id="17" name="Picture 16">
              <a:extLst>
                <a:ext uri="{FF2B5EF4-FFF2-40B4-BE49-F238E27FC236}">
                  <a16:creationId xmlns:a16="http://schemas.microsoft.com/office/drawing/2014/main" id="{D061B9CE-C400-4868-9385-01A0BBB98C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8" name="Picture 17">
              <a:extLst>
                <a:ext uri="{FF2B5EF4-FFF2-40B4-BE49-F238E27FC236}">
                  <a16:creationId xmlns:a16="http://schemas.microsoft.com/office/drawing/2014/main" id="{40C49D50-A49B-4F80-81C4-05BBCF4B5A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ítulo 1">
            <a:extLst>
              <a:ext uri="{FF2B5EF4-FFF2-40B4-BE49-F238E27FC236}">
                <a16:creationId xmlns:a16="http://schemas.microsoft.com/office/drawing/2014/main" id="{31A45B2F-27B7-CF73-E1A0-0722C1166D2A}"/>
              </a:ext>
            </a:extLst>
          </p:cNvPr>
          <p:cNvSpPr>
            <a:spLocks noGrp="1"/>
          </p:cNvSpPr>
          <p:nvPr>
            <p:ph type="title"/>
          </p:nvPr>
        </p:nvSpPr>
        <p:spPr>
          <a:xfrm>
            <a:off x="1180101" y="982132"/>
            <a:ext cx="6354633" cy="1303867"/>
          </a:xfrm>
        </p:spPr>
        <p:txBody>
          <a:bodyPr>
            <a:normAutofit/>
          </a:bodyPr>
          <a:lstStyle/>
          <a:p>
            <a:r>
              <a:rPr lang="es-MX" b="1" dirty="0"/>
              <a:t>Descenso de gradiente</a:t>
            </a:r>
            <a:endParaRPr lang="es-CO" b="1" dirty="0"/>
          </a:p>
        </p:txBody>
      </p:sp>
      <p:cxnSp>
        <p:nvCxnSpPr>
          <p:cNvPr id="20" name="Straight Connector 19">
            <a:extLst>
              <a:ext uri="{FF2B5EF4-FFF2-40B4-BE49-F238E27FC236}">
                <a16:creationId xmlns:a16="http://schemas.microsoft.com/office/drawing/2014/main" id="{1124B3AE-D38B-4A63-B422-F9792E745B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77057" y="2400639"/>
            <a:ext cx="5760720" cy="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28E76D0B-2CA6-0FEC-62F5-2AEFA23F1DF2}"/>
                  </a:ext>
                </a:extLst>
              </p:cNvPr>
              <p:cNvSpPr>
                <a:spLocks noGrp="1"/>
              </p:cNvSpPr>
              <p:nvPr>
                <p:ph idx="1"/>
              </p:nvPr>
            </p:nvSpPr>
            <p:spPr>
              <a:xfrm>
                <a:off x="1167385" y="2556932"/>
                <a:ext cx="6380065" cy="3318936"/>
              </a:xfrm>
            </p:spPr>
            <p:txBody>
              <a:bodyPr>
                <a:normAutofit lnSpcReduction="10000"/>
              </a:bodyPr>
              <a:lstStyle/>
              <a:p>
                <a:r>
                  <a:rPr lang="es-MX" dirty="0"/>
                  <a:t>Hiperparámetro importante: Tasa de aprendizaje (el </a:t>
                </a:r>
                <a14:m>
                  <m:oMath xmlns:m="http://schemas.openxmlformats.org/officeDocument/2006/math">
                    <m:r>
                      <a:rPr lang="es-MX" i="1" smtClean="0">
                        <a:latin typeface="Cambria Math" panose="02040503050406030204" pitchFamily="18" charset="0"/>
                        <a:ea typeface="Cambria Math" panose="02040503050406030204" pitchFamily="18" charset="0"/>
                      </a:rPr>
                      <m:t>𝛽</m:t>
                    </m:r>
                  </m:oMath>
                </a14:m>
                <a:r>
                  <a:rPr lang="es-MX" dirty="0"/>
                  <a:t> de la fórmula anterior)</a:t>
                </a:r>
              </a:p>
              <a:p>
                <a:r>
                  <a:rPr lang="es-MX" dirty="0"/>
                  <a:t>Determina el tamaño de los pasos</a:t>
                </a:r>
              </a:p>
              <a:p>
                <a:r>
                  <a:rPr lang="es-MX" sz="2400" dirty="0">
                    <a:latin typeface="+mj-lt"/>
                    <a:cs typeface="Arial" panose="020B0604020202020204" pitchFamily="34" charset="0"/>
                  </a:rPr>
                  <a:t>Al usar el Descenso de Gradiente, debe asegurarse de que todas las características tengan una escala similar (por ejemplo, usando la clase </a:t>
                </a:r>
                <a:r>
                  <a:rPr lang="es-MX" sz="2400" dirty="0" err="1">
                    <a:latin typeface="+mj-lt"/>
                    <a:cs typeface="Arial" panose="020B0604020202020204" pitchFamily="34" charset="0"/>
                  </a:rPr>
                  <a:t>StandardScaler</a:t>
                </a:r>
                <a:r>
                  <a:rPr lang="es-MX" sz="2400" dirty="0">
                    <a:latin typeface="+mj-lt"/>
                    <a:cs typeface="Arial" panose="020B0604020202020204" pitchFamily="34" charset="0"/>
                  </a:rPr>
                  <a:t> de </a:t>
                </a:r>
                <a:r>
                  <a:rPr lang="es-MX" sz="2400" dirty="0" err="1">
                    <a:latin typeface="+mj-lt"/>
                    <a:cs typeface="Arial" panose="020B0604020202020204" pitchFamily="34" charset="0"/>
                  </a:rPr>
                  <a:t>Scikit-Learn</a:t>
                </a:r>
                <a:r>
                  <a:rPr lang="es-MX" sz="2400" dirty="0">
                    <a:latin typeface="+mj-lt"/>
                    <a:cs typeface="Arial" panose="020B0604020202020204" pitchFamily="34" charset="0"/>
                  </a:rPr>
                  <a:t>); de lo contrario, la convergencia tardará mucho más.</a:t>
                </a:r>
                <a:endParaRPr lang="es-CO" sz="2400" dirty="0">
                  <a:latin typeface="+mj-lt"/>
                  <a:cs typeface="Arial" panose="020B0604020202020204" pitchFamily="34" charset="0"/>
                </a:endParaRPr>
              </a:p>
              <a:p>
                <a:endParaRPr lang="es-MX" dirty="0"/>
              </a:p>
              <a:p>
                <a:pPr marL="0" indent="0">
                  <a:buNone/>
                </a:pPr>
                <a:endParaRPr lang="es-CO" dirty="0"/>
              </a:p>
            </p:txBody>
          </p:sp>
        </mc:Choice>
        <mc:Fallback xmlns="">
          <p:sp>
            <p:nvSpPr>
              <p:cNvPr id="3" name="Marcador de contenido 2">
                <a:extLst>
                  <a:ext uri="{FF2B5EF4-FFF2-40B4-BE49-F238E27FC236}">
                    <a16:creationId xmlns:a16="http://schemas.microsoft.com/office/drawing/2014/main" id="{28E76D0B-2CA6-0FEC-62F5-2AEFA23F1DF2}"/>
                  </a:ext>
                </a:extLst>
              </p:cNvPr>
              <p:cNvSpPr>
                <a:spLocks noGrp="1" noRot="1" noChangeAspect="1" noMove="1" noResize="1" noEditPoints="1" noAdjustHandles="1" noChangeArrowheads="1" noChangeShapeType="1" noTextEdit="1"/>
              </p:cNvSpPr>
              <p:nvPr>
                <p:ph idx="1"/>
              </p:nvPr>
            </p:nvSpPr>
            <p:spPr>
              <a:xfrm>
                <a:off x="1167385" y="2556932"/>
                <a:ext cx="6380065" cy="3318936"/>
              </a:xfrm>
              <a:blipFill>
                <a:blip r:embed="rId5"/>
                <a:stretch>
                  <a:fillRect l="-1721" t="-3853" r="-2390"/>
                </a:stretch>
              </a:blipFill>
            </p:spPr>
            <p:txBody>
              <a:bodyPr/>
              <a:lstStyle/>
              <a:p>
                <a:r>
                  <a:rPr lang="es-CO">
                    <a:noFill/>
                  </a:rPr>
                  <a:t> </a:t>
                </a:r>
              </a:p>
            </p:txBody>
          </p:sp>
        </mc:Fallback>
      </mc:AlternateContent>
      <p:pic>
        <p:nvPicPr>
          <p:cNvPr id="5" name="Imagen 4" descr="Forma&#10;&#10;El contenido generado por IA puede ser incorrecto.">
            <a:extLst>
              <a:ext uri="{FF2B5EF4-FFF2-40B4-BE49-F238E27FC236}">
                <a16:creationId xmlns:a16="http://schemas.microsoft.com/office/drawing/2014/main" id="{63D1F981-BBC8-D3A2-02F8-40990A899DB9}"/>
              </a:ext>
            </a:extLst>
          </p:cNvPr>
          <p:cNvPicPr>
            <a:picLocks noChangeAspect="1"/>
          </p:cNvPicPr>
          <p:nvPr/>
        </p:nvPicPr>
        <p:blipFill>
          <a:blip r:embed="rId6"/>
          <a:stretch>
            <a:fillRect/>
          </a:stretch>
        </p:blipFill>
        <p:spPr>
          <a:xfrm>
            <a:off x="7572570" y="1480069"/>
            <a:ext cx="3632009" cy="1761524"/>
          </a:xfrm>
          <a:prstGeom prst="rect">
            <a:avLst/>
          </a:prstGeom>
          <a:ln w="57150" cmpd="thickThin">
            <a:noFill/>
            <a:miter lim="800000"/>
          </a:ln>
        </p:spPr>
      </p:pic>
      <p:pic>
        <p:nvPicPr>
          <p:cNvPr id="7" name="Imagen 6" descr="Gráfico, Gráfico de líneas&#10;&#10;El contenido generado por IA puede ser incorrecto.">
            <a:extLst>
              <a:ext uri="{FF2B5EF4-FFF2-40B4-BE49-F238E27FC236}">
                <a16:creationId xmlns:a16="http://schemas.microsoft.com/office/drawing/2014/main" id="{833A38B8-6067-8797-D0FD-1411B167F486}"/>
              </a:ext>
            </a:extLst>
          </p:cNvPr>
          <p:cNvPicPr>
            <a:picLocks noChangeAspect="1"/>
          </p:cNvPicPr>
          <p:nvPr/>
        </p:nvPicPr>
        <p:blipFill>
          <a:blip r:embed="rId7"/>
          <a:stretch>
            <a:fillRect/>
          </a:stretch>
        </p:blipFill>
        <p:spPr>
          <a:xfrm>
            <a:off x="7534734" y="3631646"/>
            <a:ext cx="3669845" cy="1761524"/>
          </a:xfrm>
          <a:prstGeom prst="rect">
            <a:avLst/>
          </a:prstGeom>
          <a:ln w="57150" cmpd="thickThin">
            <a:noFill/>
            <a:miter lim="800000"/>
          </a:ln>
        </p:spPr>
      </p:pic>
    </p:spTree>
    <p:extLst>
      <p:ext uri="{BB962C8B-B14F-4D97-AF65-F5344CB8AC3E}">
        <p14:creationId xmlns:p14="http://schemas.microsoft.com/office/powerpoint/2010/main" val="2452822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B01DFA-D3A1-C788-5B51-C201239EDE49}"/>
              </a:ext>
            </a:extLst>
          </p:cNvPr>
          <p:cNvSpPr>
            <a:spLocks noGrp="1"/>
          </p:cNvSpPr>
          <p:nvPr>
            <p:ph type="title"/>
          </p:nvPr>
        </p:nvSpPr>
        <p:spPr>
          <a:xfrm>
            <a:off x="1295401" y="2912533"/>
            <a:ext cx="9601196" cy="1303867"/>
          </a:xfrm>
        </p:spPr>
        <p:txBody>
          <a:bodyPr/>
          <a:lstStyle/>
          <a:p>
            <a:r>
              <a:rPr lang="es-MX" b="1" dirty="0"/>
              <a:t>Tipos de descenso de gradiente</a:t>
            </a:r>
            <a:endParaRPr lang="es-CO" b="1" dirty="0"/>
          </a:p>
        </p:txBody>
      </p:sp>
      <p:sp>
        <p:nvSpPr>
          <p:cNvPr id="3" name="Marcador de contenido 2">
            <a:extLst>
              <a:ext uri="{FF2B5EF4-FFF2-40B4-BE49-F238E27FC236}">
                <a16:creationId xmlns:a16="http://schemas.microsoft.com/office/drawing/2014/main" id="{DB6EE2D4-950B-44AE-B7E7-B03E2D8E426F}"/>
              </a:ext>
            </a:extLst>
          </p:cNvPr>
          <p:cNvSpPr>
            <a:spLocks noGrp="1"/>
          </p:cNvSpPr>
          <p:nvPr>
            <p:ph idx="1"/>
          </p:nvPr>
        </p:nvSpPr>
        <p:spPr>
          <a:xfrm>
            <a:off x="1295401" y="1904998"/>
            <a:ext cx="9601196" cy="3318936"/>
          </a:xfrm>
        </p:spPr>
        <p:txBody>
          <a:bodyPr/>
          <a:lstStyle/>
          <a:p>
            <a:pPr marL="0" indent="0">
              <a:buNone/>
            </a:pPr>
            <a:endParaRPr lang="es-MX" dirty="0"/>
          </a:p>
          <a:p>
            <a:pPr marL="0" indent="0">
              <a:buNone/>
            </a:pPr>
            <a:endParaRPr lang="es-MX" dirty="0"/>
          </a:p>
        </p:txBody>
      </p:sp>
    </p:spTree>
    <p:extLst>
      <p:ext uri="{BB962C8B-B14F-4D97-AF65-F5344CB8AC3E}">
        <p14:creationId xmlns:p14="http://schemas.microsoft.com/office/powerpoint/2010/main" val="2243010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7D9FE6-F01B-87A0-BCB9-40766CA8A1DF}"/>
              </a:ext>
            </a:extLst>
          </p:cNvPr>
          <p:cNvSpPr>
            <a:spLocks noGrp="1"/>
          </p:cNvSpPr>
          <p:nvPr>
            <p:ph type="title"/>
          </p:nvPr>
        </p:nvSpPr>
        <p:spPr/>
        <p:txBody>
          <a:bodyPr>
            <a:normAutofit fontScale="90000"/>
          </a:bodyPr>
          <a:lstStyle/>
          <a:p>
            <a:r>
              <a:rPr lang="es-MX" b="1" dirty="0"/>
              <a:t>Descenso de gradiente por lotes</a:t>
            </a:r>
            <a:r>
              <a:rPr lang="es-CO" b="1" dirty="0"/>
              <a:t> (</a:t>
            </a:r>
            <a:r>
              <a:rPr lang="es-CO" b="1" dirty="0" err="1"/>
              <a:t>Batch</a:t>
            </a:r>
            <a:r>
              <a:rPr lang="es-CO" b="1" dirty="0"/>
              <a:t> </a:t>
            </a:r>
            <a:r>
              <a:rPr lang="es-CO" b="1" dirty="0" err="1"/>
              <a:t>gradient</a:t>
            </a:r>
            <a:r>
              <a:rPr lang="es-CO" b="1" dirty="0"/>
              <a:t> </a:t>
            </a:r>
            <a:r>
              <a:rPr lang="es-CO" b="1" dirty="0" err="1"/>
              <a:t>descent</a:t>
            </a:r>
            <a:r>
              <a:rPr lang="es-CO" b="1" dirty="0"/>
              <a:t>)</a:t>
            </a:r>
            <a:endParaRPr lang="es-CO"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57A2583B-0DD1-E061-30DC-74942CAEA59E}"/>
                  </a:ext>
                </a:extLst>
              </p:cNvPr>
              <p:cNvSpPr>
                <a:spLocks noGrp="1"/>
              </p:cNvSpPr>
              <p:nvPr>
                <p:ph idx="1"/>
              </p:nvPr>
            </p:nvSpPr>
            <p:spPr/>
            <p:txBody>
              <a:bodyPr>
                <a:normAutofit fontScale="92500" lnSpcReduction="10000"/>
              </a:bodyPr>
              <a:lstStyle/>
              <a:p>
                <a:r>
                  <a:rPr lang="es-MX" dirty="0"/>
                  <a:t>Cálculo del gradiente:</a:t>
                </a:r>
              </a:p>
              <a:p>
                <a:pPr lvl="1"/>
                <a:r>
                  <a:rPr lang="es-MX" dirty="0"/>
                  <a:t>Usando la derivada parcial del MSE con respecto a cada parámetro </a:t>
                </a:r>
                <a14:m>
                  <m:oMath xmlns:m="http://schemas.openxmlformats.org/officeDocument/2006/math">
                    <m:sSub>
                      <m:sSubPr>
                        <m:ctrlPr>
                          <a:rPr lang="es-MX" i="1" smtClean="0">
                            <a:latin typeface="Cambria Math" panose="02040503050406030204" pitchFamily="18" charset="0"/>
                          </a:rPr>
                        </m:ctrlPr>
                      </m:sSubPr>
                      <m:e>
                        <m:r>
                          <a:rPr lang="es-MX" i="1" smtClean="0">
                            <a:latin typeface="Cambria Math" panose="02040503050406030204" pitchFamily="18" charset="0"/>
                            <a:ea typeface="Cambria Math" panose="02040503050406030204" pitchFamily="18" charset="0"/>
                          </a:rPr>
                          <m:t>𝜃</m:t>
                        </m:r>
                      </m:e>
                      <m:sub>
                        <m:r>
                          <a:rPr lang="es-MX" b="0" i="1" smtClean="0">
                            <a:latin typeface="Cambria Math" panose="02040503050406030204" pitchFamily="18" charset="0"/>
                          </a:rPr>
                          <m:t>𝑗</m:t>
                        </m:r>
                      </m:sub>
                    </m:sSub>
                  </m:oMath>
                </a14:m>
                <a:r>
                  <a:rPr lang="es-MX" dirty="0"/>
                  <a:t>:</a:t>
                </a:r>
              </a:p>
              <a:p>
                <a:pPr lvl="1"/>
                <a:endParaRPr lang="es-MX" dirty="0"/>
              </a:p>
              <a:p>
                <a:pPr lvl="1"/>
                <a:endParaRPr lang="es-MX" dirty="0"/>
              </a:p>
              <a:p>
                <a:pPr lvl="1"/>
                <a:endParaRPr lang="es-MX" dirty="0"/>
              </a:p>
              <a:p>
                <a:pPr lvl="1"/>
                <a:r>
                  <a:rPr lang="es-MX" dirty="0"/>
                  <a:t>O usando el vector gradiente completo:</a:t>
                </a:r>
              </a:p>
              <a:p>
                <a:pPr lvl="2"/>
                <a:endParaRPr lang="es-MX" dirty="0"/>
              </a:p>
              <a:p>
                <a:pPr marL="457200" lvl="1" indent="0">
                  <a:buNone/>
                </a:pPr>
                <a:r>
                  <a:rPr lang="es-MX" dirty="0"/>
                  <a:t>	</a:t>
                </a:r>
              </a:p>
              <a:p>
                <a:pPr marL="457200" lvl="1" indent="0">
                  <a:buNone/>
                </a:pPr>
                <a:endParaRPr lang="es-MX" dirty="0"/>
              </a:p>
            </p:txBody>
          </p:sp>
        </mc:Choice>
        <mc:Fallback xmlns="">
          <p:sp>
            <p:nvSpPr>
              <p:cNvPr id="3" name="Marcador de contenido 2">
                <a:extLst>
                  <a:ext uri="{FF2B5EF4-FFF2-40B4-BE49-F238E27FC236}">
                    <a16:creationId xmlns:a16="http://schemas.microsoft.com/office/drawing/2014/main" id="{57A2583B-0DD1-E061-30DC-74942CAEA59E}"/>
                  </a:ext>
                </a:extLst>
              </p:cNvPr>
              <p:cNvSpPr>
                <a:spLocks noGrp="1" noRot="1" noChangeAspect="1" noMove="1" noResize="1" noEditPoints="1" noAdjustHandles="1" noChangeArrowheads="1" noChangeShapeType="1" noTextEdit="1"/>
              </p:cNvSpPr>
              <p:nvPr>
                <p:ph idx="1"/>
              </p:nvPr>
            </p:nvSpPr>
            <p:spPr>
              <a:blipFill>
                <a:blip r:embed="rId2"/>
                <a:stretch>
                  <a:fillRect l="-953" t="-3303"/>
                </a:stretch>
              </a:blipFill>
            </p:spPr>
            <p:txBody>
              <a:bodyPr/>
              <a:lstStyle/>
              <a:p>
                <a:r>
                  <a:rPr lang="es-CO">
                    <a:noFill/>
                  </a:rPr>
                  <a:t> </a:t>
                </a:r>
              </a:p>
            </p:txBody>
          </p:sp>
        </mc:Fallback>
      </mc:AlternateContent>
      <p:pic>
        <p:nvPicPr>
          <p:cNvPr id="5" name="Imagen 4">
            <a:extLst>
              <a:ext uri="{FF2B5EF4-FFF2-40B4-BE49-F238E27FC236}">
                <a16:creationId xmlns:a16="http://schemas.microsoft.com/office/drawing/2014/main" id="{5188260F-C09F-8061-BEC0-2F2AF5B224EE}"/>
              </a:ext>
            </a:extLst>
          </p:cNvPr>
          <p:cNvPicPr>
            <a:picLocks noChangeAspect="1"/>
          </p:cNvPicPr>
          <p:nvPr/>
        </p:nvPicPr>
        <p:blipFill>
          <a:blip r:embed="rId3"/>
          <a:stretch>
            <a:fillRect/>
          </a:stretch>
        </p:blipFill>
        <p:spPr>
          <a:xfrm>
            <a:off x="2958642" y="3344202"/>
            <a:ext cx="6334987" cy="1293765"/>
          </a:xfrm>
          <a:prstGeom prst="rect">
            <a:avLst/>
          </a:prstGeom>
        </p:spPr>
      </p:pic>
      <p:pic>
        <p:nvPicPr>
          <p:cNvPr id="7" name="Imagen 6">
            <a:extLst>
              <a:ext uri="{FF2B5EF4-FFF2-40B4-BE49-F238E27FC236}">
                <a16:creationId xmlns:a16="http://schemas.microsoft.com/office/drawing/2014/main" id="{E6444F5E-8B24-6E4F-6203-303A2E7B105F}"/>
              </a:ext>
            </a:extLst>
          </p:cNvPr>
          <p:cNvPicPr>
            <a:picLocks noChangeAspect="1"/>
          </p:cNvPicPr>
          <p:nvPr/>
        </p:nvPicPr>
        <p:blipFill>
          <a:blip r:embed="rId4"/>
          <a:stretch>
            <a:fillRect/>
          </a:stretch>
        </p:blipFill>
        <p:spPr>
          <a:xfrm>
            <a:off x="3255301" y="5041901"/>
            <a:ext cx="5008704" cy="1080558"/>
          </a:xfrm>
          <a:prstGeom prst="rect">
            <a:avLst/>
          </a:prstGeom>
        </p:spPr>
      </p:pic>
    </p:spTree>
    <p:extLst>
      <p:ext uri="{BB962C8B-B14F-4D97-AF65-F5344CB8AC3E}">
        <p14:creationId xmlns:p14="http://schemas.microsoft.com/office/powerpoint/2010/main" val="1555764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AD42D3-3E5B-3D44-0BE6-51E5C9B20A23}"/>
              </a:ext>
            </a:extLst>
          </p:cNvPr>
          <p:cNvSpPr>
            <a:spLocks noGrp="1"/>
          </p:cNvSpPr>
          <p:nvPr>
            <p:ph type="title"/>
          </p:nvPr>
        </p:nvSpPr>
        <p:spPr/>
        <p:txBody>
          <a:bodyPr>
            <a:normAutofit fontScale="90000"/>
          </a:bodyPr>
          <a:lstStyle/>
          <a:p>
            <a:r>
              <a:rPr lang="es-MX" b="1" dirty="0"/>
              <a:t>Descenso de gradiente por lotes</a:t>
            </a:r>
            <a:r>
              <a:rPr lang="es-CO" b="1" dirty="0"/>
              <a:t> (</a:t>
            </a:r>
            <a:r>
              <a:rPr lang="es-CO" b="1" dirty="0" err="1"/>
              <a:t>Batch</a:t>
            </a:r>
            <a:r>
              <a:rPr lang="es-CO" b="1" dirty="0"/>
              <a:t> </a:t>
            </a:r>
            <a:r>
              <a:rPr lang="es-CO" b="1" dirty="0" err="1"/>
              <a:t>gradient</a:t>
            </a:r>
            <a:r>
              <a:rPr lang="es-CO" b="1" dirty="0"/>
              <a:t> </a:t>
            </a:r>
            <a:r>
              <a:rPr lang="es-CO" b="1" dirty="0" err="1"/>
              <a:t>descent</a:t>
            </a:r>
            <a:r>
              <a:rPr lang="es-CO" b="1" dirty="0"/>
              <a:t>)</a:t>
            </a:r>
            <a:endParaRPr lang="es-CO" dirty="0"/>
          </a:p>
        </p:txBody>
      </p:sp>
      <p:sp>
        <p:nvSpPr>
          <p:cNvPr id="3" name="Marcador de contenido 2">
            <a:extLst>
              <a:ext uri="{FF2B5EF4-FFF2-40B4-BE49-F238E27FC236}">
                <a16:creationId xmlns:a16="http://schemas.microsoft.com/office/drawing/2014/main" id="{B000A51D-975C-7D4F-CEEC-4A68E8B3F771}"/>
              </a:ext>
            </a:extLst>
          </p:cNvPr>
          <p:cNvSpPr>
            <a:spLocks noGrp="1"/>
          </p:cNvSpPr>
          <p:nvPr>
            <p:ph idx="1"/>
          </p:nvPr>
        </p:nvSpPr>
        <p:spPr/>
        <p:txBody>
          <a:bodyPr>
            <a:normAutofit/>
          </a:bodyPr>
          <a:lstStyle/>
          <a:p>
            <a:pPr algn="just"/>
            <a:r>
              <a:rPr lang="es-MX" sz="1900" dirty="0">
                <a:latin typeface="Arial" panose="020B0604020202020204" pitchFamily="34" charset="0"/>
                <a:cs typeface="Arial" panose="020B0604020202020204" pitchFamily="34" charset="0"/>
              </a:rPr>
              <a:t>Versión del descenso del gradiente que usa todo el conjunto de datos (el "</a:t>
            </a:r>
            <a:r>
              <a:rPr lang="es-MX" sz="1900" dirty="0" err="1">
                <a:latin typeface="Arial" panose="020B0604020202020204" pitchFamily="34" charset="0"/>
                <a:cs typeface="Arial" panose="020B0604020202020204" pitchFamily="34" charset="0"/>
              </a:rPr>
              <a:t>batch</a:t>
            </a:r>
            <a:r>
              <a:rPr lang="es-MX" sz="1900" dirty="0">
                <a:latin typeface="Arial" panose="020B0604020202020204" pitchFamily="34" charset="0"/>
                <a:cs typeface="Arial" panose="020B0604020202020204" pitchFamily="34" charset="0"/>
              </a:rPr>
              <a:t> completo") para calcular el gradiente en cada paso</a:t>
            </a:r>
          </a:p>
          <a:p>
            <a:pPr algn="just"/>
            <a:r>
              <a:rPr lang="es-MX" sz="1900" dirty="0">
                <a:latin typeface="Arial" panose="020B0604020202020204" pitchFamily="34" charset="0"/>
                <a:cs typeface="Arial" panose="020B0604020202020204" pitchFamily="34" charset="0"/>
              </a:rPr>
              <a:t>Ventajas:</a:t>
            </a:r>
          </a:p>
          <a:p>
            <a:pPr lvl="1" algn="just"/>
            <a:r>
              <a:rPr lang="es-MX" sz="1900" dirty="0">
                <a:latin typeface="Arial" panose="020B0604020202020204" pitchFamily="34" charset="0"/>
                <a:cs typeface="Arial" panose="020B0604020202020204" pitchFamily="34" charset="0"/>
              </a:rPr>
              <a:t>Preciso (usa todos los datos)</a:t>
            </a:r>
          </a:p>
          <a:p>
            <a:pPr lvl="1" algn="just"/>
            <a:r>
              <a:rPr lang="es-MX" sz="1900" dirty="0">
                <a:latin typeface="Arial" panose="020B0604020202020204" pitchFamily="34" charset="0"/>
                <a:cs typeface="Arial" panose="020B0604020202020204" pitchFamily="34" charset="0"/>
              </a:rPr>
              <a:t>Buenos para funciones suaves como MSE</a:t>
            </a:r>
          </a:p>
          <a:p>
            <a:pPr algn="just"/>
            <a:r>
              <a:rPr lang="es-MX" sz="1900" dirty="0">
                <a:latin typeface="Arial" panose="020B0604020202020204" pitchFamily="34" charset="0"/>
                <a:cs typeface="Arial" panose="020B0604020202020204" pitchFamily="34" charset="0"/>
              </a:rPr>
              <a:t>Desventajas</a:t>
            </a:r>
          </a:p>
          <a:p>
            <a:pPr lvl="1" algn="just"/>
            <a:r>
              <a:rPr lang="es-MX" sz="1900" dirty="0">
                <a:latin typeface="Arial" panose="020B0604020202020204" pitchFamily="34" charset="0"/>
                <a:cs typeface="Arial" panose="020B0604020202020204" pitchFamily="34" charset="0"/>
              </a:rPr>
              <a:t>Muy lento en </a:t>
            </a:r>
            <a:r>
              <a:rPr lang="es-MX" sz="1900" dirty="0" err="1">
                <a:latin typeface="Arial" panose="020B0604020202020204" pitchFamily="34" charset="0"/>
                <a:cs typeface="Arial" panose="020B0604020202020204" pitchFamily="34" charset="0"/>
              </a:rPr>
              <a:t>datasets</a:t>
            </a:r>
            <a:r>
              <a:rPr lang="es-MX" sz="1900" dirty="0">
                <a:latin typeface="Arial" panose="020B0604020202020204" pitchFamily="34" charset="0"/>
                <a:cs typeface="Arial" panose="020B0604020202020204" pitchFamily="34" charset="0"/>
              </a:rPr>
              <a:t> grandes</a:t>
            </a:r>
          </a:p>
          <a:p>
            <a:pPr lvl="1" algn="just"/>
            <a:r>
              <a:rPr lang="es-MX" sz="1900" dirty="0">
                <a:latin typeface="Arial" panose="020B0604020202020204" pitchFamily="34" charset="0"/>
                <a:cs typeface="Arial" panose="020B0604020202020204" pitchFamily="34" charset="0"/>
              </a:rPr>
              <a:t>No escala bien con millones de ejemplos</a:t>
            </a:r>
          </a:p>
          <a:p>
            <a:pPr marL="0" indent="0" algn="just">
              <a:buNone/>
            </a:pPr>
            <a:endParaRPr lang="es-MX" dirty="0">
              <a:latin typeface="Arial" panose="020B0604020202020204" pitchFamily="34" charset="0"/>
              <a:cs typeface="Arial" panose="020B0604020202020204" pitchFamily="34" charset="0"/>
            </a:endParaRPr>
          </a:p>
          <a:p>
            <a:pPr marL="0" indent="0" algn="just">
              <a:buNone/>
            </a:pPr>
            <a:endParaRPr lang="es-MX" dirty="0">
              <a:latin typeface="Arial" panose="020B0604020202020204" pitchFamily="34" charset="0"/>
              <a:cs typeface="Arial" panose="020B0604020202020204" pitchFamily="34" charset="0"/>
            </a:endParaRPr>
          </a:p>
          <a:p>
            <a:pPr marL="0" indent="0" algn="just">
              <a:buNone/>
            </a:pPr>
            <a:endParaRPr 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4662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F5A9F9-959B-2EE4-A5D4-141E8E5BF057}"/>
              </a:ext>
            </a:extLst>
          </p:cNvPr>
          <p:cNvSpPr>
            <a:spLocks noGrp="1"/>
          </p:cNvSpPr>
          <p:nvPr>
            <p:ph type="title"/>
          </p:nvPr>
        </p:nvSpPr>
        <p:spPr/>
        <p:txBody>
          <a:bodyPr/>
          <a:lstStyle/>
          <a:p>
            <a:r>
              <a:rPr lang="es-MX" b="1" dirty="0"/>
              <a:t>Descenso del gradiente estocástico</a:t>
            </a:r>
            <a:endParaRPr lang="es-CO" b="1" dirty="0"/>
          </a:p>
        </p:txBody>
      </p:sp>
      <p:sp>
        <p:nvSpPr>
          <p:cNvPr id="3" name="Marcador de contenido 2">
            <a:extLst>
              <a:ext uri="{FF2B5EF4-FFF2-40B4-BE49-F238E27FC236}">
                <a16:creationId xmlns:a16="http://schemas.microsoft.com/office/drawing/2014/main" id="{870C49B0-579E-4AD2-1D93-BF3D1E5EF039}"/>
              </a:ext>
            </a:extLst>
          </p:cNvPr>
          <p:cNvSpPr>
            <a:spLocks noGrp="1"/>
          </p:cNvSpPr>
          <p:nvPr>
            <p:ph idx="1"/>
          </p:nvPr>
        </p:nvSpPr>
        <p:spPr/>
        <p:txBody>
          <a:bodyPr/>
          <a:lstStyle/>
          <a:p>
            <a:r>
              <a:rPr lang="es-MX" dirty="0"/>
              <a:t>Versión del descenso del gradiente que usa solo un ejemplo aleatorio por iteración en vez de todos los datos en cada paso</a:t>
            </a:r>
          </a:p>
          <a:p>
            <a:r>
              <a:rPr lang="es-MX" dirty="0"/>
              <a:t>La función de costo para un solo ejemplo es:</a:t>
            </a:r>
          </a:p>
          <a:p>
            <a:endParaRPr lang="es-MX" dirty="0"/>
          </a:p>
          <a:p>
            <a:endParaRPr lang="es-MX" dirty="0"/>
          </a:p>
          <a:p>
            <a:r>
              <a:rPr lang="es-MX" dirty="0"/>
              <a:t>El gradiente se calcula como:</a:t>
            </a:r>
          </a:p>
          <a:p>
            <a:endParaRPr lang="es-MX" dirty="0"/>
          </a:p>
        </p:txBody>
      </p:sp>
      <p:pic>
        <p:nvPicPr>
          <p:cNvPr id="5" name="Imagen 4">
            <a:extLst>
              <a:ext uri="{FF2B5EF4-FFF2-40B4-BE49-F238E27FC236}">
                <a16:creationId xmlns:a16="http://schemas.microsoft.com/office/drawing/2014/main" id="{2DAEB988-A033-D713-03E2-F4D7B20C57FC}"/>
              </a:ext>
            </a:extLst>
          </p:cNvPr>
          <p:cNvPicPr>
            <a:picLocks noChangeAspect="1"/>
          </p:cNvPicPr>
          <p:nvPr/>
        </p:nvPicPr>
        <p:blipFill>
          <a:blip r:embed="rId2"/>
          <a:stretch>
            <a:fillRect/>
          </a:stretch>
        </p:blipFill>
        <p:spPr>
          <a:xfrm>
            <a:off x="4300536" y="4078864"/>
            <a:ext cx="3590925" cy="695325"/>
          </a:xfrm>
          <a:prstGeom prst="rect">
            <a:avLst/>
          </a:prstGeom>
        </p:spPr>
      </p:pic>
      <p:pic>
        <p:nvPicPr>
          <p:cNvPr id="7" name="Imagen 6">
            <a:extLst>
              <a:ext uri="{FF2B5EF4-FFF2-40B4-BE49-F238E27FC236}">
                <a16:creationId xmlns:a16="http://schemas.microsoft.com/office/drawing/2014/main" id="{E75FD5C4-1479-4560-916C-A958066F9E0B}"/>
              </a:ext>
            </a:extLst>
          </p:cNvPr>
          <p:cNvPicPr>
            <a:picLocks noChangeAspect="1"/>
          </p:cNvPicPr>
          <p:nvPr/>
        </p:nvPicPr>
        <p:blipFill>
          <a:blip r:embed="rId3"/>
          <a:stretch>
            <a:fillRect/>
          </a:stretch>
        </p:blipFill>
        <p:spPr>
          <a:xfrm>
            <a:off x="4300536" y="5432426"/>
            <a:ext cx="3257550" cy="714375"/>
          </a:xfrm>
          <a:prstGeom prst="rect">
            <a:avLst/>
          </a:prstGeom>
        </p:spPr>
      </p:pic>
    </p:spTree>
    <p:extLst>
      <p:ext uri="{BB962C8B-B14F-4D97-AF65-F5344CB8AC3E}">
        <p14:creationId xmlns:p14="http://schemas.microsoft.com/office/powerpoint/2010/main" val="1523271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8C2E1A-DCC3-DFC0-29DB-9314067AD3CA}"/>
              </a:ext>
            </a:extLst>
          </p:cNvPr>
          <p:cNvSpPr>
            <a:spLocks noGrp="1"/>
          </p:cNvSpPr>
          <p:nvPr>
            <p:ph type="title"/>
          </p:nvPr>
        </p:nvSpPr>
        <p:spPr/>
        <p:txBody>
          <a:bodyPr/>
          <a:lstStyle/>
          <a:p>
            <a:r>
              <a:rPr lang="es-MX" b="1" dirty="0"/>
              <a:t>Descenso del gradiente estocástico</a:t>
            </a:r>
            <a:endParaRPr lang="es-CO" dirty="0"/>
          </a:p>
        </p:txBody>
      </p:sp>
      <p:sp>
        <p:nvSpPr>
          <p:cNvPr id="3" name="Marcador de contenido 2">
            <a:extLst>
              <a:ext uri="{FF2B5EF4-FFF2-40B4-BE49-F238E27FC236}">
                <a16:creationId xmlns:a16="http://schemas.microsoft.com/office/drawing/2014/main" id="{20F3FF8D-69AB-C44A-66E5-788054252197}"/>
              </a:ext>
            </a:extLst>
          </p:cNvPr>
          <p:cNvSpPr>
            <a:spLocks noGrp="1"/>
          </p:cNvSpPr>
          <p:nvPr>
            <p:ph idx="1"/>
          </p:nvPr>
        </p:nvSpPr>
        <p:spPr/>
        <p:txBody>
          <a:bodyPr>
            <a:normAutofit fontScale="85000" lnSpcReduction="10000"/>
          </a:bodyPr>
          <a:lstStyle/>
          <a:p>
            <a:r>
              <a:rPr lang="es-MX" dirty="0"/>
              <a:t>Desventajas:</a:t>
            </a:r>
          </a:p>
          <a:p>
            <a:pPr lvl="1"/>
            <a:r>
              <a:rPr lang="es-MX" dirty="0"/>
              <a:t>Muy ruidoso</a:t>
            </a:r>
          </a:p>
          <a:p>
            <a:pPr lvl="1"/>
            <a:r>
              <a:rPr lang="es-MX" dirty="0"/>
              <a:t>No se asienta en el mínimo</a:t>
            </a:r>
          </a:p>
          <a:p>
            <a:pPr lvl="1"/>
            <a:r>
              <a:rPr lang="es-MX" dirty="0"/>
              <a:t>Resultados diferentes en cada ejecución</a:t>
            </a:r>
          </a:p>
          <a:p>
            <a:r>
              <a:rPr lang="es-MX" dirty="0"/>
              <a:t>Ventajas:</a:t>
            </a:r>
          </a:p>
          <a:p>
            <a:pPr lvl="1"/>
            <a:r>
              <a:rPr lang="es-MX" dirty="0"/>
              <a:t>Mucho más rápido por paso</a:t>
            </a:r>
          </a:p>
          <a:p>
            <a:pPr lvl="1"/>
            <a:r>
              <a:rPr lang="es-MX" dirty="0"/>
              <a:t>Permite entrenar en </a:t>
            </a:r>
            <a:r>
              <a:rPr lang="es-MX" dirty="0" err="1"/>
              <a:t>datasets</a:t>
            </a:r>
            <a:r>
              <a:rPr lang="es-MX" dirty="0"/>
              <a:t> enormes</a:t>
            </a:r>
          </a:p>
          <a:p>
            <a:pPr lvl="1"/>
            <a:r>
              <a:rPr lang="es-MX" dirty="0"/>
              <a:t>Puede escapar de mínimos locales</a:t>
            </a:r>
          </a:p>
          <a:p>
            <a:pPr lvl="1"/>
            <a:r>
              <a:rPr lang="es-MX" dirty="0"/>
              <a:t>Ideal para online </a:t>
            </a:r>
            <a:r>
              <a:rPr lang="es-MX" dirty="0" err="1"/>
              <a:t>learning</a:t>
            </a:r>
            <a:r>
              <a:rPr lang="es-MX" dirty="0"/>
              <a:t> y flujos de datos</a:t>
            </a:r>
            <a:endParaRPr lang="es-CO" dirty="0"/>
          </a:p>
        </p:txBody>
      </p:sp>
    </p:spTree>
    <p:extLst>
      <p:ext uri="{BB962C8B-B14F-4D97-AF65-F5344CB8AC3E}">
        <p14:creationId xmlns:p14="http://schemas.microsoft.com/office/powerpoint/2010/main" val="796578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57DA91-14DD-E69A-4B4A-EAE772C3C4CF}"/>
              </a:ext>
            </a:extLst>
          </p:cNvPr>
          <p:cNvSpPr>
            <a:spLocks noGrp="1"/>
          </p:cNvSpPr>
          <p:nvPr>
            <p:ph type="title"/>
          </p:nvPr>
        </p:nvSpPr>
        <p:spPr/>
        <p:txBody>
          <a:bodyPr/>
          <a:lstStyle/>
          <a:p>
            <a:r>
              <a:rPr lang="es-MX" b="1" dirty="0"/>
              <a:t>Descenso de gradiente por </a:t>
            </a:r>
            <a:r>
              <a:rPr lang="es-MX" b="1" dirty="0" err="1"/>
              <a:t>mini-lotes</a:t>
            </a:r>
            <a:endParaRPr lang="es-CO" b="1" dirty="0"/>
          </a:p>
        </p:txBody>
      </p:sp>
      <p:sp>
        <p:nvSpPr>
          <p:cNvPr id="3" name="Marcador de contenido 2">
            <a:extLst>
              <a:ext uri="{FF2B5EF4-FFF2-40B4-BE49-F238E27FC236}">
                <a16:creationId xmlns:a16="http://schemas.microsoft.com/office/drawing/2014/main" id="{6A90F31A-FF3C-C8BB-F973-48FB8DE21715}"/>
              </a:ext>
            </a:extLst>
          </p:cNvPr>
          <p:cNvSpPr>
            <a:spLocks noGrp="1"/>
          </p:cNvSpPr>
          <p:nvPr>
            <p:ph idx="1"/>
          </p:nvPr>
        </p:nvSpPr>
        <p:spPr/>
        <p:txBody>
          <a:bodyPr>
            <a:normAutofit fontScale="92500" lnSpcReduction="10000"/>
          </a:bodyPr>
          <a:lstStyle/>
          <a:p>
            <a:pPr algn="just" rtl="0" fontAlgn="base">
              <a:spcBef>
                <a:spcPts val="1200"/>
              </a:spcBef>
              <a:buFont typeface="Arial" panose="020B0604020202020204" pitchFamily="34" charset="0"/>
              <a:buChar char="•"/>
            </a:pPr>
            <a:r>
              <a:rPr lang="es-MX" sz="1900" i="0" u="none" strike="noStrike" dirty="0">
                <a:solidFill>
                  <a:schemeClr val="tx1"/>
                </a:solidFill>
                <a:effectLst/>
                <a:latin typeface="Arial" panose="020B0604020202020204" pitchFamily="34" charset="0"/>
                <a:cs typeface="Arial" panose="020B0604020202020204" pitchFamily="34" charset="0"/>
              </a:rPr>
              <a:t>Usa pequeños grupos de ejemplos (por ejemplo, 32 o 64 muestras).</a:t>
            </a:r>
          </a:p>
          <a:p>
            <a:pPr algn="just" rtl="0" fontAlgn="base">
              <a:spcAft>
                <a:spcPts val="1200"/>
              </a:spcAft>
              <a:buFont typeface="Arial" panose="020B0604020202020204" pitchFamily="34" charset="0"/>
              <a:buChar char="•"/>
            </a:pPr>
            <a:r>
              <a:rPr lang="es-MX" sz="1900" i="0" u="none" strike="noStrike" dirty="0">
                <a:solidFill>
                  <a:schemeClr val="tx1"/>
                </a:solidFill>
                <a:effectLst/>
                <a:latin typeface="Arial" panose="020B0604020202020204" pitchFamily="34" charset="0"/>
                <a:cs typeface="Arial" panose="020B0604020202020204" pitchFamily="34" charset="0"/>
              </a:rPr>
              <a:t>Es un equilibrio entre precisión y velocidad.</a:t>
            </a:r>
          </a:p>
          <a:p>
            <a:pPr algn="just" rtl="0" fontAlgn="base">
              <a:spcAft>
                <a:spcPts val="1200"/>
              </a:spcAft>
              <a:buFont typeface="Arial" panose="020B0604020202020204" pitchFamily="34" charset="0"/>
              <a:buChar char="•"/>
            </a:pPr>
            <a:r>
              <a:rPr lang="es-MX" sz="1900" i="0" u="none" strike="noStrike" dirty="0">
                <a:solidFill>
                  <a:schemeClr val="tx1"/>
                </a:solidFill>
                <a:effectLst/>
                <a:latin typeface="Arial" panose="020B0604020202020204" pitchFamily="34" charset="0"/>
                <a:cs typeface="Arial" panose="020B0604020202020204" pitchFamily="34" charset="0"/>
              </a:rPr>
              <a:t>Es el más usado en la práctica (especialmente en </a:t>
            </a:r>
            <a:r>
              <a:rPr lang="es-MX" sz="1900" i="0" u="none" strike="noStrike" dirty="0" err="1">
                <a:solidFill>
                  <a:schemeClr val="tx1"/>
                </a:solidFill>
                <a:effectLst/>
                <a:latin typeface="Arial" panose="020B0604020202020204" pitchFamily="34" charset="0"/>
                <a:cs typeface="Arial" panose="020B0604020202020204" pitchFamily="34" charset="0"/>
              </a:rPr>
              <a:t>deep</a:t>
            </a:r>
            <a:r>
              <a:rPr lang="es-MX" sz="1900" i="0" u="none" strike="noStrike" dirty="0">
                <a:solidFill>
                  <a:schemeClr val="tx1"/>
                </a:solidFill>
                <a:effectLst/>
                <a:latin typeface="Arial" panose="020B0604020202020204" pitchFamily="34" charset="0"/>
                <a:cs typeface="Arial" panose="020B0604020202020204" pitchFamily="34" charset="0"/>
              </a:rPr>
              <a:t> </a:t>
            </a:r>
            <a:r>
              <a:rPr lang="es-MX" sz="1900" i="0" u="none" strike="noStrike" dirty="0" err="1">
                <a:solidFill>
                  <a:schemeClr val="tx1"/>
                </a:solidFill>
                <a:effectLst/>
                <a:latin typeface="Arial" panose="020B0604020202020204" pitchFamily="34" charset="0"/>
                <a:cs typeface="Arial" panose="020B0604020202020204" pitchFamily="34" charset="0"/>
              </a:rPr>
              <a:t>learning</a:t>
            </a:r>
            <a:r>
              <a:rPr lang="es-MX" sz="1900" i="0" u="none" strike="noStrike" dirty="0">
                <a:solidFill>
                  <a:schemeClr val="tx1"/>
                </a:solidFill>
                <a:effectLst/>
                <a:latin typeface="Arial" panose="020B0604020202020204" pitchFamily="34" charset="0"/>
                <a:cs typeface="Arial" panose="020B0604020202020204" pitchFamily="34" charset="0"/>
              </a:rPr>
              <a:t>).</a:t>
            </a:r>
          </a:p>
          <a:p>
            <a:r>
              <a:rPr lang="es-CO" sz="1900" dirty="0">
                <a:solidFill>
                  <a:schemeClr val="tx1"/>
                </a:solidFill>
                <a:latin typeface="Arial" panose="020B0604020202020204" pitchFamily="34" charset="0"/>
                <a:cs typeface="Arial" panose="020B0604020202020204" pitchFamily="34" charset="0"/>
              </a:rPr>
              <a:t>El gradiente se calcula así</a:t>
            </a:r>
            <a:r>
              <a:rPr lang="es-CO" sz="1900" dirty="0">
                <a:latin typeface="Arial" panose="020B0604020202020204" pitchFamily="34" charset="0"/>
                <a:cs typeface="Arial" panose="020B0604020202020204" pitchFamily="34" charset="0"/>
              </a:rPr>
              <a:t>:</a:t>
            </a:r>
          </a:p>
          <a:p>
            <a:endParaRPr lang="es-CO" sz="1900" dirty="0">
              <a:latin typeface="Arial" panose="020B0604020202020204" pitchFamily="34" charset="0"/>
              <a:cs typeface="Arial" panose="020B0604020202020204" pitchFamily="34" charset="0"/>
            </a:endParaRPr>
          </a:p>
          <a:p>
            <a:endParaRPr lang="es-CO" sz="1900" dirty="0">
              <a:latin typeface="Arial" panose="020B0604020202020204" pitchFamily="34" charset="0"/>
              <a:cs typeface="Arial" panose="020B0604020202020204" pitchFamily="34" charset="0"/>
            </a:endParaRPr>
          </a:p>
          <a:p>
            <a:pPr marL="0" indent="0">
              <a:buNone/>
            </a:pPr>
            <a:endParaRPr lang="es-CO" sz="1900" dirty="0">
              <a:latin typeface="Arial" panose="020B0604020202020204" pitchFamily="34" charset="0"/>
              <a:cs typeface="Arial" panose="020B0604020202020204" pitchFamily="34" charset="0"/>
            </a:endParaRPr>
          </a:p>
          <a:p>
            <a:pPr marL="0" indent="0">
              <a:buNone/>
            </a:pPr>
            <a:r>
              <a:rPr lang="es-CO" sz="1900" dirty="0">
                <a:latin typeface="Arial" panose="020B0604020202020204" pitchFamily="34" charset="0"/>
                <a:cs typeface="Arial" panose="020B0604020202020204" pitchFamily="34" charset="0"/>
              </a:rPr>
              <a:t>     donde b es el tamaño del lote</a:t>
            </a:r>
          </a:p>
          <a:p>
            <a:pPr lvl="1"/>
            <a:endParaRPr lang="es-CO" sz="1500" dirty="0">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69C31F3F-F8CB-DE23-A454-1AECA9A0E659}"/>
              </a:ext>
            </a:extLst>
          </p:cNvPr>
          <p:cNvPicPr>
            <a:picLocks noChangeAspect="1"/>
          </p:cNvPicPr>
          <p:nvPr/>
        </p:nvPicPr>
        <p:blipFill>
          <a:blip r:embed="rId2"/>
          <a:stretch>
            <a:fillRect/>
          </a:stretch>
        </p:blipFill>
        <p:spPr>
          <a:xfrm>
            <a:off x="4314824" y="4330699"/>
            <a:ext cx="3562350" cy="733425"/>
          </a:xfrm>
          <a:prstGeom prst="rect">
            <a:avLst/>
          </a:prstGeom>
        </p:spPr>
      </p:pic>
    </p:spTree>
    <p:extLst>
      <p:ext uri="{BB962C8B-B14F-4D97-AF65-F5344CB8AC3E}">
        <p14:creationId xmlns:p14="http://schemas.microsoft.com/office/powerpoint/2010/main" val="1665508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837993-CF68-4B71-B30D-9FF2DBDC6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BC1EB0E-C682-4477-94FF-E3696ACD5A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AFA120B5-D483-4179-B163-E5D72313C92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F9A685BA-AB04-4A20-A6D5-BA403BAA7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CO"/>
            </a:p>
          </p:txBody>
        </p:sp>
        <p:pic>
          <p:nvPicPr>
            <p:cNvPr id="15" name="Picture 14">
              <a:extLst>
                <a:ext uri="{FF2B5EF4-FFF2-40B4-BE49-F238E27FC236}">
                  <a16:creationId xmlns:a16="http://schemas.microsoft.com/office/drawing/2014/main" id="{C2823476-35C9-4E21-A7A8-8EE69CF2EEE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06AA5951-06F3-4E0D-9B67-2FDEAA46EE8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ítulo 1">
            <a:extLst>
              <a:ext uri="{FF2B5EF4-FFF2-40B4-BE49-F238E27FC236}">
                <a16:creationId xmlns:a16="http://schemas.microsoft.com/office/drawing/2014/main" id="{41C30075-F9DE-6E62-F618-A77569931065}"/>
              </a:ext>
            </a:extLst>
          </p:cNvPr>
          <p:cNvSpPr>
            <a:spLocks noGrp="1"/>
          </p:cNvSpPr>
          <p:nvPr>
            <p:ph type="title"/>
          </p:nvPr>
        </p:nvSpPr>
        <p:spPr>
          <a:xfrm>
            <a:off x="1092643" y="1092200"/>
            <a:ext cx="2928751" cy="4498860"/>
          </a:xfrm>
        </p:spPr>
        <p:txBody>
          <a:bodyPr>
            <a:normAutofit/>
          </a:bodyPr>
          <a:lstStyle/>
          <a:p>
            <a:r>
              <a:rPr lang="es-MX" b="1">
                <a:solidFill>
                  <a:srgbClr val="262626"/>
                </a:solidFill>
              </a:rPr>
              <a:t>Regresión polinomial</a:t>
            </a:r>
            <a:endParaRPr lang="es-CO" b="1">
              <a:solidFill>
                <a:srgbClr val="262626"/>
              </a:solidFill>
            </a:endParaRPr>
          </a:p>
        </p:txBody>
      </p:sp>
      <p:sp>
        <p:nvSpPr>
          <p:cNvPr id="3" name="Marcador de contenido 2">
            <a:extLst>
              <a:ext uri="{FF2B5EF4-FFF2-40B4-BE49-F238E27FC236}">
                <a16:creationId xmlns:a16="http://schemas.microsoft.com/office/drawing/2014/main" id="{3E441B63-7A32-F0FF-9CEC-A95D69648ECF}"/>
              </a:ext>
            </a:extLst>
          </p:cNvPr>
          <p:cNvSpPr>
            <a:spLocks noGrp="1"/>
          </p:cNvSpPr>
          <p:nvPr>
            <p:ph idx="1"/>
          </p:nvPr>
        </p:nvSpPr>
        <p:spPr>
          <a:xfrm>
            <a:off x="4554194" y="1092200"/>
            <a:ext cx="6546426" cy="2948858"/>
          </a:xfrm>
        </p:spPr>
        <p:txBody>
          <a:bodyPr>
            <a:normAutofit/>
          </a:bodyPr>
          <a:lstStyle/>
          <a:p>
            <a:pPr>
              <a:lnSpc>
                <a:spcPct val="90000"/>
              </a:lnSpc>
            </a:pPr>
            <a:r>
              <a:rPr lang="es-MX" sz="1900">
                <a:solidFill>
                  <a:srgbClr val="262626"/>
                </a:solidFill>
              </a:rPr>
              <a:t>La regresión polinomial es una extensión de la regresión lineal que permite modelar relaciones no lineales entre la variable independiente y la variable dependiente. Para ello, se utiliza una función polinomial de grado mayor que uno para ajustar los datos. En esencia, se añade curvatura al modelo introduciendo términos de la variable independiente elevados a diferentes potencias</a:t>
            </a:r>
          </a:p>
          <a:p>
            <a:pPr>
              <a:lnSpc>
                <a:spcPct val="90000"/>
              </a:lnSpc>
            </a:pPr>
            <a:r>
              <a:rPr lang="es-MX" sz="1900">
                <a:solidFill>
                  <a:srgbClr val="262626"/>
                </a:solidFill>
              </a:rPr>
              <a:t>Por ejemplo, para un conjunto de dos características x_1 y x_2, un modelo de regresión polinomial de grado 2 se vería así:</a:t>
            </a:r>
          </a:p>
          <a:p>
            <a:pPr>
              <a:lnSpc>
                <a:spcPct val="90000"/>
              </a:lnSpc>
            </a:pPr>
            <a:endParaRPr lang="es-MX" sz="1900">
              <a:solidFill>
                <a:srgbClr val="262626"/>
              </a:solidFill>
            </a:endParaRPr>
          </a:p>
          <a:p>
            <a:pPr>
              <a:lnSpc>
                <a:spcPct val="90000"/>
              </a:lnSpc>
            </a:pPr>
            <a:endParaRPr lang="es-CO" sz="1900">
              <a:solidFill>
                <a:srgbClr val="262626"/>
              </a:solidFill>
            </a:endParaRPr>
          </a:p>
        </p:txBody>
      </p:sp>
      <p:pic>
        <p:nvPicPr>
          <p:cNvPr id="5" name="Imagen 4">
            <a:extLst>
              <a:ext uri="{FF2B5EF4-FFF2-40B4-BE49-F238E27FC236}">
                <a16:creationId xmlns:a16="http://schemas.microsoft.com/office/drawing/2014/main" id="{81D348E1-84E9-E6B7-55D1-197B6E8548C4}"/>
              </a:ext>
            </a:extLst>
          </p:cNvPr>
          <p:cNvPicPr>
            <a:picLocks noChangeAspect="1"/>
          </p:cNvPicPr>
          <p:nvPr/>
        </p:nvPicPr>
        <p:blipFill>
          <a:blip r:embed="rId5"/>
          <a:stretch>
            <a:fillRect/>
          </a:stretch>
        </p:blipFill>
        <p:spPr>
          <a:xfrm>
            <a:off x="4554194" y="4525062"/>
            <a:ext cx="6562162" cy="803864"/>
          </a:xfrm>
          <a:prstGeom prst="rect">
            <a:avLst/>
          </a:prstGeom>
          <a:ln w="57150" cmpd="thickThin">
            <a:solidFill>
              <a:srgbClr val="7F7F7F"/>
            </a:solidFill>
            <a:miter lim="800000"/>
          </a:ln>
        </p:spPr>
      </p:pic>
    </p:spTree>
    <p:extLst>
      <p:ext uri="{BB962C8B-B14F-4D97-AF65-F5344CB8AC3E}">
        <p14:creationId xmlns:p14="http://schemas.microsoft.com/office/powerpoint/2010/main" val="3555816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71EC7F-5C84-EDF5-D154-088F187714EE}"/>
              </a:ext>
            </a:extLst>
          </p:cNvPr>
          <p:cNvSpPr>
            <a:spLocks noGrp="1"/>
          </p:cNvSpPr>
          <p:nvPr>
            <p:ph type="title"/>
          </p:nvPr>
        </p:nvSpPr>
        <p:spPr/>
        <p:txBody>
          <a:bodyPr>
            <a:normAutofit fontScale="90000"/>
          </a:bodyPr>
          <a:lstStyle/>
          <a:p>
            <a:r>
              <a:rPr lang="es-MX" b="1" dirty="0"/>
              <a:t>¿Cómo saber si el modelo está </a:t>
            </a:r>
            <a:r>
              <a:rPr lang="es-MX" b="1" dirty="0" err="1"/>
              <a:t>subajustando</a:t>
            </a:r>
            <a:r>
              <a:rPr lang="es-MX" b="1" dirty="0"/>
              <a:t> o </a:t>
            </a:r>
            <a:r>
              <a:rPr lang="es-MX" b="1" dirty="0" err="1"/>
              <a:t>sobreajustando</a:t>
            </a:r>
            <a:r>
              <a:rPr lang="es-MX" b="1" dirty="0"/>
              <a:t>?</a:t>
            </a:r>
            <a:endParaRPr lang="es-CO" b="1" dirty="0"/>
          </a:p>
        </p:txBody>
      </p:sp>
      <p:sp>
        <p:nvSpPr>
          <p:cNvPr id="3" name="Marcador de contenido 2">
            <a:extLst>
              <a:ext uri="{FF2B5EF4-FFF2-40B4-BE49-F238E27FC236}">
                <a16:creationId xmlns:a16="http://schemas.microsoft.com/office/drawing/2014/main" id="{1BA3D0F0-CC4A-235D-1EF0-D6AE5AFE6470}"/>
              </a:ext>
            </a:extLst>
          </p:cNvPr>
          <p:cNvSpPr>
            <a:spLocks noGrp="1"/>
          </p:cNvSpPr>
          <p:nvPr>
            <p:ph idx="1"/>
          </p:nvPr>
        </p:nvSpPr>
        <p:spPr/>
        <p:txBody>
          <a:bodyPr/>
          <a:lstStyle/>
          <a:p>
            <a:r>
              <a:rPr lang="es-CO" sz="1800" dirty="0">
                <a:solidFill>
                  <a:srgbClr val="000000"/>
                </a:solidFill>
                <a:latin typeface="Arial" panose="020B0604020202020204" pitchFamily="34" charset="0"/>
              </a:rPr>
              <a:t>M</a:t>
            </a:r>
            <a:r>
              <a:rPr lang="es-CO" sz="1800" b="0" i="0" u="none" strike="noStrike" dirty="0">
                <a:solidFill>
                  <a:srgbClr val="000000"/>
                </a:solidFill>
                <a:effectLst/>
                <a:latin typeface="Arial" panose="020B0604020202020204" pitchFamily="34" charset="0"/>
              </a:rPr>
              <a:t>étricas de validación cruzada</a:t>
            </a:r>
          </a:p>
          <a:p>
            <a:r>
              <a:rPr lang="es-CO" sz="1800" dirty="0">
                <a:solidFill>
                  <a:srgbClr val="000000"/>
                </a:solidFill>
                <a:latin typeface="Arial" panose="020B0604020202020204" pitchFamily="34" charset="0"/>
              </a:rPr>
              <a:t>Curvas de aprendizaje:</a:t>
            </a:r>
          </a:p>
          <a:p>
            <a:endParaRPr lang="es-CO" sz="1800" dirty="0">
              <a:solidFill>
                <a:srgbClr val="000000"/>
              </a:solidFill>
              <a:latin typeface="Arial" panose="020B0604020202020204" pitchFamily="34" charset="0"/>
            </a:endParaRPr>
          </a:p>
        </p:txBody>
      </p:sp>
      <p:pic>
        <p:nvPicPr>
          <p:cNvPr id="8" name="Imagen 7">
            <a:extLst>
              <a:ext uri="{FF2B5EF4-FFF2-40B4-BE49-F238E27FC236}">
                <a16:creationId xmlns:a16="http://schemas.microsoft.com/office/drawing/2014/main" id="{241FDC62-FB71-9FA4-C42C-7B065030E133}"/>
              </a:ext>
            </a:extLst>
          </p:cNvPr>
          <p:cNvPicPr>
            <a:picLocks noChangeAspect="1"/>
          </p:cNvPicPr>
          <p:nvPr/>
        </p:nvPicPr>
        <p:blipFill>
          <a:blip r:embed="rId2"/>
          <a:srcRect l="1040" t="3400" r="1873"/>
          <a:stretch/>
        </p:blipFill>
        <p:spPr>
          <a:xfrm>
            <a:off x="3492229" y="3521413"/>
            <a:ext cx="4893013" cy="2625388"/>
          </a:xfrm>
          <a:prstGeom prst="rect">
            <a:avLst/>
          </a:prstGeom>
        </p:spPr>
      </p:pic>
    </p:spTree>
    <p:extLst>
      <p:ext uri="{BB962C8B-B14F-4D97-AF65-F5344CB8AC3E}">
        <p14:creationId xmlns:p14="http://schemas.microsoft.com/office/powerpoint/2010/main" val="22467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77576E5-E7DB-46C7-B0D9-A0AB187873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1" name="Picture 10">
              <a:extLst>
                <a:ext uri="{FF2B5EF4-FFF2-40B4-BE49-F238E27FC236}">
                  <a16:creationId xmlns:a16="http://schemas.microsoft.com/office/drawing/2014/main" id="{A2C244BC-AB19-460B-9A7B-5BAFE9DEAB0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C2D7728D-2CB0-4ADE-B6BF-4BA8ED772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CO"/>
            </a:p>
          </p:txBody>
        </p:sp>
        <p:pic>
          <p:nvPicPr>
            <p:cNvPr id="13" name="Picture 12">
              <a:extLst>
                <a:ext uri="{FF2B5EF4-FFF2-40B4-BE49-F238E27FC236}">
                  <a16:creationId xmlns:a16="http://schemas.microsoft.com/office/drawing/2014/main" id="{A3E0EDB8-8162-4D16-9521-52415777B0B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4" name="Picture 13">
              <a:extLst>
                <a:ext uri="{FF2B5EF4-FFF2-40B4-BE49-F238E27FC236}">
                  <a16:creationId xmlns:a16="http://schemas.microsoft.com/office/drawing/2014/main" id="{27060CB3-C139-4548-A73F-74689C9292D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16" name="Rectangle 15">
            <a:extLst>
              <a:ext uri="{FF2B5EF4-FFF2-40B4-BE49-F238E27FC236}">
                <a16:creationId xmlns:a16="http://schemas.microsoft.com/office/drawing/2014/main" id="{4434DCA8-BC57-40AE-94D7-754460957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9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E93A23A1-FB7B-4C57-8240-0B6015C111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5736" y="28937"/>
            <a:ext cx="12188825" cy="6856214"/>
          </a:xfrm>
          <a:prstGeom prst="rect">
            <a:avLst/>
          </a:prstGeom>
        </p:spPr>
      </p:pic>
      <p:sp>
        <p:nvSpPr>
          <p:cNvPr id="20" name="Rectangle 19">
            <a:extLst>
              <a:ext uri="{FF2B5EF4-FFF2-40B4-BE49-F238E27FC236}">
                <a16:creationId xmlns:a16="http://schemas.microsoft.com/office/drawing/2014/main" id="{D43CA6E1-DE85-4998-B1CA-2B617EDF60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744" y="671208"/>
            <a:ext cx="10937716" cy="5551283"/>
          </a:xfrm>
          <a:prstGeom prst="rect">
            <a:avLst/>
          </a:prstGeom>
          <a:noFill/>
          <a:ln w="22225" cap="flat">
            <a:solidFill>
              <a:srgbClr val="86EFFF"/>
            </a:solidFill>
            <a:miter lim="800000"/>
          </a:ln>
        </p:spPr>
        <p:style>
          <a:lnRef idx="1">
            <a:schemeClr val="accent1"/>
          </a:lnRef>
          <a:fillRef idx="3">
            <a:schemeClr val="accent1"/>
          </a:fillRef>
          <a:effectRef idx="2">
            <a:schemeClr val="accent1"/>
          </a:effectRef>
          <a:fontRef idx="minor">
            <a:schemeClr val="lt1"/>
          </a:fontRef>
        </p:style>
        <p:txBody>
          <a:bodyPr/>
          <a:lstStyle/>
          <a:p>
            <a:endParaRPr lang="es-CO"/>
          </a:p>
        </p:txBody>
      </p:sp>
      <p:pic>
        <p:nvPicPr>
          <p:cNvPr id="22" name="Picture 21">
            <a:extLst>
              <a:ext uri="{FF2B5EF4-FFF2-40B4-BE49-F238E27FC236}">
                <a16:creationId xmlns:a16="http://schemas.microsoft.com/office/drawing/2014/main" id="{AD162A3C-D7A8-4B2A-94B1-73192CBC573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29184" y="3174136"/>
            <a:ext cx="777240" cy="606425"/>
          </a:xfrm>
          <a:prstGeom prst="rect">
            <a:avLst/>
          </a:prstGeom>
        </p:spPr>
      </p:pic>
      <p:pic>
        <p:nvPicPr>
          <p:cNvPr id="5" name="Imagen 4" descr="Texto&#10;&#10;El contenido generado por IA puede ser incorrecto.">
            <a:extLst>
              <a:ext uri="{FF2B5EF4-FFF2-40B4-BE49-F238E27FC236}">
                <a16:creationId xmlns:a16="http://schemas.microsoft.com/office/drawing/2014/main" id="{D270DFC3-3C40-901C-EC5B-1AB654422C74}"/>
              </a:ext>
            </a:extLst>
          </p:cNvPr>
          <p:cNvPicPr>
            <a:picLocks noChangeAspect="1"/>
          </p:cNvPicPr>
          <p:nvPr/>
        </p:nvPicPr>
        <p:blipFill>
          <a:blip r:embed="rId5"/>
          <a:stretch>
            <a:fillRect/>
          </a:stretch>
        </p:blipFill>
        <p:spPr>
          <a:xfrm>
            <a:off x="3165354" y="1149305"/>
            <a:ext cx="5842379" cy="4615479"/>
          </a:xfrm>
          <a:prstGeom prst="rect">
            <a:avLst/>
          </a:prstGeom>
        </p:spPr>
      </p:pic>
      <p:pic>
        <p:nvPicPr>
          <p:cNvPr id="24" name="Picture 23">
            <a:extLst>
              <a:ext uri="{FF2B5EF4-FFF2-40B4-BE49-F238E27FC236}">
                <a16:creationId xmlns:a16="http://schemas.microsoft.com/office/drawing/2014/main" id="{6B8F1012-6DEE-4829-9F32-620A711094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flipH="1">
            <a:off x="11437976" y="3174136"/>
            <a:ext cx="777240" cy="606425"/>
          </a:xfrm>
          <a:prstGeom prst="rect">
            <a:avLst/>
          </a:prstGeom>
        </p:spPr>
      </p:pic>
    </p:spTree>
    <p:extLst>
      <p:ext uri="{BB962C8B-B14F-4D97-AF65-F5344CB8AC3E}">
        <p14:creationId xmlns:p14="http://schemas.microsoft.com/office/powerpoint/2010/main" val="2223237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3A4ABF-0CA2-4E48-1D54-729A4228EF57}"/>
              </a:ext>
            </a:extLst>
          </p:cNvPr>
          <p:cNvSpPr>
            <a:spLocks noGrp="1"/>
          </p:cNvSpPr>
          <p:nvPr>
            <p:ph type="title"/>
          </p:nvPr>
        </p:nvSpPr>
        <p:spPr>
          <a:xfrm>
            <a:off x="643192" y="1165535"/>
            <a:ext cx="10904435" cy="1042239"/>
          </a:xfrm>
        </p:spPr>
        <p:txBody>
          <a:bodyPr>
            <a:normAutofit/>
          </a:bodyPr>
          <a:lstStyle/>
          <a:p>
            <a:r>
              <a:rPr lang="es-MX" b="1" dirty="0"/>
              <a:t>Regresión lineal</a:t>
            </a:r>
            <a:endParaRPr lang="es-CO" b="1" dirty="0"/>
          </a:p>
        </p:txBody>
      </p:sp>
      <p:sp>
        <p:nvSpPr>
          <p:cNvPr id="9" name="Content Placeholder 8">
            <a:extLst>
              <a:ext uri="{FF2B5EF4-FFF2-40B4-BE49-F238E27FC236}">
                <a16:creationId xmlns:a16="http://schemas.microsoft.com/office/drawing/2014/main" id="{9EAF14F6-F00E-7A07-C6CB-6BFBDA5E90CE}"/>
              </a:ext>
            </a:extLst>
          </p:cNvPr>
          <p:cNvSpPr>
            <a:spLocks noGrp="1"/>
          </p:cNvSpPr>
          <p:nvPr>
            <p:ph idx="1"/>
          </p:nvPr>
        </p:nvSpPr>
        <p:spPr>
          <a:xfrm>
            <a:off x="1337459" y="2553760"/>
            <a:ext cx="9550674" cy="2311127"/>
          </a:xfrm>
        </p:spPr>
        <p:txBody>
          <a:bodyPr>
            <a:normAutofit/>
          </a:bodyPr>
          <a:lstStyle/>
          <a:p>
            <a:pPr algn="just"/>
            <a:r>
              <a:rPr lang="es-MX" sz="1800" dirty="0">
                <a:latin typeface="Arial" panose="020B0604020202020204" pitchFamily="34" charset="0"/>
                <a:cs typeface="Arial" panose="020B0604020202020204" pitchFamily="34" charset="0"/>
              </a:rPr>
              <a:t>Técnica de análisis de datos que predice el valor de datos desconocidos mediante el uso de otro valor de datos relacionado y conocido. Modela matemáticamente la variable desconocida o dependiente y la variable conocida o independiente como una ecuación lineal</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6233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7A2DAD-7154-C165-6D57-D62C7F3F3707}"/>
              </a:ext>
            </a:extLst>
          </p:cNvPr>
          <p:cNvSpPr>
            <a:spLocks noGrp="1"/>
          </p:cNvSpPr>
          <p:nvPr>
            <p:ph type="title"/>
          </p:nvPr>
        </p:nvSpPr>
        <p:spPr/>
        <p:txBody>
          <a:bodyPr/>
          <a:lstStyle/>
          <a:p>
            <a:r>
              <a:rPr lang="es-MX" b="1" dirty="0"/>
              <a:t>Modelos lineales regularizados</a:t>
            </a:r>
            <a:endParaRPr lang="es-CO" b="1" dirty="0"/>
          </a:p>
        </p:txBody>
      </p:sp>
      <p:sp>
        <p:nvSpPr>
          <p:cNvPr id="3" name="Marcador de contenido 2">
            <a:extLst>
              <a:ext uri="{FF2B5EF4-FFF2-40B4-BE49-F238E27FC236}">
                <a16:creationId xmlns:a16="http://schemas.microsoft.com/office/drawing/2014/main" id="{9BE12ADD-5224-9AC9-8BA3-681CEA416C74}"/>
              </a:ext>
            </a:extLst>
          </p:cNvPr>
          <p:cNvSpPr>
            <a:spLocks noGrp="1"/>
          </p:cNvSpPr>
          <p:nvPr>
            <p:ph idx="1"/>
          </p:nvPr>
        </p:nvSpPr>
        <p:spPr/>
        <p:txBody>
          <a:bodyPr/>
          <a:lstStyle/>
          <a:p>
            <a:r>
              <a:rPr lang="es-MX" dirty="0"/>
              <a:t>Regularizar: Reducir el sobreajuste (“</a:t>
            </a:r>
            <a:r>
              <a:rPr lang="es-MX" dirty="0" err="1"/>
              <a:t>overfitting</a:t>
            </a:r>
            <a:r>
              <a:rPr lang="es-MX" dirty="0"/>
              <a:t>”) al limitar la complejidad del modelo</a:t>
            </a:r>
          </a:p>
          <a:p>
            <a:endParaRPr lang="es-CO" dirty="0"/>
          </a:p>
        </p:txBody>
      </p:sp>
    </p:spTree>
    <p:extLst>
      <p:ext uri="{BB962C8B-B14F-4D97-AF65-F5344CB8AC3E}">
        <p14:creationId xmlns:p14="http://schemas.microsoft.com/office/powerpoint/2010/main" val="1406514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C92968-2086-4CCB-8F17-0AEB2C79FA2D}"/>
              </a:ext>
            </a:extLst>
          </p:cNvPr>
          <p:cNvSpPr>
            <a:spLocks noGrp="1"/>
          </p:cNvSpPr>
          <p:nvPr>
            <p:ph type="title"/>
          </p:nvPr>
        </p:nvSpPr>
        <p:spPr/>
        <p:txBody>
          <a:bodyPr/>
          <a:lstStyle/>
          <a:p>
            <a:r>
              <a:rPr lang="es-MX" b="1" dirty="0"/>
              <a:t>Regresión de Ridge</a:t>
            </a:r>
            <a:endParaRPr lang="es-CO" dirty="0"/>
          </a:p>
        </p:txBody>
      </p:sp>
      <p:sp>
        <p:nvSpPr>
          <p:cNvPr id="3" name="Marcador de contenido 2">
            <a:extLst>
              <a:ext uri="{FF2B5EF4-FFF2-40B4-BE49-F238E27FC236}">
                <a16:creationId xmlns:a16="http://schemas.microsoft.com/office/drawing/2014/main" id="{731C5F4E-70FD-D5CB-2CA5-06883D830918}"/>
              </a:ext>
            </a:extLst>
          </p:cNvPr>
          <p:cNvSpPr>
            <a:spLocks noGrp="1"/>
          </p:cNvSpPr>
          <p:nvPr>
            <p:ph idx="1"/>
          </p:nvPr>
        </p:nvSpPr>
        <p:spPr>
          <a:xfrm>
            <a:off x="1295402" y="2352503"/>
            <a:ext cx="4251384" cy="3398675"/>
          </a:xfrm>
        </p:spPr>
        <p:txBody>
          <a:bodyPr>
            <a:normAutofit lnSpcReduction="10000"/>
          </a:bodyPr>
          <a:lstStyle/>
          <a:p>
            <a:r>
              <a:rPr lang="es-MX" dirty="0"/>
              <a:t>Función de costo del modelo:</a:t>
            </a:r>
          </a:p>
          <a:p>
            <a:endParaRPr lang="es-CO" dirty="0"/>
          </a:p>
          <a:p>
            <a:endParaRPr lang="es-CO" dirty="0"/>
          </a:p>
          <a:p>
            <a:pPr>
              <a:lnSpc>
                <a:spcPct val="90000"/>
              </a:lnSpc>
            </a:pPr>
            <a:r>
              <a:rPr lang="es-MX" dirty="0"/>
              <a:t>Formas de entrenar Ridge:</a:t>
            </a:r>
          </a:p>
          <a:p>
            <a:pPr lvl="1">
              <a:lnSpc>
                <a:spcPct val="90000"/>
              </a:lnSpc>
            </a:pPr>
            <a:r>
              <a:rPr lang="es-MX" dirty="0"/>
              <a:t>Fórmula cerrada:  </a:t>
            </a:r>
          </a:p>
          <a:p>
            <a:endParaRPr lang="es-CO" dirty="0"/>
          </a:p>
          <a:p>
            <a:pPr lvl="1"/>
            <a:r>
              <a:rPr lang="es-MX" dirty="0"/>
              <a:t>Descenso por el gradiente:</a:t>
            </a:r>
          </a:p>
          <a:p>
            <a:pPr lvl="1"/>
            <a:endParaRPr lang="es-CO" dirty="0"/>
          </a:p>
          <a:p>
            <a:endParaRPr lang="es-CO" dirty="0"/>
          </a:p>
        </p:txBody>
      </p:sp>
      <p:pic>
        <p:nvPicPr>
          <p:cNvPr id="11" name="Imagen 10">
            <a:extLst>
              <a:ext uri="{FF2B5EF4-FFF2-40B4-BE49-F238E27FC236}">
                <a16:creationId xmlns:a16="http://schemas.microsoft.com/office/drawing/2014/main" id="{51356C35-0D8A-F642-2DE8-57DAC11E4BB4}"/>
              </a:ext>
            </a:extLst>
          </p:cNvPr>
          <p:cNvPicPr>
            <a:picLocks noChangeAspect="1"/>
          </p:cNvPicPr>
          <p:nvPr/>
        </p:nvPicPr>
        <p:blipFill>
          <a:blip r:embed="rId3"/>
          <a:stretch>
            <a:fillRect/>
          </a:stretch>
        </p:blipFill>
        <p:spPr>
          <a:xfrm>
            <a:off x="5667852" y="2432242"/>
            <a:ext cx="5228746" cy="2961107"/>
          </a:xfrm>
          <a:prstGeom prst="rect">
            <a:avLst/>
          </a:prstGeom>
        </p:spPr>
      </p:pic>
      <p:pic>
        <p:nvPicPr>
          <p:cNvPr id="5" name="Imagen 4">
            <a:extLst>
              <a:ext uri="{FF2B5EF4-FFF2-40B4-BE49-F238E27FC236}">
                <a16:creationId xmlns:a16="http://schemas.microsoft.com/office/drawing/2014/main" id="{213811A8-14F1-071F-80A2-65D80DF87BAF}"/>
              </a:ext>
            </a:extLst>
          </p:cNvPr>
          <p:cNvPicPr>
            <a:picLocks noChangeAspect="1"/>
          </p:cNvPicPr>
          <p:nvPr/>
        </p:nvPicPr>
        <p:blipFill>
          <a:blip r:embed="rId4"/>
          <a:stretch>
            <a:fillRect/>
          </a:stretch>
        </p:blipFill>
        <p:spPr>
          <a:xfrm>
            <a:off x="1852948" y="2760140"/>
            <a:ext cx="3136292" cy="838957"/>
          </a:xfrm>
          <a:prstGeom prst="rect">
            <a:avLst/>
          </a:prstGeom>
        </p:spPr>
      </p:pic>
      <p:pic>
        <p:nvPicPr>
          <p:cNvPr id="7" name="Imagen 6" descr="Diagrama&#10;&#10;El contenido generado por IA puede ser incorrecto.">
            <a:extLst>
              <a:ext uri="{FF2B5EF4-FFF2-40B4-BE49-F238E27FC236}">
                <a16:creationId xmlns:a16="http://schemas.microsoft.com/office/drawing/2014/main" id="{5FC8F1A9-E89C-B172-7637-12309B5BE7F2}"/>
              </a:ext>
            </a:extLst>
          </p:cNvPr>
          <p:cNvPicPr>
            <a:picLocks noChangeAspect="1"/>
          </p:cNvPicPr>
          <p:nvPr/>
        </p:nvPicPr>
        <p:blipFill>
          <a:blip r:embed="rId5"/>
          <a:stretch>
            <a:fillRect/>
          </a:stretch>
        </p:blipFill>
        <p:spPr>
          <a:xfrm>
            <a:off x="2258617" y="4551888"/>
            <a:ext cx="2497803" cy="486491"/>
          </a:xfrm>
          <a:prstGeom prst="rect">
            <a:avLst/>
          </a:prstGeom>
        </p:spPr>
      </p:pic>
      <p:pic>
        <p:nvPicPr>
          <p:cNvPr id="9" name="Imagen 8">
            <a:extLst>
              <a:ext uri="{FF2B5EF4-FFF2-40B4-BE49-F238E27FC236}">
                <a16:creationId xmlns:a16="http://schemas.microsoft.com/office/drawing/2014/main" id="{45C311F5-7D05-38DF-82C1-EEAF52CC20B6}"/>
              </a:ext>
            </a:extLst>
          </p:cNvPr>
          <p:cNvPicPr>
            <a:picLocks noChangeAspect="1"/>
          </p:cNvPicPr>
          <p:nvPr/>
        </p:nvPicPr>
        <p:blipFill>
          <a:blip r:embed="rId6"/>
          <a:stretch>
            <a:fillRect/>
          </a:stretch>
        </p:blipFill>
        <p:spPr>
          <a:xfrm>
            <a:off x="2258617" y="5448749"/>
            <a:ext cx="2714926" cy="493623"/>
          </a:xfrm>
          <a:prstGeom prst="rect">
            <a:avLst/>
          </a:prstGeom>
        </p:spPr>
      </p:pic>
    </p:spTree>
    <p:extLst>
      <p:ext uri="{BB962C8B-B14F-4D97-AF65-F5344CB8AC3E}">
        <p14:creationId xmlns:p14="http://schemas.microsoft.com/office/powerpoint/2010/main" val="2110726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4BED63-D2CB-B411-16AF-504C05AB274F}"/>
              </a:ext>
            </a:extLst>
          </p:cNvPr>
          <p:cNvSpPr>
            <a:spLocks noGrp="1"/>
          </p:cNvSpPr>
          <p:nvPr>
            <p:ph type="title"/>
          </p:nvPr>
        </p:nvSpPr>
        <p:spPr>
          <a:xfrm>
            <a:off x="1295402" y="982132"/>
            <a:ext cx="9601196" cy="1303867"/>
          </a:xfrm>
        </p:spPr>
        <p:txBody>
          <a:bodyPr>
            <a:normAutofit fontScale="90000"/>
          </a:bodyPr>
          <a:lstStyle/>
          <a:p>
            <a:r>
              <a:rPr lang="es-MX" b="1" dirty="0">
                <a:solidFill>
                  <a:srgbClr val="262626"/>
                </a:solidFill>
              </a:rPr>
              <a:t>¿Cuándo usar fórmula cerrada y descenso de gradiente?</a:t>
            </a:r>
            <a:endParaRPr lang="es-CO" b="1" dirty="0">
              <a:solidFill>
                <a:srgbClr val="262626"/>
              </a:solidFill>
            </a:endParaRPr>
          </a:p>
        </p:txBody>
      </p:sp>
      <p:graphicFrame>
        <p:nvGraphicFramePr>
          <p:cNvPr id="4" name="Marcador de contenido 3">
            <a:extLst>
              <a:ext uri="{FF2B5EF4-FFF2-40B4-BE49-F238E27FC236}">
                <a16:creationId xmlns:a16="http://schemas.microsoft.com/office/drawing/2014/main" id="{606B3450-D0E1-A9F2-0866-2A1A68477AD8}"/>
              </a:ext>
            </a:extLst>
          </p:cNvPr>
          <p:cNvGraphicFramePr>
            <a:graphicFrameLocks noGrp="1"/>
          </p:cNvGraphicFramePr>
          <p:nvPr>
            <p:ph idx="1"/>
            <p:extLst>
              <p:ext uri="{D42A27DB-BD31-4B8C-83A1-F6EECF244321}">
                <p14:modId xmlns:p14="http://schemas.microsoft.com/office/powerpoint/2010/main" val="2413969527"/>
              </p:ext>
            </p:extLst>
          </p:nvPr>
        </p:nvGraphicFramePr>
        <p:xfrm>
          <a:off x="1295400" y="2502030"/>
          <a:ext cx="9601198" cy="2834640"/>
        </p:xfrm>
        <a:graphic>
          <a:graphicData uri="http://schemas.openxmlformats.org/drawingml/2006/table">
            <a:tbl>
              <a:tblPr>
                <a:tableStyleId>{616DA210-FB5B-4158-B5E0-FEB733F419BA}</a:tableStyleId>
              </a:tblPr>
              <a:tblGrid>
                <a:gridCol w="4800599">
                  <a:extLst>
                    <a:ext uri="{9D8B030D-6E8A-4147-A177-3AD203B41FA5}">
                      <a16:colId xmlns:a16="http://schemas.microsoft.com/office/drawing/2014/main" val="1344101777"/>
                    </a:ext>
                  </a:extLst>
                </a:gridCol>
                <a:gridCol w="4800599">
                  <a:extLst>
                    <a:ext uri="{9D8B030D-6E8A-4147-A177-3AD203B41FA5}">
                      <a16:colId xmlns:a16="http://schemas.microsoft.com/office/drawing/2014/main" val="1205438949"/>
                    </a:ext>
                  </a:extLst>
                </a:gridCol>
              </a:tblGrid>
              <a:tr h="402336">
                <a:tc>
                  <a:txBody>
                    <a:bodyPr/>
                    <a:lstStyle/>
                    <a:p>
                      <a:pPr algn="ctr"/>
                      <a:r>
                        <a:rPr lang="es-CO" sz="1800" b="1" dirty="0">
                          <a:latin typeface="Arial" panose="020B0604020202020204" pitchFamily="34" charset="0"/>
                          <a:cs typeface="Arial" panose="020B0604020202020204" pitchFamily="34" charset="0"/>
                        </a:rPr>
                        <a:t>Caso</a:t>
                      </a:r>
                    </a:p>
                  </a:txBody>
                  <a:tcPr anchor="ctr"/>
                </a:tc>
                <a:tc>
                  <a:txBody>
                    <a:bodyPr/>
                    <a:lstStyle/>
                    <a:p>
                      <a:pPr algn="ctr"/>
                      <a:r>
                        <a:rPr lang="es-CO" sz="1800" b="1" dirty="0">
                          <a:latin typeface="Arial" panose="020B0604020202020204" pitchFamily="34" charset="0"/>
                          <a:cs typeface="Arial" panose="020B0604020202020204" pitchFamily="34" charset="0"/>
                        </a:rPr>
                        <a:t>Método recomendado</a:t>
                      </a:r>
                    </a:p>
                  </a:txBody>
                  <a:tcPr anchor="ctr"/>
                </a:tc>
                <a:extLst>
                  <a:ext uri="{0D108BD9-81ED-4DB2-BD59-A6C34878D82A}">
                    <a16:rowId xmlns:a16="http://schemas.microsoft.com/office/drawing/2014/main" val="857259115"/>
                  </a:ext>
                </a:extLst>
              </a:tr>
              <a:tr h="676656">
                <a:tc>
                  <a:txBody>
                    <a:bodyPr/>
                    <a:lstStyle/>
                    <a:p>
                      <a:pPr algn="ctr"/>
                      <a:r>
                        <a:rPr lang="es-MX" sz="1800" b="0" dirty="0">
                          <a:latin typeface="Arial" panose="020B0604020202020204" pitchFamily="34" charset="0"/>
                          <a:cs typeface="Arial" panose="020B0604020202020204" pitchFamily="34" charset="0"/>
                        </a:rPr>
                        <a:t>Pocos </a:t>
                      </a:r>
                      <a:r>
                        <a:rPr lang="es-MX" sz="1800" b="0" dirty="0" err="1">
                          <a:latin typeface="Arial" panose="020B0604020202020204" pitchFamily="34" charset="0"/>
                          <a:cs typeface="Arial" panose="020B0604020202020204" pitchFamily="34" charset="0"/>
                        </a:rPr>
                        <a:t>features</a:t>
                      </a:r>
                      <a:r>
                        <a:rPr lang="es-MX" sz="1800" b="0" dirty="0">
                          <a:latin typeface="Arial" panose="020B0604020202020204" pitchFamily="34" charset="0"/>
                          <a:cs typeface="Arial" panose="020B0604020202020204" pitchFamily="34" charset="0"/>
                        </a:rPr>
                        <a:t> (n &lt; 1000) y pocos ejemplos (m no muy grande)</a:t>
                      </a:r>
                    </a:p>
                  </a:txBody>
                  <a:tcPr anchor="ctr"/>
                </a:tc>
                <a:tc>
                  <a:txBody>
                    <a:bodyPr/>
                    <a:lstStyle/>
                    <a:p>
                      <a:pPr algn="ctr"/>
                      <a:r>
                        <a:rPr lang="es-CO" sz="1800" b="0">
                          <a:latin typeface="Arial" panose="020B0604020202020204" pitchFamily="34" charset="0"/>
                          <a:cs typeface="Arial" panose="020B0604020202020204" pitchFamily="34" charset="0"/>
                        </a:rPr>
                        <a:t>Fórmula cerrada</a:t>
                      </a:r>
                    </a:p>
                  </a:txBody>
                  <a:tcPr anchor="ctr"/>
                </a:tc>
                <a:extLst>
                  <a:ext uri="{0D108BD9-81ED-4DB2-BD59-A6C34878D82A}">
                    <a16:rowId xmlns:a16="http://schemas.microsoft.com/office/drawing/2014/main" val="1492142857"/>
                  </a:ext>
                </a:extLst>
              </a:tr>
              <a:tr h="676656">
                <a:tc>
                  <a:txBody>
                    <a:bodyPr/>
                    <a:lstStyle/>
                    <a:p>
                      <a:pPr algn="ctr"/>
                      <a:r>
                        <a:rPr lang="es-CO" sz="1800" b="0">
                          <a:latin typeface="Arial" panose="020B0604020202020204" pitchFamily="34" charset="0"/>
                          <a:cs typeface="Arial" panose="020B0604020202020204" pitchFamily="34" charset="0"/>
                        </a:rPr>
                        <a:t>Muchos features o muchos datos (n o m grande)</a:t>
                      </a:r>
                    </a:p>
                  </a:txBody>
                  <a:tcPr anchor="ctr"/>
                </a:tc>
                <a:tc>
                  <a:txBody>
                    <a:bodyPr/>
                    <a:lstStyle/>
                    <a:p>
                      <a:pPr algn="ctr"/>
                      <a:r>
                        <a:rPr lang="it-IT" sz="1800" b="0" dirty="0">
                          <a:latin typeface="Arial" panose="020B0604020202020204" pitchFamily="34" charset="0"/>
                          <a:cs typeface="Arial" panose="020B0604020202020204" pitchFamily="34" charset="0"/>
                        </a:rPr>
                        <a:t>Gradiente (SGD o Mini-batch GD)</a:t>
                      </a:r>
                    </a:p>
                  </a:txBody>
                  <a:tcPr anchor="ctr"/>
                </a:tc>
                <a:extLst>
                  <a:ext uri="{0D108BD9-81ED-4DB2-BD59-A6C34878D82A}">
                    <a16:rowId xmlns:a16="http://schemas.microsoft.com/office/drawing/2014/main" val="2751403949"/>
                  </a:ext>
                </a:extLst>
              </a:tr>
              <a:tr h="402336">
                <a:tc>
                  <a:txBody>
                    <a:bodyPr/>
                    <a:lstStyle/>
                    <a:p>
                      <a:pPr algn="ctr"/>
                      <a:r>
                        <a:rPr lang="es-MX" sz="1800" b="0" dirty="0">
                          <a:latin typeface="Arial" panose="020B0604020202020204" pitchFamily="34" charset="0"/>
                          <a:cs typeface="Arial" panose="020B0604020202020204" pitchFamily="34" charset="0"/>
                        </a:rPr>
                        <a:t>Se desea actualizar el modelo en tiempo real</a:t>
                      </a:r>
                    </a:p>
                  </a:txBody>
                  <a:tcPr anchor="ctr"/>
                </a:tc>
                <a:tc>
                  <a:txBody>
                    <a:bodyPr/>
                    <a:lstStyle/>
                    <a:p>
                      <a:pPr algn="ctr"/>
                      <a:r>
                        <a:rPr lang="es-CO" sz="1800" b="0" dirty="0">
                          <a:latin typeface="Arial" panose="020B0604020202020204" pitchFamily="34" charset="0"/>
                          <a:cs typeface="Arial" panose="020B0604020202020204" pitchFamily="34" charset="0"/>
                        </a:rPr>
                        <a:t>SGD (online </a:t>
                      </a:r>
                      <a:r>
                        <a:rPr lang="es-CO" sz="1800" b="0" dirty="0" err="1">
                          <a:latin typeface="Arial" panose="020B0604020202020204" pitchFamily="34" charset="0"/>
                          <a:cs typeface="Arial" panose="020B0604020202020204" pitchFamily="34" charset="0"/>
                        </a:rPr>
                        <a:t>learning</a:t>
                      </a:r>
                      <a:r>
                        <a:rPr lang="es-CO" sz="1800" b="0" dirty="0">
                          <a:latin typeface="Arial" panose="020B0604020202020204" pitchFamily="34" charset="0"/>
                          <a:cs typeface="Arial" panose="020B0604020202020204" pitchFamily="34" charset="0"/>
                        </a:rPr>
                        <a:t>)</a:t>
                      </a:r>
                    </a:p>
                  </a:txBody>
                  <a:tcPr anchor="ctr"/>
                </a:tc>
                <a:extLst>
                  <a:ext uri="{0D108BD9-81ED-4DB2-BD59-A6C34878D82A}">
                    <a16:rowId xmlns:a16="http://schemas.microsoft.com/office/drawing/2014/main" val="3315012760"/>
                  </a:ext>
                </a:extLst>
              </a:tr>
              <a:tr h="676656">
                <a:tc>
                  <a:txBody>
                    <a:bodyPr/>
                    <a:lstStyle/>
                    <a:p>
                      <a:pPr algn="ctr"/>
                      <a:r>
                        <a:rPr lang="es-MX" sz="1800" b="0" dirty="0">
                          <a:latin typeface="Arial" panose="020B0604020202020204" pitchFamily="34" charset="0"/>
                          <a:cs typeface="Arial" panose="020B0604020202020204" pitchFamily="34" charset="0"/>
                        </a:rPr>
                        <a:t>Está usando un pipeline con muchas etapas (por ejemplo, escalado, polinomios)</a:t>
                      </a:r>
                    </a:p>
                  </a:txBody>
                  <a:tcPr anchor="ctr"/>
                </a:tc>
                <a:tc>
                  <a:txBody>
                    <a:bodyPr/>
                    <a:lstStyle/>
                    <a:p>
                      <a:pPr algn="ctr"/>
                      <a:r>
                        <a:rPr lang="es-CO" sz="1800" b="0" dirty="0" err="1">
                          <a:latin typeface="Arial" panose="020B0604020202020204" pitchFamily="34" charset="0"/>
                          <a:cs typeface="Arial" panose="020B0604020202020204" pitchFamily="34" charset="0"/>
                        </a:rPr>
                        <a:t>Gradient</a:t>
                      </a:r>
                      <a:r>
                        <a:rPr lang="es-CO" sz="1800" b="0" dirty="0">
                          <a:latin typeface="Arial" panose="020B0604020202020204" pitchFamily="34" charset="0"/>
                          <a:cs typeface="Arial" panose="020B0604020202020204" pitchFamily="34" charset="0"/>
                        </a:rPr>
                        <a:t> </a:t>
                      </a:r>
                      <a:r>
                        <a:rPr lang="es-CO" sz="1800" b="0" dirty="0" err="1">
                          <a:latin typeface="Arial" panose="020B0604020202020204" pitchFamily="34" charset="0"/>
                          <a:cs typeface="Arial" panose="020B0604020202020204" pitchFamily="34" charset="0"/>
                        </a:rPr>
                        <a:t>Descent</a:t>
                      </a:r>
                      <a:r>
                        <a:rPr lang="es-CO" sz="1800" b="0" dirty="0">
                          <a:latin typeface="Arial" panose="020B0604020202020204" pitchFamily="34" charset="0"/>
                          <a:cs typeface="Arial" panose="020B0604020202020204" pitchFamily="34" charset="0"/>
                        </a:rPr>
                        <a:t>, con </a:t>
                      </a:r>
                      <a:r>
                        <a:rPr lang="es-CO" sz="1800" b="0" dirty="0" err="1">
                          <a:latin typeface="Arial" panose="020B0604020202020204" pitchFamily="34" charset="0"/>
                          <a:cs typeface="Arial" panose="020B0604020202020204" pitchFamily="34" charset="0"/>
                        </a:rPr>
                        <a:t>SGDRegressor</a:t>
                      </a:r>
                      <a:r>
                        <a:rPr lang="es-CO" sz="1800" b="0" dirty="0">
                          <a:latin typeface="Arial" panose="020B0604020202020204" pitchFamily="34" charset="0"/>
                          <a:cs typeface="Arial" panose="020B0604020202020204" pitchFamily="34" charset="0"/>
                        </a:rPr>
                        <a:t> o Pipeline</a:t>
                      </a:r>
                    </a:p>
                  </a:txBody>
                  <a:tcPr anchor="ctr"/>
                </a:tc>
                <a:extLst>
                  <a:ext uri="{0D108BD9-81ED-4DB2-BD59-A6C34878D82A}">
                    <a16:rowId xmlns:a16="http://schemas.microsoft.com/office/drawing/2014/main" val="403927093"/>
                  </a:ext>
                </a:extLst>
              </a:tr>
            </a:tbl>
          </a:graphicData>
        </a:graphic>
      </p:graphicFrame>
      <p:sp>
        <p:nvSpPr>
          <p:cNvPr id="5" name="CuadroTexto 4">
            <a:extLst>
              <a:ext uri="{FF2B5EF4-FFF2-40B4-BE49-F238E27FC236}">
                <a16:creationId xmlns:a16="http://schemas.microsoft.com/office/drawing/2014/main" id="{8A034A03-6D66-7E8D-D2A4-5E4C288A852F}"/>
              </a:ext>
            </a:extLst>
          </p:cNvPr>
          <p:cNvSpPr txBox="1"/>
          <p:nvPr/>
        </p:nvSpPr>
        <p:spPr>
          <a:xfrm>
            <a:off x="1295400" y="5552702"/>
            <a:ext cx="9601198" cy="646331"/>
          </a:xfrm>
          <a:prstGeom prst="rect">
            <a:avLst/>
          </a:prstGeom>
          <a:noFill/>
        </p:spPr>
        <p:txBody>
          <a:bodyPr wrap="square" rtlCol="0">
            <a:spAutoFit/>
          </a:bodyPr>
          <a:lstStyle/>
          <a:p>
            <a:r>
              <a:rPr lang="es-MX" dirty="0">
                <a:latin typeface="Arial" panose="020B0604020202020204" pitchFamily="34" charset="0"/>
                <a:cs typeface="Arial" panose="020B0604020202020204" pitchFamily="34" charset="0"/>
              </a:rPr>
              <a:t>Nota: Ridge es sensible a la escala de las variables. Si una variable tiene valores grandes y otra pequeños, dominará el castigo.  Por eso debe usarse </a:t>
            </a:r>
            <a:r>
              <a:rPr lang="es-MX" dirty="0" err="1">
                <a:latin typeface="Arial" panose="020B0604020202020204" pitchFamily="34" charset="0"/>
                <a:cs typeface="Arial" panose="020B0604020202020204" pitchFamily="34" charset="0"/>
              </a:rPr>
              <a:t>StandardScaler</a:t>
            </a:r>
            <a:r>
              <a:rPr lang="es-MX" dirty="0">
                <a:latin typeface="Arial" panose="020B0604020202020204" pitchFamily="34" charset="0"/>
                <a:cs typeface="Arial" panose="020B0604020202020204" pitchFamily="34" charset="0"/>
              </a:rPr>
              <a:t> antes.</a:t>
            </a:r>
            <a:endParaRPr 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1912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5B2728-4A36-6FF1-EA5D-94F1EE921AE1}"/>
              </a:ext>
            </a:extLst>
          </p:cNvPr>
          <p:cNvSpPr>
            <a:spLocks noGrp="1"/>
          </p:cNvSpPr>
          <p:nvPr>
            <p:ph type="title"/>
          </p:nvPr>
        </p:nvSpPr>
        <p:spPr/>
        <p:txBody>
          <a:bodyPr/>
          <a:lstStyle/>
          <a:p>
            <a:r>
              <a:rPr lang="es-MX" b="1" dirty="0"/>
              <a:t>Regresión de Lasso</a:t>
            </a:r>
            <a:endParaRPr lang="es-CO" b="1" dirty="0"/>
          </a:p>
        </p:txBody>
      </p:sp>
      <p:sp>
        <p:nvSpPr>
          <p:cNvPr id="3" name="Marcador de contenido 2">
            <a:extLst>
              <a:ext uri="{FF2B5EF4-FFF2-40B4-BE49-F238E27FC236}">
                <a16:creationId xmlns:a16="http://schemas.microsoft.com/office/drawing/2014/main" id="{3AFAACA8-2388-C2C9-8124-5D985CF7A958}"/>
              </a:ext>
            </a:extLst>
          </p:cNvPr>
          <p:cNvSpPr>
            <a:spLocks noGrp="1"/>
          </p:cNvSpPr>
          <p:nvPr>
            <p:ph idx="1"/>
          </p:nvPr>
        </p:nvSpPr>
        <p:spPr/>
        <p:txBody>
          <a:bodyPr/>
          <a:lstStyle/>
          <a:p>
            <a:pPr algn="just"/>
            <a:r>
              <a:rPr lang="es-MX" sz="1900" dirty="0">
                <a:latin typeface="Arial" panose="020B0604020202020204" pitchFamily="34" charset="0"/>
                <a:cs typeface="Arial" panose="020B0604020202020204" pitchFamily="34" charset="0"/>
              </a:rPr>
              <a:t>La regresión Lasso, también conocida como regularización L1, es una forma de regularización para modelos de regresión lineal. </a:t>
            </a:r>
          </a:p>
          <a:p>
            <a:pPr algn="just"/>
            <a:r>
              <a:rPr lang="es-MX" sz="1900" dirty="0">
                <a:latin typeface="Arial" panose="020B0604020202020204" pitchFamily="34" charset="0"/>
                <a:cs typeface="Arial" panose="020B0604020202020204" pitchFamily="34" charset="0"/>
              </a:rPr>
              <a:t>En lugar de penalizar los cuadrados de los coeficientes (      como en Ridge), penaliza su valor absoluto.</a:t>
            </a:r>
          </a:p>
          <a:p>
            <a:pPr algn="just"/>
            <a:r>
              <a:rPr lang="es-MX" sz="1900" dirty="0">
                <a:latin typeface="Arial" panose="020B0604020202020204" pitchFamily="34" charset="0"/>
                <a:cs typeface="Arial" panose="020B0604020202020204" pitchFamily="34" charset="0"/>
              </a:rPr>
              <a:t>Función de costo de Lasso</a:t>
            </a:r>
            <a:r>
              <a:rPr lang="es-MX" dirty="0"/>
              <a:t>:</a:t>
            </a:r>
          </a:p>
        </p:txBody>
      </p:sp>
      <p:pic>
        <p:nvPicPr>
          <p:cNvPr id="5" name="Imagen 4">
            <a:extLst>
              <a:ext uri="{FF2B5EF4-FFF2-40B4-BE49-F238E27FC236}">
                <a16:creationId xmlns:a16="http://schemas.microsoft.com/office/drawing/2014/main" id="{7A888298-B3DE-982A-291E-B5D090669375}"/>
              </a:ext>
            </a:extLst>
          </p:cNvPr>
          <p:cNvPicPr>
            <a:picLocks noChangeAspect="1"/>
          </p:cNvPicPr>
          <p:nvPr/>
        </p:nvPicPr>
        <p:blipFill>
          <a:blip r:embed="rId2"/>
          <a:stretch>
            <a:fillRect/>
          </a:stretch>
        </p:blipFill>
        <p:spPr>
          <a:xfrm>
            <a:off x="8354568" y="3234182"/>
            <a:ext cx="304800" cy="495300"/>
          </a:xfrm>
          <a:prstGeom prst="rect">
            <a:avLst/>
          </a:prstGeom>
        </p:spPr>
      </p:pic>
      <p:pic>
        <p:nvPicPr>
          <p:cNvPr id="7" name="Imagen 6">
            <a:extLst>
              <a:ext uri="{FF2B5EF4-FFF2-40B4-BE49-F238E27FC236}">
                <a16:creationId xmlns:a16="http://schemas.microsoft.com/office/drawing/2014/main" id="{1D695F12-7607-6A04-F098-11CA07B547AA}"/>
              </a:ext>
            </a:extLst>
          </p:cNvPr>
          <p:cNvPicPr>
            <a:picLocks noChangeAspect="1"/>
          </p:cNvPicPr>
          <p:nvPr/>
        </p:nvPicPr>
        <p:blipFill>
          <a:blip r:embed="rId3"/>
          <a:stretch>
            <a:fillRect/>
          </a:stretch>
        </p:blipFill>
        <p:spPr>
          <a:xfrm>
            <a:off x="4376736" y="4670003"/>
            <a:ext cx="3438525" cy="885825"/>
          </a:xfrm>
          <a:prstGeom prst="rect">
            <a:avLst/>
          </a:prstGeom>
        </p:spPr>
      </p:pic>
    </p:spTree>
    <p:extLst>
      <p:ext uri="{BB962C8B-B14F-4D97-AF65-F5344CB8AC3E}">
        <p14:creationId xmlns:p14="http://schemas.microsoft.com/office/powerpoint/2010/main" val="3514893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FF91A5-3D07-16F6-2C07-141CA7AA4423}"/>
              </a:ext>
            </a:extLst>
          </p:cNvPr>
          <p:cNvSpPr>
            <a:spLocks noGrp="1"/>
          </p:cNvSpPr>
          <p:nvPr>
            <p:ph type="title"/>
          </p:nvPr>
        </p:nvSpPr>
        <p:spPr/>
        <p:txBody>
          <a:bodyPr/>
          <a:lstStyle/>
          <a:p>
            <a:r>
              <a:rPr lang="es-MX" b="1" dirty="0"/>
              <a:t>Regresión de Lasso</a:t>
            </a:r>
            <a:endParaRPr lang="es-CO" b="1" dirty="0"/>
          </a:p>
        </p:txBody>
      </p:sp>
      <p:sp>
        <p:nvSpPr>
          <p:cNvPr id="4" name="Rectangle 1">
            <a:extLst>
              <a:ext uri="{FF2B5EF4-FFF2-40B4-BE49-F238E27FC236}">
                <a16:creationId xmlns:a16="http://schemas.microsoft.com/office/drawing/2014/main" id="{E8B919A5-EDCE-E245-2A8F-6B2693E259C3}"/>
              </a:ext>
            </a:extLst>
          </p:cNvPr>
          <p:cNvSpPr>
            <a:spLocks noGrp="1" noChangeArrowheads="1"/>
          </p:cNvSpPr>
          <p:nvPr>
            <p:ph idx="1"/>
          </p:nvPr>
        </p:nvSpPr>
        <p:spPr bwMode="auto">
          <a:xfrm>
            <a:off x="1386841" y="2674712"/>
            <a:ext cx="941831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s-CO" altLang="es-CO" sz="2100" i="0" u="none" strike="noStrike" cap="none" normalizeH="0" baseline="0" dirty="0">
                <a:ln>
                  <a:noFill/>
                </a:ln>
                <a:solidFill>
                  <a:schemeClr val="tx1"/>
                </a:solidFill>
                <a:effectLst/>
                <a:latin typeface="Arial" panose="020B0604020202020204" pitchFamily="34" charset="0"/>
                <a:cs typeface="Arial" panose="020B0604020202020204" pitchFamily="34" charset="0"/>
              </a:rPr>
              <a:t> Lasso presenta selección automática de variables: el modelo entrena y al final elimina automáticamente </a:t>
            </a:r>
            <a:r>
              <a:rPr kumimoji="0" lang="es-CO" altLang="es-CO" sz="21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features</a:t>
            </a:r>
            <a:r>
              <a:rPr kumimoji="0" lang="es-CO" altLang="es-CO" sz="2100" i="0" u="none" strike="noStrike" cap="none" normalizeH="0" baseline="0" dirty="0">
                <a:ln>
                  <a:noFill/>
                </a:ln>
                <a:solidFill>
                  <a:schemeClr val="tx1"/>
                </a:solidFill>
                <a:effectLst/>
                <a:latin typeface="Arial" panose="020B0604020202020204" pitchFamily="34" charset="0"/>
                <a:cs typeface="Arial" panose="020B0604020202020204" pitchFamily="34" charset="0"/>
              </a:rPr>
              <a:t> poco útiles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s-CO" altLang="es-CO" sz="21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s-CO" altLang="es-CO" sz="2100" dirty="0">
                <a:solidFill>
                  <a:schemeClr val="tx1"/>
                </a:solidFill>
                <a:latin typeface="Arial" panose="020B0604020202020204" pitchFamily="34" charset="0"/>
                <a:cs typeface="Arial" panose="020B0604020202020204" pitchFamily="34" charset="0"/>
              </a:rPr>
              <a:t> Produce modelos más simples y “dispersos” (</a:t>
            </a:r>
            <a:r>
              <a:rPr lang="es-CO" altLang="es-CO" sz="2100" dirty="0" err="1">
                <a:solidFill>
                  <a:schemeClr val="tx1"/>
                </a:solidFill>
                <a:latin typeface="Arial" panose="020B0604020202020204" pitchFamily="34" charset="0"/>
                <a:cs typeface="Arial" panose="020B0604020202020204" pitchFamily="34" charset="0"/>
              </a:rPr>
              <a:t>sparse</a:t>
            </a:r>
            <a:r>
              <a:rPr lang="es-CO" altLang="es-CO" sz="2100" dirty="0">
                <a:solidFill>
                  <a:schemeClr val="tx1"/>
                </a:solidFill>
                <a:latin typeface="Arial" panose="020B0604020202020204" pitchFamily="34" charset="0"/>
                <a:cs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lang="es-CO" altLang="es-CO" sz="2100" dirty="0">
              <a:solidFill>
                <a:schemeClr val="tx1"/>
              </a:solidFill>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s-CO" altLang="es-CO" sz="2100" dirty="0">
                <a:solidFill>
                  <a:schemeClr val="tx1"/>
                </a:solidFill>
                <a:latin typeface="Arial" panose="020B0604020202020204" pitchFamily="34" charset="0"/>
                <a:cs typeface="Arial" panose="020B0604020202020204" pitchFamily="34" charset="0"/>
              </a:rPr>
              <a:t> Alpha, al igual que en Ridge, se puede elegir usando validación cruzada con </a:t>
            </a:r>
            <a:r>
              <a:rPr lang="es-CO" altLang="es-CO" sz="2100" dirty="0" err="1">
                <a:solidFill>
                  <a:schemeClr val="tx1"/>
                </a:solidFill>
                <a:latin typeface="Arial" panose="020B0604020202020204" pitchFamily="34" charset="0"/>
                <a:cs typeface="Arial" panose="020B0604020202020204" pitchFamily="34" charset="0"/>
              </a:rPr>
              <a:t>GridSearchCV</a:t>
            </a:r>
            <a:r>
              <a:rPr lang="es-CO" altLang="es-CO" sz="2100" dirty="0">
                <a:solidFill>
                  <a:schemeClr val="tx1"/>
                </a:solidFill>
                <a:latin typeface="Arial" panose="020B0604020202020204" pitchFamily="34" charset="0"/>
                <a:cs typeface="Arial" panose="020B0604020202020204" pitchFamily="34" charset="0"/>
              </a:rPr>
              <a:t> para probar diferentes valores de Alpha y encontrar el mejor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CO" altLang="es-CO" sz="21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367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276E7AC7-AAEE-17D5-D0BF-7B64BF593382}"/>
              </a:ext>
            </a:extLst>
          </p:cNvPr>
          <p:cNvSpPr/>
          <p:nvPr/>
        </p:nvSpPr>
        <p:spPr>
          <a:xfrm>
            <a:off x="868680" y="668178"/>
            <a:ext cx="10424160" cy="552164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5" name="Marcador de contenido 4">
            <a:extLst>
              <a:ext uri="{FF2B5EF4-FFF2-40B4-BE49-F238E27FC236}">
                <a16:creationId xmlns:a16="http://schemas.microsoft.com/office/drawing/2014/main" id="{76FF9114-DDA2-89CD-2CE4-BB7A66D4B5A8}"/>
              </a:ext>
            </a:extLst>
          </p:cNvPr>
          <p:cNvPicPr>
            <a:picLocks noGrp="1" noChangeAspect="1"/>
          </p:cNvPicPr>
          <p:nvPr>
            <p:ph idx="1"/>
          </p:nvPr>
        </p:nvPicPr>
        <p:blipFill>
          <a:blip r:embed="rId2"/>
          <a:stretch>
            <a:fillRect/>
          </a:stretch>
        </p:blipFill>
        <p:spPr>
          <a:xfrm>
            <a:off x="899160" y="668178"/>
            <a:ext cx="6850582" cy="5521644"/>
          </a:xfrm>
        </p:spPr>
      </p:pic>
      <p:pic>
        <p:nvPicPr>
          <p:cNvPr id="8" name="Imagen 7">
            <a:extLst>
              <a:ext uri="{FF2B5EF4-FFF2-40B4-BE49-F238E27FC236}">
                <a16:creationId xmlns:a16="http://schemas.microsoft.com/office/drawing/2014/main" id="{0791E6D4-73B3-D3AB-1977-25E665ED3A0A}"/>
              </a:ext>
            </a:extLst>
          </p:cNvPr>
          <p:cNvPicPr>
            <a:picLocks noChangeAspect="1"/>
          </p:cNvPicPr>
          <p:nvPr/>
        </p:nvPicPr>
        <p:blipFill>
          <a:blip r:embed="rId3"/>
          <a:stretch>
            <a:fillRect/>
          </a:stretch>
        </p:blipFill>
        <p:spPr>
          <a:xfrm>
            <a:off x="7825891" y="2098565"/>
            <a:ext cx="3390799" cy="570134"/>
          </a:xfrm>
          <a:prstGeom prst="rect">
            <a:avLst/>
          </a:prstGeom>
        </p:spPr>
      </p:pic>
      <p:sp>
        <p:nvSpPr>
          <p:cNvPr id="9" name="CuadroTexto 8">
            <a:extLst>
              <a:ext uri="{FF2B5EF4-FFF2-40B4-BE49-F238E27FC236}">
                <a16:creationId xmlns:a16="http://schemas.microsoft.com/office/drawing/2014/main" id="{436B0CE7-38C2-C576-54F4-33B4F335BC42}"/>
              </a:ext>
            </a:extLst>
          </p:cNvPr>
          <p:cNvSpPr txBox="1"/>
          <p:nvPr/>
        </p:nvSpPr>
        <p:spPr>
          <a:xfrm>
            <a:off x="7749742" y="1064240"/>
            <a:ext cx="3543098" cy="2031325"/>
          </a:xfrm>
          <a:prstGeom prst="rect">
            <a:avLst/>
          </a:prstGeom>
          <a:noFill/>
        </p:spPr>
        <p:txBody>
          <a:bodyPr wrap="square" rtlCol="0">
            <a:spAutoFit/>
          </a:bodyPr>
          <a:lstStyle/>
          <a:p>
            <a:pPr algn="just"/>
            <a:r>
              <a:rPr lang="es-MX" dirty="0">
                <a:latin typeface="Arial" panose="020B0604020202020204" pitchFamily="34" charset="0"/>
                <a:cs typeface="Arial" panose="020B0604020202020204" pitchFamily="34" charset="0"/>
              </a:rPr>
              <a:t>La fórmula para el vector de </a:t>
            </a:r>
            <a:r>
              <a:rPr lang="es-MX" dirty="0" err="1">
                <a:latin typeface="Arial" panose="020B0604020202020204" pitchFamily="34" charset="0"/>
                <a:cs typeface="Arial" panose="020B0604020202020204" pitchFamily="34" charset="0"/>
              </a:rPr>
              <a:t>subgradientes</a:t>
            </a:r>
            <a:r>
              <a:rPr lang="es-MX" dirty="0">
                <a:latin typeface="Arial" panose="020B0604020202020204" pitchFamily="34" charset="0"/>
                <a:cs typeface="Arial" panose="020B0604020202020204" pitchFamily="34" charset="0"/>
              </a:rPr>
              <a:t> cuando se aplica Lasso es:</a:t>
            </a:r>
          </a:p>
          <a:p>
            <a:pPr algn="just"/>
            <a:endParaRPr lang="es-MX" dirty="0">
              <a:latin typeface="Arial" panose="020B0604020202020204" pitchFamily="34" charset="0"/>
              <a:cs typeface="Arial" panose="020B0604020202020204" pitchFamily="34" charset="0"/>
            </a:endParaRPr>
          </a:p>
          <a:p>
            <a:pPr algn="just"/>
            <a:endParaRPr lang="es-MX" dirty="0">
              <a:latin typeface="Arial" panose="020B0604020202020204" pitchFamily="34" charset="0"/>
              <a:cs typeface="Arial" panose="020B0604020202020204" pitchFamily="34" charset="0"/>
            </a:endParaRPr>
          </a:p>
          <a:p>
            <a:pPr algn="just"/>
            <a:endParaRPr lang="es-MX" dirty="0">
              <a:latin typeface="Arial" panose="020B0604020202020204" pitchFamily="34" charset="0"/>
              <a:cs typeface="Arial" panose="020B0604020202020204" pitchFamily="34" charset="0"/>
            </a:endParaRPr>
          </a:p>
          <a:p>
            <a:pPr algn="just"/>
            <a:endParaRPr lang="es-CO" dirty="0">
              <a:latin typeface="Arial" panose="020B0604020202020204" pitchFamily="34" charset="0"/>
              <a:cs typeface="Arial" panose="020B0604020202020204" pitchFamily="34" charset="0"/>
            </a:endParaRPr>
          </a:p>
        </p:txBody>
      </p:sp>
      <p:pic>
        <p:nvPicPr>
          <p:cNvPr id="11" name="Imagen 10">
            <a:extLst>
              <a:ext uri="{FF2B5EF4-FFF2-40B4-BE49-F238E27FC236}">
                <a16:creationId xmlns:a16="http://schemas.microsoft.com/office/drawing/2014/main" id="{51354D63-B65A-82A1-3335-A14B2070B2BE}"/>
              </a:ext>
            </a:extLst>
          </p:cNvPr>
          <p:cNvPicPr>
            <a:picLocks noChangeAspect="1"/>
          </p:cNvPicPr>
          <p:nvPr/>
        </p:nvPicPr>
        <p:blipFill>
          <a:blip r:embed="rId4"/>
          <a:srcRect t="18637" r="17670"/>
          <a:stretch/>
        </p:blipFill>
        <p:spPr>
          <a:xfrm>
            <a:off x="7749742" y="2882059"/>
            <a:ext cx="3390799" cy="1362281"/>
          </a:xfrm>
          <a:prstGeom prst="rect">
            <a:avLst/>
          </a:prstGeom>
        </p:spPr>
      </p:pic>
    </p:spTree>
    <p:extLst>
      <p:ext uri="{BB962C8B-B14F-4D97-AF65-F5344CB8AC3E}">
        <p14:creationId xmlns:p14="http://schemas.microsoft.com/office/powerpoint/2010/main" val="236211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77576E5-E7DB-46C7-B0D9-A0AB187873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0" name="Picture 9">
              <a:extLst>
                <a:ext uri="{FF2B5EF4-FFF2-40B4-BE49-F238E27FC236}">
                  <a16:creationId xmlns:a16="http://schemas.microsoft.com/office/drawing/2014/main" id="{A2C244BC-AB19-460B-9A7B-5BAFE9DEAB0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C2D7728D-2CB0-4ADE-B6BF-4BA8ED772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CO"/>
            </a:p>
          </p:txBody>
        </p:sp>
        <p:pic>
          <p:nvPicPr>
            <p:cNvPr id="12" name="Picture 11">
              <a:extLst>
                <a:ext uri="{FF2B5EF4-FFF2-40B4-BE49-F238E27FC236}">
                  <a16:creationId xmlns:a16="http://schemas.microsoft.com/office/drawing/2014/main" id="{A3E0EDB8-8162-4D16-9521-52415777B0B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3" name="Picture 12">
              <a:extLst>
                <a:ext uri="{FF2B5EF4-FFF2-40B4-BE49-F238E27FC236}">
                  <a16:creationId xmlns:a16="http://schemas.microsoft.com/office/drawing/2014/main" id="{27060CB3-C139-4548-A73F-74689C9292D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15" name="Rectangle 14">
            <a:extLst>
              <a:ext uri="{FF2B5EF4-FFF2-40B4-BE49-F238E27FC236}">
                <a16:creationId xmlns:a16="http://schemas.microsoft.com/office/drawing/2014/main" id="{23E3CED3-8830-45C9-8D6C-F4ECADD4F1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6F2D62A-C66C-42DF-8C05-99B0B1A8B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11" y="350556"/>
            <a:ext cx="11542779" cy="6156888"/>
          </a:xfrm>
          <a:prstGeom prst="rect">
            <a:avLst/>
          </a:prstGeom>
          <a:noFill/>
          <a:ln w="25400" cap="flat">
            <a:solidFill>
              <a:schemeClr val="accent1"/>
            </a:solidFill>
            <a:miter lim="800000"/>
          </a:ln>
        </p:spPr>
        <p:style>
          <a:lnRef idx="1">
            <a:schemeClr val="accent1"/>
          </a:lnRef>
          <a:fillRef idx="3">
            <a:schemeClr val="accent1"/>
          </a:fillRef>
          <a:effectRef idx="2">
            <a:schemeClr val="accent1"/>
          </a:effectRef>
          <a:fontRef idx="minor">
            <a:schemeClr val="lt1"/>
          </a:fontRef>
        </p:style>
        <p:txBody>
          <a:bodyPr/>
          <a:lstStyle/>
          <a:p>
            <a:endParaRPr lang="es-CO"/>
          </a:p>
        </p:txBody>
      </p:sp>
      <p:graphicFrame>
        <p:nvGraphicFramePr>
          <p:cNvPr id="4" name="Tabla 3">
            <a:extLst>
              <a:ext uri="{FF2B5EF4-FFF2-40B4-BE49-F238E27FC236}">
                <a16:creationId xmlns:a16="http://schemas.microsoft.com/office/drawing/2014/main" id="{CE74556D-A224-0662-B98E-CF432C6BA6DA}"/>
              </a:ext>
            </a:extLst>
          </p:cNvPr>
          <p:cNvGraphicFramePr>
            <a:graphicFrameLocks noGrp="1"/>
          </p:cNvGraphicFramePr>
          <p:nvPr>
            <p:extLst>
              <p:ext uri="{D42A27DB-BD31-4B8C-83A1-F6EECF244321}">
                <p14:modId xmlns:p14="http://schemas.microsoft.com/office/powerpoint/2010/main" val="2905895018"/>
              </p:ext>
            </p:extLst>
          </p:nvPr>
        </p:nvGraphicFramePr>
        <p:xfrm>
          <a:off x="967572" y="1177912"/>
          <a:ext cx="10628976" cy="5070487"/>
        </p:xfrm>
        <a:graphic>
          <a:graphicData uri="http://schemas.openxmlformats.org/drawingml/2006/table">
            <a:tbl>
              <a:tblPr>
                <a:solidFill>
                  <a:schemeClr val="bg1"/>
                </a:solidFill>
              </a:tblPr>
              <a:tblGrid>
                <a:gridCol w="3454533">
                  <a:extLst>
                    <a:ext uri="{9D8B030D-6E8A-4147-A177-3AD203B41FA5}">
                      <a16:colId xmlns:a16="http://schemas.microsoft.com/office/drawing/2014/main" val="1170590346"/>
                    </a:ext>
                  </a:extLst>
                </a:gridCol>
                <a:gridCol w="3328682">
                  <a:extLst>
                    <a:ext uri="{9D8B030D-6E8A-4147-A177-3AD203B41FA5}">
                      <a16:colId xmlns:a16="http://schemas.microsoft.com/office/drawing/2014/main" val="348722366"/>
                    </a:ext>
                  </a:extLst>
                </a:gridCol>
                <a:gridCol w="3845761">
                  <a:extLst>
                    <a:ext uri="{9D8B030D-6E8A-4147-A177-3AD203B41FA5}">
                      <a16:colId xmlns:a16="http://schemas.microsoft.com/office/drawing/2014/main" val="1342747826"/>
                    </a:ext>
                  </a:extLst>
                </a:gridCol>
              </a:tblGrid>
              <a:tr h="621229">
                <a:tc>
                  <a:txBody>
                    <a:bodyPr/>
                    <a:lstStyle/>
                    <a:p>
                      <a:pPr algn="ctr"/>
                      <a:r>
                        <a:rPr lang="es-CO" sz="1800" b="1" cap="none" spc="0" dirty="0">
                          <a:solidFill>
                            <a:schemeClr val="tx1"/>
                          </a:solidFill>
                          <a:latin typeface="Arial" panose="020B0604020202020204" pitchFamily="34" charset="0"/>
                          <a:cs typeface="Arial" panose="020B0604020202020204" pitchFamily="34" charset="0"/>
                        </a:rPr>
                        <a:t>Criterio</a:t>
                      </a:r>
                    </a:p>
                  </a:txBody>
                  <a:tcPr marL="210531" marR="161947" marT="161947" marB="161947"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a:r>
                        <a:rPr lang="es-CO" sz="1800" b="1" cap="none" spc="0">
                          <a:solidFill>
                            <a:schemeClr val="tx1"/>
                          </a:solidFill>
                          <a:latin typeface="Arial" panose="020B0604020202020204" pitchFamily="34" charset="0"/>
                          <a:cs typeface="Arial" panose="020B0604020202020204" pitchFamily="34" charset="0"/>
                        </a:rPr>
                        <a:t>Ridge</a:t>
                      </a:r>
                    </a:p>
                  </a:txBody>
                  <a:tcPr marL="210531" marR="161947" marT="161947" marB="161947"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a:r>
                        <a:rPr lang="es-CO" sz="1800" b="1" cap="none" spc="0" dirty="0">
                          <a:solidFill>
                            <a:schemeClr val="tx1"/>
                          </a:solidFill>
                          <a:latin typeface="Arial" panose="020B0604020202020204" pitchFamily="34" charset="0"/>
                          <a:cs typeface="Arial" panose="020B0604020202020204" pitchFamily="34" charset="0"/>
                        </a:rPr>
                        <a:t>Lasso</a:t>
                      </a:r>
                    </a:p>
                  </a:txBody>
                  <a:tcPr marL="210531" marR="161947" marT="161947" marB="161947"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3171403361"/>
                  </a:ext>
                </a:extLst>
              </a:tr>
              <a:tr h="621229">
                <a:tc>
                  <a:txBody>
                    <a:bodyPr/>
                    <a:lstStyle/>
                    <a:p>
                      <a:pPr algn="ctr"/>
                      <a:r>
                        <a:rPr lang="es-CO" sz="1800" cap="none" spc="0">
                          <a:solidFill>
                            <a:schemeClr val="tx1"/>
                          </a:solidFill>
                          <a:latin typeface="Arial" panose="020B0604020202020204" pitchFamily="34" charset="0"/>
                          <a:cs typeface="Arial" panose="020B0604020202020204" pitchFamily="34" charset="0"/>
                        </a:rPr>
                        <a:t>Penalización</a:t>
                      </a:r>
                    </a:p>
                  </a:txBody>
                  <a:tcPr marL="210531" marR="161947" marT="161947" marB="161947"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a:r>
                        <a:rPr lang="es-CO" sz="1800" cap="none" spc="0" dirty="0">
                          <a:solidFill>
                            <a:schemeClr val="tx1"/>
                          </a:solidFill>
                          <a:latin typeface="Arial" panose="020B0604020202020204" pitchFamily="34" charset="0"/>
                          <a:cs typeface="Arial" panose="020B0604020202020204" pitchFamily="34" charset="0"/>
                        </a:rPr>
                        <a:t>L2 (∑</a:t>
                      </a:r>
                      <a:r>
                        <a:rPr lang="el-GR" sz="1800" cap="none" spc="0" dirty="0">
                          <a:solidFill>
                            <a:schemeClr val="tx1"/>
                          </a:solidFill>
                          <a:latin typeface="Arial" panose="020B0604020202020204" pitchFamily="34" charset="0"/>
                          <a:cs typeface="Arial" panose="020B0604020202020204" pitchFamily="34" charset="0"/>
                        </a:rPr>
                        <a:t>θ²)</a:t>
                      </a:r>
                    </a:p>
                  </a:txBody>
                  <a:tcPr marL="210531" marR="161947" marT="161947" marB="161947"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a:r>
                        <a:rPr lang="es-CO" sz="1800" cap="none" spc="0" dirty="0">
                          <a:solidFill>
                            <a:schemeClr val="tx1"/>
                          </a:solidFill>
                          <a:latin typeface="Arial" panose="020B0604020202020204" pitchFamily="34" charset="0"/>
                          <a:cs typeface="Arial" panose="020B0604020202020204" pitchFamily="34" charset="0"/>
                        </a:rPr>
                        <a:t>L1 (∑|</a:t>
                      </a:r>
                      <a:r>
                        <a:rPr lang="el-GR" sz="1800" cap="none" spc="0" dirty="0">
                          <a:solidFill>
                            <a:schemeClr val="tx1"/>
                          </a:solidFill>
                          <a:latin typeface="Arial" panose="020B0604020202020204" pitchFamily="34" charset="0"/>
                          <a:cs typeface="Arial" panose="020B0604020202020204" pitchFamily="34" charset="0"/>
                        </a:rPr>
                        <a:t>θ</a:t>
                      </a:r>
                      <a:r>
                        <a:rPr lang="es-CO" sz="1800" cap="none" spc="0" dirty="0">
                          <a:solidFill>
                            <a:schemeClr val="tx1"/>
                          </a:solidFill>
                          <a:latin typeface="Arial" panose="020B0604020202020204" pitchFamily="34" charset="0"/>
                          <a:cs typeface="Arial" panose="020B0604020202020204" pitchFamily="34" charset="0"/>
                        </a:rPr>
                        <a:t>|)</a:t>
                      </a:r>
                    </a:p>
                  </a:txBody>
                  <a:tcPr marL="210531" marR="161947" marT="161947" marB="161947"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1927105785"/>
                  </a:ext>
                </a:extLst>
              </a:tr>
              <a:tr h="957007">
                <a:tc>
                  <a:txBody>
                    <a:bodyPr/>
                    <a:lstStyle/>
                    <a:p>
                      <a:pPr algn="ctr"/>
                      <a:r>
                        <a:rPr lang="es-CO" sz="1800" cap="none" spc="0">
                          <a:solidFill>
                            <a:schemeClr val="tx1"/>
                          </a:solidFill>
                          <a:latin typeface="Arial" panose="020B0604020202020204" pitchFamily="34" charset="0"/>
                          <a:cs typeface="Arial" panose="020B0604020202020204" pitchFamily="34" charset="0"/>
                        </a:rPr>
                        <a:t>Elimina variables irrelevantes</a:t>
                      </a:r>
                    </a:p>
                  </a:txBody>
                  <a:tcPr marL="210531" marR="161947" marT="161947" marB="161947"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a:r>
                        <a:rPr lang="es-CO" sz="1800" cap="none" spc="0" dirty="0">
                          <a:solidFill>
                            <a:schemeClr val="tx1"/>
                          </a:solidFill>
                          <a:latin typeface="Arial" panose="020B0604020202020204" pitchFamily="34" charset="0"/>
                          <a:cs typeface="Arial" panose="020B0604020202020204" pitchFamily="34" charset="0"/>
                        </a:rPr>
                        <a:t>No (solo reduce)</a:t>
                      </a:r>
                    </a:p>
                  </a:txBody>
                  <a:tcPr marL="210531" marR="161947" marT="161947" marB="161947"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a:r>
                        <a:rPr lang="es-MX" sz="1800" cap="none" spc="0" dirty="0">
                          <a:solidFill>
                            <a:schemeClr val="tx1"/>
                          </a:solidFill>
                          <a:latin typeface="Arial" panose="020B0604020202020204" pitchFamily="34" charset="0"/>
                          <a:cs typeface="Arial" panose="020B0604020202020204" pitchFamily="34" charset="0"/>
                        </a:rPr>
                        <a:t>Sí, puede poner θ=0</a:t>
                      </a:r>
                    </a:p>
                  </a:txBody>
                  <a:tcPr marL="210531" marR="161947" marT="161947" marB="161947"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1439266982"/>
                  </a:ext>
                </a:extLst>
              </a:tr>
              <a:tr h="621229">
                <a:tc>
                  <a:txBody>
                    <a:bodyPr/>
                    <a:lstStyle/>
                    <a:p>
                      <a:pPr algn="ctr"/>
                      <a:r>
                        <a:rPr lang="es-CO" sz="1800" cap="none" spc="0" dirty="0">
                          <a:solidFill>
                            <a:schemeClr val="tx1"/>
                          </a:solidFill>
                          <a:latin typeface="Arial" panose="020B0604020202020204" pitchFamily="34" charset="0"/>
                          <a:cs typeface="Arial" panose="020B0604020202020204" pitchFamily="34" charset="0"/>
                        </a:rPr>
                        <a:t>Modelos dispersos</a:t>
                      </a:r>
                    </a:p>
                  </a:txBody>
                  <a:tcPr marL="210531" marR="161947" marT="161947" marB="161947"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a:r>
                        <a:rPr lang="es-CO" sz="1800" cap="none" spc="0" dirty="0">
                          <a:solidFill>
                            <a:schemeClr val="tx1"/>
                          </a:solidFill>
                          <a:latin typeface="Arial" panose="020B0604020202020204" pitchFamily="34" charset="0"/>
                          <a:cs typeface="Arial" panose="020B0604020202020204" pitchFamily="34" charset="0"/>
                        </a:rPr>
                        <a:t>No</a:t>
                      </a:r>
                    </a:p>
                  </a:txBody>
                  <a:tcPr marL="210531" marR="161947" marT="161947" marB="161947"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a:r>
                        <a:rPr lang="es-CO" sz="1800" cap="none" spc="0" dirty="0">
                          <a:solidFill>
                            <a:schemeClr val="tx1"/>
                          </a:solidFill>
                          <a:latin typeface="Arial" panose="020B0604020202020204" pitchFamily="34" charset="0"/>
                          <a:cs typeface="Arial" panose="020B0604020202020204" pitchFamily="34" charset="0"/>
                        </a:rPr>
                        <a:t>Sí</a:t>
                      </a:r>
                    </a:p>
                  </a:txBody>
                  <a:tcPr marL="210531" marR="161947" marT="161947" marB="161947"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1246796257"/>
                  </a:ext>
                </a:extLst>
              </a:tr>
              <a:tr h="1292786">
                <a:tc>
                  <a:txBody>
                    <a:bodyPr/>
                    <a:lstStyle/>
                    <a:p>
                      <a:pPr algn="ctr"/>
                      <a:r>
                        <a:rPr lang="es-MX" sz="1800" cap="none" spc="0">
                          <a:solidFill>
                            <a:schemeClr val="tx1"/>
                          </a:solidFill>
                          <a:latin typeface="Arial" panose="020B0604020202020204" pitchFamily="34" charset="0"/>
                          <a:cs typeface="Arial" panose="020B0604020202020204" pitchFamily="34" charset="0"/>
                        </a:rPr>
                        <a:t>Cuando hay muchas features irrelevantes</a:t>
                      </a:r>
                    </a:p>
                  </a:txBody>
                  <a:tcPr marL="210531" marR="161947" marT="161947" marB="161947"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a:r>
                        <a:rPr lang="es-CO" sz="1800" cap="none" spc="0" dirty="0">
                          <a:solidFill>
                            <a:schemeClr val="tx1"/>
                          </a:solidFill>
                          <a:latin typeface="Arial" panose="020B0604020202020204" pitchFamily="34" charset="0"/>
                          <a:cs typeface="Arial" panose="020B0604020202020204" pitchFamily="34" charset="0"/>
                        </a:rPr>
                        <a:t>Menos efectivo</a:t>
                      </a:r>
                    </a:p>
                  </a:txBody>
                  <a:tcPr marL="210531" marR="161947" marT="161947" marB="161947"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a:r>
                        <a:rPr lang="es-CO" sz="1800" cap="none" spc="0" dirty="0">
                          <a:solidFill>
                            <a:schemeClr val="tx1"/>
                          </a:solidFill>
                          <a:latin typeface="Arial" panose="020B0604020202020204" pitchFamily="34" charset="0"/>
                          <a:cs typeface="Arial" panose="020B0604020202020204" pitchFamily="34" charset="0"/>
                        </a:rPr>
                        <a:t>Muy útil</a:t>
                      </a:r>
                    </a:p>
                  </a:txBody>
                  <a:tcPr marL="210531" marR="161947" marT="161947" marB="161947"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1571159526"/>
                  </a:ext>
                </a:extLst>
              </a:tr>
              <a:tr h="957007">
                <a:tc>
                  <a:txBody>
                    <a:bodyPr/>
                    <a:lstStyle/>
                    <a:p>
                      <a:pPr algn="ctr"/>
                      <a:r>
                        <a:rPr lang="es-CO" sz="1800" cap="none" spc="0">
                          <a:solidFill>
                            <a:schemeClr val="tx1"/>
                          </a:solidFill>
                          <a:latin typeface="Arial" panose="020B0604020202020204" pitchFamily="34" charset="0"/>
                          <a:cs typeface="Arial" panose="020B0604020202020204" pitchFamily="34" charset="0"/>
                        </a:rPr>
                        <a:t>Datos multicolineales</a:t>
                      </a:r>
                    </a:p>
                  </a:txBody>
                  <a:tcPr marL="210531" marR="161947" marT="161947" marB="161947"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a:r>
                        <a:rPr lang="es-CO" sz="1800" cap="none" spc="0" dirty="0">
                          <a:solidFill>
                            <a:schemeClr val="tx1"/>
                          </a:solidFill>
                          <a:latin typeface="Arial" panose="020B0604020202020204" pitchFamily="34" charset="0"/>
                          <a:cs typeface="Arial" panose="020B0604020202020204" pitchFamily="34" charset="0"/>
                        </a:rPr>
                        <a:t> Buena opción</a:t>
                      </a:r>
                    </a:p>
                  </a:txBody>
                  <a:tcPr marL="210531" marR="161947" marT="161947" marB="161947"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a:r>
                        <a:rPr lang="es-CO" sz="1800" cap="none" spc="0" dirty="0">
                          <a:solidFill>
                            <a:schemeClr val="tx1"/>
                          </a:solidFill>
                          <a:latin typeface="Arial" panose="020B0604020202020204" pitchFamily="34" charset="0"/>
                          <a:cs typeface="Arial" panose="020B0604020202020204" pitchFamily="34" charset="0"/>
                        </a:rPr>
                        <a:t>Puede ser inestable</a:t>
                      </a:r>
                    </a:p>
                  </a:txBody>
                  <a:tcPr marL="210531" marR="161947" marT="161947" marB="161947"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1100857760"/>
                  </a:ext>
                </a:extLst>
              </a:tr>
            </a:tbl>
          </a:graphicData>
        </a:graphic>
      </p:graphicFrame>
      <p:sp>
        <p:nvSpPr>
          <p:cNvPr id="5" name="CuadroTexto 4">
            <a:extLst>
              <a:ext uri="{FF2B5EF4-FFF2-40B4-BE49-F238E27FC236}">
                <a16:creationId xmlns:a16="http://schemas.microsoft.com/office/drawing/2014/main" id="{29CC5B26-CDB6-180E-D0C3-23ABCEA70F43}"/>
              </a:ext>
            </a:extLst>
          </p:cNvPr>
          <p:cNvSpPr txBox="1"/>
          <p:nvPr/>
        </p:nvSpPr>
        <p:spPr>
          <a:xfrm>
            <a:off x="2959422" y="502624"/>
            <a:ext cx="6645275" cy="523220"/>
          </a:xfrm>
          <a:prstGeom prst="rect">
            <a:avLst/>
          </a:prstGeom>
          <a:noFill/>
        </p:spPr>
        <p:txBody>
          <a:bodyPr wrap="square" rtlCol="0">
            <a:spAutoFit/>
          </a:bodyPr>
          <a:lstStyle/>
          <a:p>
            <a:pPr algn="ctr"/>
            <a:r>
              <a:rPr lang="es-MX" sz="2800" b="1" dirty="0">
                <a:latin typeface="Arial" panose="020B0604020202020204" pitchFamily="34" charset="0"/>
                <a:cs typeface="Arial" panose="020B0604020202020204" pitchFamily="34" charset="0"/>
              </a:rPr>
              <a:t>Lasso vs. Ridge: ¿Cuál elegir?</a:t>
            </a:r>
            <a:endParaRPr lang="es-CO"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3300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70DBA9-E7C8-78DA-F103-A64805700781}"/>
              </a:ext>
            </a:extLst>
          </p:cNvPr>
          <p:cNvSpPr>
            <a:spLocks noGrp="1"/>
          </p:cNvSpPr>
          <p:nvPr>
            <p:ph type="title"/>
          </p:nvPr>
        </p:nvSpPr>
        <p:spPr/>
        <p:txBody>
          <a:bodyPr/>
          <a:lstStyle/>
          <a:p>
            <a:r>
              <a:rPr lang="es-MX" b="1" dirty="0" err="1"/>
              <a:t>Elastic</a:t>
            </a:r>
            <a:r>
              <a:rPr lang="es-MX" b="1" dirty="0"/>
              <a:t> Net</a:t>
            </a:r>
            <a:endParaRPr lang="es-CO" b="1" dirty="0"/>
          </a:p>
        </p:txBody>
      </p:sp>
      <p:sp>
        <p:nvSpPr>
          <p:cNvPr id="3" name="Marcador de contenido 2">
            <a:extLst>
              <a:ext uri="{FF2B5EF4-FFF2-40B4-BE49-F238E27FC236}">
                <a16:creationId xmlns:a16="http://schemas.microsoft.com/office/drawing/2014/main" id="{07C6FBDB-E2C8-C545-F136-6121210DD5FB}"/>
              </a:ext>
            </a:extLst>
          </p:cNvPr>
          <p:cNvSpPr>
            <a:spLocks noGrp="1"/>
          </p:cNvSpPr>
          <p:nvPr>
            <p:ph idx="1"/>
          </p:nvPr>
        </p:nvSpPr>
        <p:spPr/>
        <p:txBody>
          <a:bodyPr/>
          <a:lstStyle/>
          <a:p>
            <a:pPr algn="just"/>
            <a:r>
              <a:rPr lang="es-MX" dirty="0" err="1">
                <a:latin typeface="Arial" panose="020B0604020202020204" pitchFamily="34" charset="0"/>
                <a:cs typeface="Arial" panose="020B0604020202020204" pitchFamily="34" charset="0"/>
              </a:rPr>
              <a:t>Elastic</a:t>
            </a:r>
            <a:r>
              <a:rPr lang="es-MX" dirty="0">
                <a:latin typeface="Arial" panose="020B0604020202020204" pitchFamily="34" charset="0"/>
                <a:cs typeface="Arial" panose="020B0604020202020204" pitchFamily="34" charset="0"/>
              </a:rPr>
              <a:t> Net es un modelo de regresión lineal que normaliza el vector de coeficientes con las normas L1 y L2. Esto permite generar un modelo en el que solo algunos de los coeficientes sean no nulos, manteniendo las propiedades de regularización de Ridge.</a:t>
            </a:r>
          </a:p>
          <a:p>
            <a:pPr algn="just"/>
            <a:r>
              <a:rPr lang="es-MX" dirty="0">
                <a:latin typeface="Arial" panose="020B0604020202020204" pitchFamily="34" charset="0"/>
                <a:cs typeface="Arial" panose="020B0604020202020204" pitchFamily="34" charset="0"/>
              </a:rPr>
              <a:t>Su función de costo es:</a:t>
            </a:r>
          </a:p>
          <a:p>
            <a:pPr marL="0" indent="0" algn="just">
              <a:buNone/>
            </a:pPr>
            <a:endParaRPr lang="es-CO" dirty="0">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43748CA3-00D9-8347-CB2E-1A9C974D56DE}"/>
              </a:ext>
            </a:extLst>
          </p:cNvPr>
          <p:cNvPicPr>
            <a:picLocks noChangeAspect="1"/>
          </p:cNvPicPr>
          <p:nvPr/>
        </p:nvPicPr>
        <p:blipFill>
          <a:blip r:embed="rId2"/>
          <a:stretch>
            <a:fillRect/>
          </a:stretch>
        </p:blipFill>
        <p:spPr>
          <a:xfrm>
            <a:off x="2874434" y="5017719"/>
            <a:ext cx="6443130" cy="1129082"/>
          </a:xfrm>
          <a:prstGeom prst="rect">
            <a:avLst/>
          </a:prstGeom>
        </p:spPr>
      </p:pic>
    </p:spTree>
    <p:extLst>
      <p:ext uri="{BB962C8B-B14F-4D97-AF65-F5344CB8AC3E}">
        <p14:creationId xmlns:p14="http://schemas.microsoft.com/office/powerpoint/2010/main" val="40790427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1242AE-84B5-2557-07CF-ED4AD7EF0B27}"/>
              </a:ext>
            </a:extLst>
          </p:cNvPr>
          <p:cNvSpPr>
            <a:spLocks noGrp="1"/>
          </p:cNvSpPr>
          <p:nvPr>
            <p:ph type="title"/>
          </p:nvPr>
        </p:nvSpPr>
        <p:spPr/>
        <p:txBody>
          <a:bodyPr/>
          <a:lstStyle/>
          <a:p>
            <a:r>
              <a:rPr lang="es-MX" b="1" dirty="0" err="1">
                <a:latin typeface="Arial" panose="020B0604020202020204" pitchFamily="34" charset="0"/>
                <a:cs typeface="Arial" panose="020B0604020202020204" pitchFamily="34" charset="0"/>
              </a:rPr>
              <a:t>Early</a:t>
            </a:r>
            <a:r>
              <a:rPr lang="es-MX" b="1" dirty="0">
                <a:latin typeface="Arial" panose="020B0604020202020204" pitchFamily="34" charset="0"/>
                <a:cs typeface="Arial" panose="020B0604020202020204" pitchFamily="34" charset="0"/>
              </a:rPr>
              <a:t> </a:t>
            </a:r>
            <a:r>
              <a:rPr lang="es-MX" b="1" dirty="0" err="1">
                <a:latin typeface="Arial" panose="020B0604020202020204" pitchFamily="34" charset="0"/>
                <a:cs typeface="Arial" panose="020B0604020202020204" pitchFamily="34" charset="0"/>
              </a:rPr>
              <a:t>Stopping</a:t>
            </a:r>
            <a:endParaRPr lang="es-CO" b="1"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925759F6-24E6-1528-C586-35B54E7942C1}"/>
              </a:ext>
            </a:extLst>
          </p:cNvPr>
          <p:cNvSpPr>
            <a:spLocks noGrp="1"/>
          </p:cNvSpPr>
          <p:nvPr>
            <p:ph idx="1"/>
          </p:nvPr>
        </p:nvSpPr>
        <p:spPr>
          <a:xfrm>
            <a:off x="1295402" y="2475909"/>
            <a:ext cx="9601196" cy="3318936"/>
          </a:xfrm>
        </p:spPr>
        <p:txBody>
          <a:bodyPr>
            <a:normAutofit/>
          </a:bodyPr>
          <a:lstStyle/>
          <a:p>
            <a:pPr algn="just"/>
            <a:r>
              <a:rPr lang="es-MX" sz="2100" dirty="0">
                <a:solidFill>
                  <a:schemeClr val="tx1"/>
                </a:solidFill>
                <a:latin typeface="Arial" panose="020B0604020202020204" pitchFamily="34" charset="0"/>
                <a:cs typeface="Arial" panose="020B0604020202020204" pitchFamily="34" charset="0"/>
              </a:rPr>
              <a:t>Es una forma de regularización que se utiliza para evitar el sobreajuste al entrenar un modelo con un método iterativo, como el descenso de gradiente.</a:t>
            </a:r>
            <a:endParaRPr lang="es-CO" sz="2100" dirty="0">
              <a:solidFill>
                <a:schemeClr val="tx1"/>
              </a:solidFill>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5524C917-363D-327A-A144-783A033475B4}"/>
              </a:ext>
            </a:extLst>
          </p:cNvPr>
          <p:cNvPicPr>
            <a:picLocks noChangeAspect="1"/>
          </p:cNvPicPr>
          <p:nvPr/>
        </p:nvPicPr>
        <p:blipFill>
          <a:blip r:embed="rId2"/>
          <a:stretch>
            <a:fillRect/>
          </a:stretch>
        </p:blipFill>
        <p:spPr>
          <a:xfrm>
            <a:off x="3650526" y="3221484"/>
            <a:ext cx="5053541" cy="2946751"/>
          </a:xfrm>
          <a:prstGeom prst="rect">
            <a:avLst/>
          </a:prstGeom>
        </p:spPr>
      </p:pic>
    </p:spTree>
    <p:extLst>
      <p:ext uri="{BB962C8B-B14F-4D97-AF65-F5344CB8AC3E}">
        <p14:creationId xmlns:p14="http://schemas.microsoft.com/office/powerpoint/2010/main" val="3744876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7E9514-35A1-B908-8DC3-91DCD85ED3EB}"/>
              </a:ext>
            </a:extLst>
          </p:cNvPr>
          <p:cNvSpPr>
            <a:spLocks noGrp="1"/>
          </p:cNvSpPr>
          <p:nvPr>
            <p:ph type="title"/>
          </p:nvPr>
        </p:nvSpPr>
        <p:spPr/>
        <p:txBody>
          <a:bodyPr/>
          <a:lstStyle/>
          <a:p>
            <a:r>
              <a:rPr lang="es-MX" b="1" dirty="0"/>
              <a:t>Regresión logística</a:t>
            </a:r>
            <a:endParaRPr lang="es-CO" b="1" dirty="0"/>
          </a:p>
        </p:txBody>
      </p:sp>
      <p:sp>
        <p:nvSpPr>
          <p:cNvPr id="3" name="Marcador de contenido 2">
            <a:extLst>
              <a:ext uri="{FF2B5EF4-FFF2-40B4-BE49-F238E27FC236}">
                <a16:creationId xmlns:a16="http://schemas.microsoft.com/office/drawing/2014/main" id="{E25B6A8B-E726-AE52-BE81-4B1ADE43461A}"/>
              </a:ext>
            </a:extLst>
          </p:cNvPr>
          <p:cNvSpPr>
            <a:spLocks noGrp="1"/>
          </p:cNvSpPr>
          <p:nvPr>
            <p:ph idx="1"/>
          </p:nvPr>
        </p:nvSpPr>
        <p:spPr/>
        <p:txBody>
          <a:bodyPr>
            <a:normAutofit/>
          </a:bodyPr>
          <a:lstStyle/>
          <a:p>
            <a:pPr algn="just"/>
            <a:r>
              <a:rPr lang="es-MX" sz="2000" dirty="0">
                <a:latin typeface="Arial" panose="020B0604020202020204" pitchFamily="34" charset="0"/>
                <a:cs typeface="Arial" panose="020B0604020202020204" pitchFamily="34" charset="0"/>
              </a:rPr>
              <a:t>La regresión logística es un tipo de análisis de clasificación utilizado para predecir el resultado de una variable categórica (una variable que puede adoptar un número limitado de categorías) en función de las variables independientes o predictoras. Es útil para modelar la probabilidad de un evento ocurriendo en función de otros factores.</a:t>
            </a:r>
          </a:p>
          <a:p>
            <a:pPr algn="just"/>
            <a:r>
              <a:rPr lang="es-MX" sz="2000" b="1" dirty="0">
                <a:latin typeface="Arial" panose="020B0604020202020204" pitchFamily="34" charset="0"/>
                <a:cs typeface="Arial" panose="020B0604020202020204" pitchFamily="34" charset="0"/>
              </a:rPr>
              <a:t>Estimación de probabilidades: </a:t>
            </a:r>
            <a:endParaRPr lang="es-CO" sz="2000" b="1" dirty="0">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2FDAD332-2520-6F97-FB1E-822BA134C3B8}"/>
              </a:ext>
            </a:extLst>
          </p:cNvPr>
          <p:cNvPicPr>
            <a:picLocks noChangeAspect="1"/>
          </p:cNvPicPr>
          <p:nvPr/>
        </p:nvPicPr>
        <p:blipFill>
          <a:blip r:embed="rId2"/>
          <a:stretch>
            <a:fillRect/>
          </a:stretch>
        </p:blipFill>
        <p:spPr>
          <a:xfrm>
            <a:off x="1543050" y="4668098"/>
            <a:ext cx="8343900" cy="1009650"/>
          </a:xfrm>
          <a:prstGeom prst="rect">
            <a:avLst/>
          </a:prstGeom>
        </p:spPr>
      </p:pic>
    </p:spTree>
    <p:extLst>
      <p:ext uri="{BB962C8B-B14F-4D97-AF65-F5344CB8AC3E}">
        <p14:creationId xmlns:p14="http://schemas.microsoft.com/office/powerpoint/2010/main" val="313826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BD642B1-E8A0-4B5B-8E4A-D8EF15A08E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3" name="Picture 12">
              <a:extLst>
                <a:ext uri="{FF2B5EF4-FFF2-40B4-BE49-F238E27FC236}">
                  <a16:creationId xmlns:a16="http://schemas.microsoft.com/office/drawing/2014/main" id="{241D71B9-BFD9-40DE-BC3B-E64BA289531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D2504B9E-D812-4C78-9981-5F48C1288A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s-CO"/>
            </a:p>
          </p:txBody>
        </p:sp>
        <p:pic>
          <p:nvPicPr>
            <p:cNvPr id="15" name="Picture 14">
              <a:extLst>
                <a:ext uri="{FF2B5EF4-FFF2-40B4-BE49-F238E27FC236}">
                  <a16:creationId xmlns:a16="http://schemas.microsoft.com/office/drawing/2014/main" id="{2F886AB1-61BE-4427-BED7-571CF1EF1C8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6" name="Picture 15">
              <a:extLst>
                <a:ext uri="{FF2B5EF4-FFF2-40B4-BE49-F238E27FC236}">
                  <a16:creationId xmlns:a16="http://schemas.microsoft.com/office/drawing/2014/main" id="{E912E8F6-1094-49C1-B7CD-CC46B33D6F8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8" name="Straight Connector 17">
            <a:extLst>
              <a:ext uri="{FF2B5EF4-FFF2-40B4-BE49-F238E27FC236}">
                <a16:creationId xmlns:a16="http://schemas.microsoft.com/office/drawing/2014/main" id="{1870FE29-3AF7-4226-8303-7C1B0B8E1F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20" name="Group 19">
            <a:extLst>
              <a:ext uri="{FF2B5EF4-FFF2-40B4-BE49-F238E27FC236}">
                <a16:creationId xmlns:a16="http://schemas.microsoft.com/office/drawing/2014/main" id="{BEADC149-CD55-4758-8274-DE559C2D99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1" name="Picture 20">
              <a:extLst>
                <a:ext uri="{FF2B5EF4-FFF2-40B4-BE49-F238E27FC236}">
                  <a16:creationId xmlns:a16="http://schemas.microsoft.com/office/drawing/2014/main" id="{EF5F21A5-EBE7-479C-8060-436411ABE9B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2" name="Rectangle 21">
              <a:extLst>
                <a:ext uri="{FF2B5EF4-FFF2-40B4-BE49-F238E27FC236}">
                  <a16:creationId xmlns:a16="http://schemas.microsoft.com/office/drawing/2014/main" id="{CDFBCAD5-F50D-4A25-B92A-27B7536CE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CO"/>
            </a:p>
          </p:txBody>
        </p:sp>
        <p:pic>
          <p:nvPicPr>
            <p:cNvPr id="23" name="Picture 22">
              <a:extLst>
                <a:ext uri="{FF2B5EF4-FFF2-40B4-BE49-F238E27FC236}">
                  <a16:creationId xmlns:a16="http://schemas.microsoft.com/office/drawing/2014/main" id="{A82FC379-1E76-4E8D-B3C3-B92A38D1FB3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4" name="Picture 23">
              <a:extLst>
                <a:ext uri="{FF2B5EF4-FFF2-40B4-BE49-F238E27FC236}">
                  <a16:creationId xmlns:a16="http://schemas.microsoft.com/office/drawing/2014/main" id="{92A33050-653F-4C9B-AD39-F13DDC07B83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6" name="Rectangle 25">
            <a:extLst>
              <a:ext uri="{FF2B5EF4-FFF2-40B4-BE49-F238E27FC236}">
                <a16:creationId xmlns:a16="http://schemas.microsoft.com/office/drawing/2014/main" id="{39ADDD7F-F86A-4D21-9FFC-116259030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72202" y="1092199"/>
            <a:ext cx="7240536" cy="2581147"/>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Texto&#10;&#10;El contenido generado por IA puede ser incorrecto.">
            <a:extLst>
              <a:ext uri="{FF2B5EF4-FFF2-40B4-BE49-F238E27FC236}">
                <a16:creationId xmlns:a16="http://schemas.microsoft.com/office/drawing/2014/main" id="{0B4766C7-0960-BF81-7D6D-0754AF3E65EE}"/>
              </a:ext>
            </a:extLst>
          </p:cNvPr>
          <p:cNvPicPr>
            <a:picLocks noChangeAspect="1"/>
          </p:cNvPicPr>
          <p:nvPr/>
        </p:nvPicPr>
        <p:blipFill>
          <a:blip r:embed="rId7"/>
          <a:stretch>
            <a:fillRect/>
          </a:stretch>
        </p:blipFill>
        <p:spPr>
          <a:xfrm>
            <a:off x="3236083" y="1762276"/>
            <a:ext cx="6021627" cy="1240991"/>
          </a:xfrm>
          <a:prstGeom prst="rect">
            <a:avLst/>
          </a:prstGeom>
        </p:spPr>
      </p:pic>
      <p:pic>
        <p:nvPicPr>
          <p:cNvPr id="7" name="Imagen 6" descr="Interfaz de usuario gráfica, Texto&#10;&#10;El contenido generado por IA puede ser incorrecto.">
            <a:extLst>
              <a:ext uri="{FF2B5EF4-FFF2-40B4-BE49-F238E27FC236}">
                <a16:creationId xmlns:a16="http://schemas.microsoft.com/office/drawing/2014/main" id="{D587B4E4-801C-D4EF-B914-F7546FFA2BB4}"/>
              </a:ext>
            </a:extLst>
          </p:cNvPr>
          <p:cNvPicPr>
            <a:picLocks noChangeAspect="1"/>
          </p:cNvPicPr>
          <p:nvPr/>
        </p:nvPicPr>
        <p:blipFill>
          <a:blip r:embed="rId8"/>
          <a:stretch>
            <a:fillRect/>
          </a:stretch>
        </p:blipFill>
        <p:spPr>
          <a:xfrm>
            <a:off x="2496745" y="2884993"/>
            <a:ext cx="7214056" cy="2037969"/>
          </a:xfrm>
          <a:prstGeom prst="rect">
            <a:avLst/>
          </a:prstGeom>
        </p:spPr>
      </p:pic>
      <p:cxnSp>
        <p:nvCxnSpPr>
          <p:cNvPr id="28" name="Straight Connector 27">
            <a:extLst>
              <a:ext uri="{FF2B5EF4-FFF2-40B4-BE49-F238E27FC236}">
                <a16:creationId xmlns:a16="http://schemas.microsoft.com/office/drawing/2014/main" id="{18FE25E0-67F5-4DF1-B910-D915A43A19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81200" y="5262441"/>
            <a:ext cx="8229600"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CuadroTexto 3">
            <a:extLst>
              <a:ext uri="{FF2B5EF4-FFF2-40B4-BE49-F238E27FC236}">
                <a16:creationId xmlns:a16="http://schemas.microsoft.com/office/drawing/2014/main" id="{B104B82E-12AC-8FDA-FDD5-9DE0EA2C9A0E}"/>
              </a:ext>
            </a:extLst>
          </p:cNvPr>
          <p:cNvSpPr txBox="1"/>
          <p:nvPr/>
        </p:nvSpPr>
        <p:spPr>
          <a:xfrm>
            <a:off x="2017326" y="1019825"/>
            <a:ext cx="8459140" cy="707886"/>
          </a:xfrm>
          <a:prstGeom prst="rect">
            <a:avLst/>
          </a:prstGeom>
          <a:noFill/>
        </p:spPr>
        <p:txBody>
          <a:bodyPr wrap="square" rtlCol="0">
            <a:spAutoFit/>
          </a:bodyPr>
          <a:lstStyle/>
          <a:p>
            <a:pPr algn="ctr"/>
            <a:r>
              <a:rPr lang="es-MX" sz="4000" b="1" dirty="0"/>
              <a:t>Regresión lineal</a:t>
            </a:r>
            <a:endParaRPr lang="es-CO" sz="4000" b="1" dirty="0"/>
          </a:p>
        </p:txBody>
      </p:sp>
      <p:sp>
        <p:nvSpPr>
          <p:cNvPr id="6" name="Rectángulo 5">
            <a:extLst>
              <a:ext uri="{FF2B5EF4-FFF2-40B4-BE49-F238E27FC236}">
                <a16:creationId xmlns:a16="http://schemas.microsoft.com/office/drawing/2014/main" id="{2714A6E7-2BF9-73F1-AD60-0CC937A2C81B}"/>
              </a:ext>
            </a:extLst>
          </p:cNvPr>
          <p:cNvSpPr/>
          <p:nvPr/>
        </p:nvSpPr>
        <p:spPr>
          <a:xfrm>
            <a:off x="2472202" y="1092199"/>
            <a:ext cx="7247596" cy="3835401"/>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214063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4" name="Rectangle 11">
            <a:extLst>
              <a:ext uri="{FF2B5EF4-FFF2-40B4-BE49-F238E27FC236}">
                <a16:creationId xmlns:a16="http://schemas.microsoft.com/office/drawing/2014/main" id="{6A9BC876-571A-45A6-93A3-FB2839CE6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13">
            <a:extLst>
              <a:ext uri="{FF2B5EF4-FFF2-40B4-BE49-F238E27FC236}">
                <a16:creationId xmlns:a16="http://schemas.microsoft.com/office/drawing/2014/main" id="{F484B2EA-E61C-489C-A595-160191247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5" name="Picture 14">
              <a:extLst>
                <a:ext uri="{FF2B5EF4-FFF2-40B4-BE49-F238E27FC236}">
                  <a16:creationId xmlns:a16="http://schemas.microsoft.com/office/drawing/2014/main" id="{9E987F02-C120-4654-AD1E-98AF4B643EF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15">
              <a:extLst>
                <a:ext uri="{FF2B5EF4-FFF2-40B4-BE49-F238E27FC236}">
                  <a16:creationId xmlns:a16="http://schemas.microsoft.com/office/drawing/2014/main" id="{64E470B5-B546-4390-9A0D-408D49895E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CO"/>
            </a:p>
          </p:txBody>
        </p:sp>
        <p:pic>
          <p:nvPicPr>
            <p:cNvPr id="17" name="Picture 16">
              <a:extLst>
                <a:ext uri="{FF2B5EF4-FFF2-40B4-BE49-F238E27FC236}">
                  <a16:creationId xmlns:a16="http://schemas.microsoft.com/office/drawing/2014/main" id="{D061B9CE-C400-4868-9385-01A0BBB98C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8" name="Picture 17">
              <a:extLst>
                <a:ext uri="{FF2B5EF4-FFF2-40B4-BE49-F238E27FC236}">
                  <a16:creationId xmlns:a16="http://schemas.microsoft.com/office/drawing/2014/main" id="{40C49D50-A49B-4F80-81C4-05BBCF4B5A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ítulo 1">
            <a:extLst>
              <a:ext uri="{FF2B5EF4-FFF2-40B4-BE49-F238E27FC236}">
                <a16:creationId xmlns:a16="http://schemas.microsoft.com/office/drawing/2014/main" id="{7D7B0F04-C3B7-05BC-497B-DD6E5896F296}"/>
              </a:ext>
            </a:extLst>
          </p:cNvPr>
          <p:cNvSpPr>
            <a:spLocks noGrp="1"/>
          </p:cNvSpPr>
          <p:nvPr>
            <p:ph type="title"/>
          </p:nvPr>
        </p:nvSpPr>
        <p:spPr>
          <a:xfrm>
            <a:off x="1180101" y="982132"/>
            <a:ext cx="6354633" cy="1303867"/>
          </a:xfrm>
        </p:spPr>
        <p:txBody>
          <a:bodyPr>
            <a:normAutofit/>
          </a:bodyPr>
          <a:lstStyle/>
          <a:p>
            <a:r>
              <a:rPr lang="es-MX" b="1" dirty="0"/>
              <a:t>Regresión logística</a:t>
            </a:r>
            <a:endParaRPr lang="es-CO" b="1" dirty="0"/>
          </a:p>
        </p:txBody>
      </p:sp>
      <p:cxnSp>
        <p:nvCxnSpPr>
          <p:cNvPr id="27" name="Straight Connector 19">
            <a:extLst>
              <a:ext uri="{FF2B5EF4-FFF2-40B4-BE49-F238E27FC236}">
                <a16:creationId xmlns:a16="http://schemas.microsoft.com/office/drawing/2014/main" id="{1124B3AE-D38B-4A63-B422-F9792E745B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77057" y="2400639"/>
            <a:ext cx="576072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Marcador de contenido 2">
            <a:extLst>
              <a:ext uri="{FF2B5EF4-FFF2-40B4-BE49-F238E27FC236}">
                <a16:creationId xmlns:a16="http://schemas.microsoft.com/office/drawing/2014/main" id="{9F3C41EC-973C-E78D-3366-FA892865110B}"/>
              </a:ext>
            </a:extLst>
          </p:cNvPr>
          <p:cNvSpPr>
            <a:spLocks noGrp="1"/>
          </p:cNvSpPr>
          <p:nvPr>
            <p:ph idx="1"/>
          </p:nvPr>
        </p:nvSpPr>
        <p:spPr>
          <a:xfrm>
            <a:off x="1167385" y="2556931"/>
            <a:ext cx="6380065" cy="4367062"/>
          </a:xfrm>
        </p:spPr>
        <p:txBody>
          <a:bodyPr>
            <a:normAutofit/>
          </a:bodyPr>
          <a:lstStyle/>
          <a:p>
            <a:r>
              <a:rPr lang="es-MX" sz="1900" dirty="0" err="1">
                <a:latin typeface="Arial" panose="020B0604020202020204" pitchFamily="34" charset="0"/>
                <a:cs typeface="Arial" panose="020B0604020202020204" pitchFamily="34" charset="0"/>
              </a:rPr>
              <a:t>Logit</a:t>
            </a:r>
            <a:r>
              <a:rPr lang="es-MX" sz="1900" dirty="0">
                <a:latin typeface="Arial" panose="020B0604020202020204" pitchFamily="34" charset="0"/>
                <a:cs typeface="Arial" panose="020B0604020202020204" pitchFamily="34" charset="0"/>
              </a:rPr>
              <a:t>:</a:t>
            </a:r>
          </a:p>
          <a:p>
            <a:endParaRPr lang="es-MX" sz="1900" dirty="0">
              <a:latin typeface="Arial" panose="020B0604020202020204" pitchFamily="34" charset="0"/>
              <a:cs typeface="Arial" panose="020B0604020202020204" pitchFamily="34" charset="0"/>
            </a:endParaRPr>
          </a:p>
          <a:p>
            <a:r>
              <a:rPr lang="es-MX" sz="1900" dirty="0">
                <a:latin typeface="Arial" panose="020B0604020202020204" pitchFamily="34" charset="0"/>
                <a:cs typeface="Arial" panose="020B0604020202020204" pitchFamily="34" charset="0"/>
              </a:rPr>
              <a:t>Función de costo:</a:t>
            </a:r>
          </a:p>
          <a:p>
            <a:r>
              <a:rPr lang="es-MX" sz="1900" dirty="0">
                <a:latin typeface="Arial" panose="020B0604020202020204" pitchFamily="34" charset="0"/>
                <a:cs typeface="Arial" panose="020B0604020202020204" pitchFamily="34" charset="0"/>
              </a:rPr>
              <a:t>Fórmula para el gradiente:</a:t>
            </a:r>
          </a:p>
          <a:p>
            <a:endParaRPr lang="es-CO" sz="1900" dirty="0">
              <a:latin typeface="Arial" panose="020B0604020202020204" pitchFamily="34" charset="0"/>
              <a:cs typeface="Arial" panose="020B0604020202020204" pitchFamily="34" charset="0"/>
            </a:endParaRPr>
          </a:p>
          <a:p>
            <a:endParaRPr lang="es-CO" sz="1900" dirty="0">
              <a:latin typeface="Arial" panose="020B0604020202020204" pitchFamily="34" charset="0"/>
              <a:cs typeface="Arial" panose="020B0604020202020204" pitchFamily="34" charset="0"/>
            </a:endParaRPr>
          </a:p>
          <a:p>
            <a:pPr algn="just"/>
            <a:endParaRPr lang="es-MX" sz="1900" dirty="0">
              <a:latin typeface="Arial" panose="020B0604020202020204" pitchFamily="34" charset="0"/>
              <a:cs typeface="Arial" panose="020B0604020202020204" pitchFamily="34" charset="0"/>
            </a:endParaRPr>
          </a:p>
          <a:p>
            <a:pPr algn="just"/>
            <a:r>
              <a:rPr lang="es-MX" sz="1900" dirty="0">
                <a:latin typeface="Arial" panose="020B0604020202020204" pitchFamily="34" charset="0"/>
                <a:cs typeface="Arial" panose="020B0604020202020204" pitchFamily="34" charset="0"/>
              </a:rPr>
              <a:t>La derivada del logaritmo en términos              es: </a:t>
            </a:r>
            <a:endParaRPr lang="es-CO" sz="1900" dirty="0">
              <a:latin typeface="Arial" panose="020B0604020202020204" pitchFamily="34" charset="0"/>
              <a:cs typeface="Arial" panose="020B0604020202020204" pitchFamily="34" charset="0"/>
            </a:endParaRPr>
          </a:p>
          <a:p>
            <a:pPr marL="0" indent="0">
              <a:buNone/>
            </a:pPr>
            <a:endParaRPr lang="es-CO" dirty="0"/>
          </a:p>
        </p:txBody>
      </p:sp>
      <p:pic>
        <p:nvPicPr>
          <p:cNvPr id="7" name="Imagen 6" descr="Diagrama&#10;&#10;El contenido generado por IA puede ser incorrecto.">
            <a:extLst>
              <a:ext uri="{FF2B5EF4-FFF2-40B4-BE49-F238E27FC236}">
                <a16:creationId xmlns:a16="http://schemas.microsoft.com/office/drawing/2014/main" id="{612A80A7-F4F3-71B9-7604-8501BB8EFA34}"/>
              </a:ext>
            </a:extLst>
          </p:cNvPr>
          <p:cNvPicPr>
            <a:picLocks noChangeAspect="1"/>
          </p:cNvPicPr>
          <p:nvPr/>
        </p:nvPicPr>
        <p:blipFill>
          <a:blip r:embed="rId5"/>
          <a:srcRect t="16155" b="12147"/>
          <a:stretch/>
        </p:blipFill>
        <p:spPr>
          <a:xfrm>
            <a:off x="2150846" y="2480607"/>
            <a:ext cx="2234092" cy="708756"/>
          </a:xfrm>
          <a:prstGeom prst="rect">
            <a:avLst/>
          </a:prstGeom>
          <a:ln w="57150" cmpd="thickThin">
            <a:noFill/>
            <a:miter lim="800000"/>
          </a:ln>
        </p:spPr>
      </p:pic>
      <p:pic>
        <p:nvPicPr>
          <p:cNvPr id="5" name="Imagen 4" descr="Texto&#10;&#10;El contenido generado por IA puede ser incorrecto.">
            <a:extLst>
              <a:ext uri="{FF2B5EF4-FFF2-40B4-BE49-F238E27FC236}">
                <a16:creationId xmlns:a16="http://schemas.microsoft.com/office/drawing/2014/main" id="{BC5BE79F-9879-470B-3375-6AA4D36790C2}"/>
              </a:ext>
            </a:extLst>
          </p:cNvPr>
          <p:cNvPicPr>
            <a:picLocks noChangeAspect="1"/>
          </p:cNvPicPr>
          <p:nvPr/>
        </p:nvPicPr>
        <p:blipFill>
          <a:blip r:embed="rId6"/>
          <a:srcRect l="6767" t="12209" r="6850" b="24430"/>
          <a:stretch/>
        </p:blipFill>
        <p:spPr>
          <a:xfrm>
            <a:off x="3594217" y="3153832"/>
            <a:ext cx="2500195" cy="780359"/>
          </a:xfrm>
          <a:prstGeom prst="rect">
            <a:avLst/>
          </a:prstGeom>
          <a:ln w="57150" cmpd="thickThin">
            <a:noFill/>
            <a:miter lim="800000"/>
          </a:ln>
        </p:spPr>
      </p:pic>
      <p:pic>
        <p:nvPicPr>
          <p:cNvPr id="9" name="Imagen 8">
            <a:extLst>
              <a:ext uri="{FF2B5EF4-FFF2-40B4-BE49-F238E27FC236}">
                <a16:creationId xmlns:a16="http://schemas.microsoft.com/office/drawing/2014/main" id="{F7A844A9-62AD-FE9C-B605-E4D8864EB6BE}"/>
              </a:ext>
            </a:extLst>
          </p:cNvPr>
          <p:cNvPicPr>
            <a:picLocks noChangeAspect="1"/>
          </p:cNvPicPr>
          <p:nvPr/>
        </p:nvPicPr>
        <p:blipFill>
          <a:blip r:embed="rId7"/>
          <a:stretch>
            <a:fillRect/>
          </a:stretch>
        </p:blipFill>
        <p:spPr>
          <a:xfrm>
            <a:off x="7597607" y="4118251"/>
            <a:ext cx="3516630" cy="813370"/>
          </a:xfrm>
          <a:prstGeom prst="rect">
            <a:avLst/>
          </a:prstGeom>
        </p:spPr>
      </p:pic>
      <p:pic>
        <p:nvPicPr>
          <p:cNvPr id="11" name="Imagen 10">
            <a:extLst>
              <a:ext uri="{FF2B5EF4-FFF2-40B4-BE49-F238E27FC236}">
                <a16:creationId xmlns:a16="http://schemas.microsoft.com/office/drawing/2014/main" id="{88E37DDE-F62C-7152-D743-8153E6491670}"/>
              </a:ext>
            </a:extLst>
          </p:cNvPr>
          <p:cNvPicPr>
            <a:picLocks noChangeAspect="1"/>
          </p:cNvPicPr>
          <p:nvPr/>
        </p:nvPicPr>
        <p:blipFill>
          <a:blip r:embed="rId8"/>
          <a:stretch>
            <a:fillRect/>
          </a:stretch>
        </p:blipFill>
        <p:spPr>
          <a:xfrm>
            <a:off x="864825" y="4383664"/>
            <a:ext cx="6227443" cy="1022807"/>
          </a:xfrm>
          <a:prstGeom prst="rect">
            <a:avLst/>
          </a:prstGeom>
        </p:spPr>
      </p:pic>
      <p:sp>
        <p:nvSpPr>
          <p:cNvPr id="13" name="CuadroTexto 12">
            <a:extLst>
              <a:ext uri="{FF2B5EF4-FFF2-40B4-BE49-F238E27FC236}">
                <a16:creationId xmlns:a16="http://schemas.microsoft.com/office/drawing/2014/main" id="{7B1FB108-0C08-ED6D-2A5D-E7991C56267E}"/>
              </a:ext>
            </a:extLst>
          </p:cNvPr>
          <p:cNvSpPr txBox="1"/>
          <p:nvPr/>
        </p:nvSpPr>
        <p:spPr>
          <a:xfrm>
            <a:off x="7100136" y="3347668"/>
            <a:ext cx="4336723" cy="2862322"/>
          </a:xfrm>
          <a:prstGeom prst="rect">
            <a:avLst/>
          </a:prstGeom>
          <a:noFill/>
        </p:spPr>
        <p:txBody>
          <a:bodyPr wrap="square" rtlCol="0">
            <a:spAutoFit/>
          </a:bodyPr>
          <a:lstStyle/>
          <a:p>
            <a:pPr algn="just"/>
            <a:r>
              <a:rPr lang="es-MX" dirty="0">
                <a:latin typeface="Arial" panose="020B0604020202020204" pitchFamily="34" charset="0"/>
                <a:cs typeface="Arial" panose="020B0604020202020204" pitchFamily="34" charset="0"/>
              </a:rPr>
              <a:t>Al aplicar la regla de la cadena, obtenemos:</a:t>
            </a:r>
          </a:p>
          <a:p>
            <a:pPr algn="just"/>
            <a:endParaRPr lang="es-MX" dirty="0">
              <a:latin typeface="Arial" panose="020B0604020202020204" pitchFamily="34" charset="0"/>
              <a:cs typeface="Arial" panose="020B0604020202020204" pitchFamily="34" charset="0"/>
            </a:endParaRPr>
          </a:p>
          <a:p>
            <a:pPr algn="just"/>
            <a:endParaRPr lang="es-MX" dirty="0">
              <a:latin typeface="Arial" panose="020B0604020202020204" pitchFamily="34" charset="0"/>
              <a:cs typeface="Arial" panose="020B0604020202020204" pitchFamily="34" charset="0"/>
            </a:endParaRPr>
          </a:p>
          <a:p>
            <a:pPr algn="just"/>
            <a:endParaRPr lang="es-MX" dirty="0">
              <a:latin typeface="Arial" panose="020B0604020202020204" pitchFamily="34" charset="0"/>
              <a:cs typeface="Arial" panose="020B0604020202020204" pitchFamily="34" charset="0"/>
            </a:endParaRPr>
          </a:p>
          <a:p>
            <a:pPr algn="just"/>
            <a:endParaRPr lang="es-MX" dirty="0">
              <a:latin typeface="Arial" panose="020B0604020202020204" pitchFamily="34" charset="0"/>
              <a:cs typeface="Arial" panose="020B0604020202020204" pitchFamily="34" charset="0"/>
            </a:endParaRPr>
          </a:p>
          <a:p>
            <a:pPr algn="just"/>
            <a:r>
              <a:rPr lang="es-MX" dirty="0">
                <a:latin typeface="Arial" panose="020B0604020202020204" pitchFamily="34" charset="0"/>
                <a:cs typeface="Arial" panose="020B0604020202020204" pitchFamily="34" charset="0"/>
              </a:rPr>
              <a:t>Igual que otros modelos lineales (como Ridge o Lasso), la regresión logística también puede ser regularizada para evitar el </a:t>
            </a:r>
            <a:r>
              <a:rPr lang="es-MX" dirty="0" err="1">
                <a:latin typeface="Arial" panose="020B0604020202020204" pitchFamily="34" charset="0"/>
                <a:cs typeface="Arial" panose="020B0604020202020204" pitchFamily="34" charset="0"/>
              </a:rPr>
              <a:t>overfitting</a:t>
            </a:r>
            <a:r>
              <a:rPr lang="es-MX" dirty="0">
                <a:latin typeface="Arial" panose="020B0604020202020204" pitchFamily="34" charset="0"/>
                <a:cs typeface="Arial" panose="020B0604020202020204" pitchFamily="34" charset="0"/>
              </a:rPr>
              <a:t>.</a:t>
            </a:r>
            <a:endParaRPr lang="es-CO" dirty="0">
              <a:latin typeface="Arial" panose="020B0604020202020204" pitchFamily="34" charset="0"/>
              <a:cs typeface="Arial" panose="020B0604020202020204" pitchFamily="34" charset="0"/>
            </a:endParaRPr>
          </a:p>
        </p:txBody>
      </p:sp>
      <p:pic>
        <p:nvPicPr>
          <p:cNvPr id="21" name="Imagen 20">
            <a:extLst>
              <a:ext uri="{FF2B5EF4-FFF2-40B4-BE49-F238E27FC236}">
                <a16:creationId xmlns:a16="http://schemas.microsoft.com/office/drawing/2014/main" id="{C2F95DAE-210A-6D99-A98F-BB61DA66772B}"/>
              </a:ext>
            </a:extLst>
          </p:cNvPr>
          <p:cNvPicPr>
            <a:picLocks noChangeAspect="1"/>
          </p:cNvPicPr>
          <p:nvPr/>
        </p:nvPicPr>
        <p:blipFill>
          <a:blip r:embed="rId9"/>
          <a:stretch>
            <a:fillRect/>
          </a:stretch>
        </p:blipFill>
        <p:spPr>
          <a:xfrm>
            <a:off x="7195954" y="2587413"/>
            <a:ext cx="4082736" cy="696214"/>
          </a:xfrm>
          <a:prstGeom prst="rect">
            <a:avLst/>
          </a:prstGeom>
        </p:spPr>
      </p:pic>
      <p:pic>
        <p:nvPicPr>
          <p:cNvPr id="29" name="Imagen 28">
            <a:extLst>
              <a:ext uri="{FF2B5EF4-FFF2-40B4-BE49-F238E27FC236}">
                <a16:creationId xmlns:a16="http://schemas.microsoft.com/office/drawing/2014/main" id="{73F98C19-2464-D08C-56E1-E1D38F02017C}"/>
              </a:ext>
            </a:extLst>
          </p:cNvPr>
          <p:cNvPicPr>
            <a:picLocks noChangeAspect="1"/>
          </p:cNvPicPr>
          <p:nvPr/>
        </p:nvPicPr>
        <p:blipFill>
          <a:blip r:embed="rId10"/>
          <a:stretch>
            <a:fillRect/>
          </a:stretch>
        </p:blipFill>
        <p:spPr>
          <a:xfrm>
            <a:off x="5712589" y="5484617"/>
            <a:ext cx="790575" cy="390525"/>
          </a:xfrm>
          <a:prstGeom prst="rect">
            <a:avLst/>
          </a:prstGeom>
        </p:spPr>
      </p:pic>
    </p:spTree>
    <p:extLst>
      <p:ext uri="{BB962C8B-B14F-4D97-AF65-F5344CB8AC3E}">
        <p14:creationId xmlns:p14="http://schemas.microsoft.com/office/powerpoint/2010/main" val="924743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0FF82F-9E0D-A927-EFA6-88CDA092A08E}"/>
              </a:ext>
            </a:extLst>
          </p:cNvPr>
          <p:cNvSpPr>
            <a:spLocks noGrp="1"/>
          </p:cNvSpPr>
          <p:nvPr>
            <p:ph type="title"/>
          </p:nvPr>
        </p:nvSpPr>
        <p:spPr/>
        <p:txBody>
          <a:bodyPr>
            <a:normAutofit fontScale="90000"/>
          </a:bodyPr>
          <a:lstStyle/>
          <a:p>
            <a:r>
              <a:rPr lang="es-MX" b="1" dirty="0"/>
              <a:t>Regresión logística multinomial o </a:t>
            </a:r>
            <a:r>
              <a:rPr lang="es-MX" b="1" dirty="0" err="1"/>
              <a:t>softmax</a:t>
            </a:r>
            <a:endParaRPr lang="es-CO" b="1" dirty="0"/>
          </a:p>
        </p:txBody>
      </p:sp>
      <p:sp>
        <p:nvSpPr>
          <p:cNvPr id="3" name="Marcador de contenido 2">
            <a:extLst>
              <a:ext uri="{FF2B5EF4-FFF2-40B4-BE49-F238E27FC236}">
                <a16:creationId xmlns:a16="http://schemas.microsoft.com/office/drawing/2014/main" id="{D60F24A3-19D7-5FE7-66B3-B00AE66AEA48}"/>
              </a:ext>
            </a:extLst>
          </p:cNvPr>
          <p:cNvSpPr>
            <a:spLocks noGrp="1"/>
          </p:cNvSpPr>
          <p:nvPr>
            <p:ph idx="1"/>
          </p:nvPr>
        </p:nvSpPr>
        <p:spPr>
          <a:xfrm>
            <a:off x="1295401" y="2556932"/>
            <a:ext cx="5882638" cy="3318936"/>
          </a:xfrm>
        </p:spPr>
        <p:txBody>
          <a:bodyPr>
            <a:normAutofit lnSpcReduction="10000"/>
          </a:bodyPr>
          <a:lstStyle/>
          <a:p>
            <a:pPr algn="just"/>
            <a:r>
              <a:rPr lang="es-MX" sz="1900" dirty="0">
                <a:latin typeface="Arial" panose="020B0604020202020204" pitchFamily="34" charset="0"/>
                <a:cs typeface="Arial" panose="020B0604020202020204" pitchFamily="34" charset="0"/>
              </a:rPr>
              <a:t>La regresión </a:t>
            </a:r>
            <a:r>
              <a:rPr lang="es-MX" sz="1900" dirty="0" err="1">
                <a:latin typeface="Arial" panose="020B0604020202020204" pitchFamily="34" charset="0"/>
                <a:cs typeface="Arial" panose="020B0604020202020204" pitchFamily="34" charset="0"/>
              </a:rPr>
              <a:t>softmax</a:t>
            </a:r>
            <a:r>
              <a:rPr lang="es-MX" sz="1900" dirty="0">
                <a:latin typeface="Arial" panose="020B0604020202020204" pitchFamily="34" charset="0"/>
                <a:cs typeface="Arial" panose="020B0604020202020204" pitchFamily="34" charset="0"/>
              </a:rPr>
              <a:t> (o Multinomial </a:t>
            </a:r>
            <a:r>
              <a:rPr lang="es-MX" sz="1900" dirty="0" err="1">
                <a:latin typeface="Arial" panose="020B0604020202020204" pitchFamily="34" charset="0"/>
                <a:cs typeface="Arial" panose="020B0604020202020204" pitchFamily="34" charset="0"/>
              </a:rPr>
              <a:t>Logistic</a:t>
            </a:r>
            <a:r>
              <a:rPr lang="es-MX" sz="1900" dirty="0">
                <a:latin typeface="Arial" panose="020B0604020202020204" pitchFamily="34" charset="0"/>
                <a:cs typeface="Arial" panose="020B0604020202020204" pitchFamily="34" charset="0"/>
              </a:rPr>
              <a:t> </a:t>
            </a:r>
            <a:r>
              <a:rPr lang="es-MX" sz="1900" dirty="0" err="1">
                <a:latin typeface="Arial" panose="020B0604020202020204" pitchFamily="34" charset="0"/>
                <a:cs typeface="Arial" panose="020B0604020202020204" pitchFamily="34" charset="0"/>
              </a:rPr>
              <a:t>Regression</a:t>
            </a:r>
            <a:r>
              <a:rPr lang="es-MX" sz="1900" dirty="0">
                <a:latin typeface="Arial" panose="020B0604020202020204" pitchFamily="34" charset="0"/>
                <a:cs typeface="Arial" panose="020B0604020202020204" pitchFamily="34" charset="0"/>
              </a:rPr>
              <a:t>) es una generalización de la regresión logística que permite aplicarla en escenarios multiclase. A la hora de predecir la clase de una muestra, el modelo calcula un score para cada clase y hace pasar el vector de scores por la función </a:t>
            </a:r>
            <a:r>
              <a:rPr lang="es-MX" sz="1900" dirty="0" err="1">
                <a:latin typeface="Arial" panose="020B0604020202020204" pitchFamily="34" charset="0"/>
                <a:cs typeface="Arial" panose="020B0604020202020204" pitchFamily="34" charset="0"/>
              </a:rPr>
              <a:t>softmax</a:t>
            </a:r>
            <a:r>
              <a:rPr lang="es-MX" sz="1900" dirty="0">
                <a:latin typeface="Arial" panose="020B0604020202020204" pitchFamily="34" charset="0"/>
                <a:cs typeface="Arial" panose="020B0604020202020204" pitchFamily="34" charset="0"/>
              </a:rPr>
              <a:t> (también llamada exponencial normalizada).</a:t>
            </a:r>
          </a:p>
          <a:p>
            <a:pPr algn="just"/>
            <a:r>
              <a:rPr lang="es-MX" sz="1900" dirty="0">
                <a:latin typeface="Arial" panose="020B0604020202020204" pitchFamily="34" charset="0"/>
                <a:cs typeface="Arial" panose="020B0604020202020204" pitchFamily="34" charset="0"/>
              </a:rPr>
              <a:t>Fórmula de score para cada clase:</a:t>
            </a:r>
          </a:p>
          <a:p>
            <a:pPr algn="just"/>
            <a:r>
              <a:rPr lang="es-MX" sz="1900" dirty="0">
                <a:latin typeface="Arial" panose="020B0604020202020204" pitchFamily="34" charset="0"/>
                <a:cs typeface="Arial" panose="020B0604020202020204" pitchFamily="34" charset="0"/>
              </a:rPr>
              <a:t>Función </a:t>
            </a:r>
            <a:r>
              <a:rPr lang="es-MX" sz="1900" dirty="0" err="1">
                <a:latin typeface="Arial" panose="020B0604020202020204" pitchFamily="34" charset="0"/>
                <a:cs typeface="Arial" panose="020B0604020202020204" pitchFamily="34" charset="0"/>
              </a:rPr>
              <a:t>softmax</a:t>
            </a:r>
            <a:r>
              <a:rPr lang="es-MX" sz="1900" dirty="0">
                <a:latin typeface="Arial" panose="020B0604020202020204" pitchFamily="34" charset="0"/>
                <a:cs typeface="Arial" panose="020B0604020202020204" pitchFamily="34" charset="0"/>
              </a:rPr>
              <a:t>: </a:t>
            </a:r>
          </a:p>
          <a:p>
            <a:pPr algn="just"/>
            <a:endParaRPr lang="es-MX" sz="1900" dirty="0">
              <a:latin typeface="Arial" panose="020B0604020202020204" pitchFamily="34" charset="0"/>
              <a:cs typeface="Arial" panose="020B0604020202020204" pitchFamily="34" charset="0"/>
            </a:endParaRPr>
          </a:p>
          <a:p>
            <a:pPr algn="just"/>
            <a:endParaRPr lang="es-MX" sz="1900" dirty="0">
              <a:latin typeface="Arial" panose="020B0604020202020204" pitchFamily="34" charset="0"/>
              <a:cs typeface="Arial" panose="020B0604020202020204" pitchFamily="34" charset="0"/>
            </a:endParaRPr>
          </a:p>
          <a:p>
            <a:pPr algn="just"/>
            <a:endParaRPr lang="es-MX" sz="1900" dirty="0">
              <a:latin typeface="Arial" panose="020B0604020202020204" pitchFamily="34" charset="0"/>
              <a:cs typeface="Arial" panose="020B0604020202020204" pitchFamily="34" charset="0"/>
            </a:endParaRPr>
          </a:p>
          <a:p>
            <a:endParaRPr lang="es-CO" dirty="0"/>
          </a:p>
        </p:txBody>
      </p:sp>
      <p:pic>
        <p:nvPicPr>
          <p:cNvPr id="5" name="Imagen 4">
            <a:extLst>
              <a:ext uri="{FF2B5EF4-FFF2-40B4-BE49-F238E27FC236}">
                <a16:creationId xmlns:a16="http://schemas.microsoft.com/office/drawing/2014/main" id="{5317B0A5-AFF0-4B66-0C61-AE2F15D32F15}"/>
              </a:ext>
            </a:extLst>
          </p:cNvPr>
          <p:cNvPicPr>
            <a:picLocks noChangeAspect="1"/>
          </p:cNvPicPr>
          <p:nvPr/>
        </p:nvPicPr>
        <p:blipFill>
          <a:blip r:embed="rId2"/>
          <a:srcRect b="23756"/>
          <a:stretch/>
        </p:blipFill>
        <p:spPr>
          <a:xfrm>
            <a:off x="5461634" y="4557190"/>
            <a:ext cx="1716405" cy="508918"/>
          </a:xfrm>
          <a:prstGeom prst="rect">
            <a:avLst/>
          </a:prstGeom>
        </p:spPr>
      </p:pic>
      <p:pic>
        <p:nvPicPr>
          <p:cNvPr id="7" name="Imagen 6">
            <a:extLst>
              <a:ext uri="{FF2B5EF4-FFF2-40B4-BE49-F238E27FC236}">
                <a16:creationId xmlns:a16="http://schemas.microsoft.com/office/drawing/2014/main" id="{18C4C46F-C36E-247E-6B0D-1EFD34910C13}"/>
              </a:ext>
            </a:extLst>
          </p:cNvPr>
          <p:cNvPicPr>
            <a:picLocks noChangeAspect="1"/>
          </p:cNvPicPr>
          <p:nvPr/>
        </p:nvPicPr>
        <p:blipFill>
          <a:blip r:embed="rId3"/>
          <a:stretch>
            <a:fillRect/>
          </a:stretch>
        </p:blipFill>
        <p:spPr>
          <a:xfrm>
            <a:off x="3643135" y="5201574"/>
            <a:ext cx="2016885" cy="945227"/>
          </a:xfrm>
          <a:prstGeom prst="rect">
            <a:avLst/>
          </a:prstGeom>
        </p:spPr>
      </p:pic>
      <p:sp>
        <p:nvSpPr>
          <p:cNvPr id="8" name="CuadroTexto 7">
            <a:extLst>
              <a:ext uri="{FF2B5EF4-FFF2-40B4-BE49-F238E27FC236}">
                <a16:creationId xmlns:a16="http://schemas.microsoft.com/office/drawing/2014/main" id="{7C7D602D-C8C9-BCC0-A369-78AB774F5A67}"/>
              </a:ext>
            </a:extLst>
          </p:cNvPr>
          <p:cNvSpPr txBox="1"/>
          <p:nvPr/>
        </p:nvSpPr>
        <p:spPr>
          <a:xfrm>
            <a:off x="7317986" y="2556932"/>
            <a:ext cx="3578612" cy="923330"/>
          </a:xfrm>
          <a:prstGeom prst="rect">
            <a:avLst/>
          </a:prstGeom>
          <a:noFill/>
        </p:spPr>
        <p:txBody>
          <a:bodyPr wrap="square" rtlCol="0">
            <a:spAutoFit/>
          </a:bodyPr>
          <a:lstStyle/>
          <a:p>
            <a:pPr marL="285750" indent="-285750" algn="just">
              <a:buFont typeface="Arial" panose="020B0604020202020204" pitchFamily="34" charset="0"/>
              <a:buChar char="•"/>
            </a:pPr>
            <a:r>
              <a:rPr lang="es-MX" dirty="0">
                <a:latin typeface="Arial" panose="020B0604020202020204" pitchFamily="34" charset="0"/>
                <a:cs typeface="Arial" panose="020B0604020202020204" pitchFamily="34" charset="0"/>
              </a:rPr>
              <a:t>El modelo elige la clase con mayor probabilidad:</a:t>
            </a:r>
          </a:p>
          <a:p>
            <a:endParaRPr lang="es-CO" dirty="0"/>
          </a:p>
        </p:txBody>
      </p:sp>
      <p:pic>
        <p:nvPicPr>
          <p:cNvPr id="10" name="Imagen 9">
            <a:extLst>
              <a:ext uri="{FF2B5EF4-FFF2-40B4-BE49-F238E27FC236}">
                <a16:creationId xmlns:a16="http://schemas.microsoft.com/office/drawing/2014/main" id="{F24F9FBD-F518-930C-E444-F38663E11536}"/>
              </a:ext>
            </a:extLst>
          </p:cNvPr>
          <p:cNvPicPr>
            <a:picLocks noChangeAspect="1"/>
          </p:cNvPicPr>
          <p:nvPr/>
        </p:nvPicPr>
        <p:blipFill>
          <a:blip r:embed="rId4"/>
          <a:stretch>
            <a:fillRect/>
          </a:stretch>
        </p:blipFill>
        <p:spPr>
          <a:xfrm>
            <a:off x="7622072" y="3327644"/>
            <a:ext cx="3414473" cy="423551"/>
          </a:xfrm>
          <a:prstGeom prst="rect">
            <a:avLst/>
          </a:prstGeom>
        </p:spPr>
      </p:pic>
    </p:spTree>
    <p:extLst>
      <p:ext uri="{BB962C8B-B14F-4D97-AF65-F5344CB8AC3E}">
        <p14:creationId xmlns:p14="http://schemas.microsoft.com/office/powerpoint/2010/main" val="38637279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BEBDA9-5FE4-A1F0-9D49-53F95B6B036B}"/>
              </a:ext>
            </a:extLst>
          </p:cNvPr>
          <p:cNvSpPr>
            <a:spLocks noGrp="1"/>
          </p:cNvSpPr>
          <p:nvPr>
            <p:ph type="title"/>
          </p:nvPr>
        </p:nvSpPr>
        <p:spPr/>
        <p:txBody>
          <a:bodyPr>
            <a:normAutofit fontScale="90000"/>
          </a:bodyPr>
          <a:lstStyle/>
          <a:p>
            <a:r>
              <a:rPr lang="es-MX" b="1" dirty="0"/>
              <a:t>Regresión logística multinomial o </a:t>
            </a:r>
            <a:r>
              <a:rPr lang="es-MX" b="1" dirty="0" err="1"/>
              <a:t>softmax</a:t>
            </a:r>
            <a:endParaRPr lang="es-CO" dirty="0"/>
          </a:p>
        </p:txBody>
      </p:sp>
      <p:sp>
        <p:nvSpPr>
          <p:cNvPr id="3" name="Marcador de contenido 2">
            <a:extLst>
              <a:ext uri="{FF2B5EF4-FFF2-40B4-BE49-F238E27FC236}">
                <a16:creationId xmlns:a16="http://schemas.microsoft.com/office/drawing/2014/main" id="{8158CB78-27A4-B821-CBC3-F904D4063895}"/>
              </a:ext>
            </a:extLst>
          </p:cNvPr>
          <p:cNvSpPr>
            <a:spLocks noGrp="1"/>
          </p:cNvSpPr>
          <p:nvPr>
            <p:ph idx="1"/>
          </p:nvPr>
        </p:nvSpPr>
        <p:spPr/>
        <p:txBody>
          <a:bodyPr/>
          <a:lstStyle/>
          <a:p>
            <a:pPr marL="0" indent="0">
              <a:buNone/>
            </a:pPr>
            <a:r>
              <a:rPr lang="es-MX" sz="1900" dirty="0">
                <a:latin typeface="Arial" panose="020B0604020202020204" pitchFamily="34" charset="0"/>
                <a:cs typeface="Arial" panose="020B0604020202020204" pitchFamily="34" charset="0"/>
              </a:rPr>
              <a:t>El modelo se entrena para asignar alta probabilidad a la clase correcta. Para eso, usamos la función de entropía cruzada:</a:t>
            </a:r>
          </a:p>
          <a:p>
            <a:pPr marL="0" indent="0">
              <a:buNone/>
            </a:pPr>
            <a:endParaRPr lang="es-MX" sz="1900" dirty="0">
              <a:latin typeface="Arial" panose="020B0604020202020204" pitchFamily="34" charset="0"/>
              <a:cs typeface="Arial" panose="020B0604020202020204" pitchFamily="34" charset="0"/>
            </a:endParaRPr>
          </a:p>
          <a:p>
            <a:pPr marL="0" indent="0">
              <a:buNone/>
            </a:pPr>
            <a:endParaRPr lang="es-MX" sz="1900" dirty="0">
              <a:latin typeface="Arial" panose="020B0604020202020204" pitchFamily="34" charset="0"/>
              <a:cs typeface="Arial" panose="020B0604020202020204" pitchFamily="34" charset="0"/>
            </a:endParaRPr>
          </a:p>
          <a:p>
            <a:pPr marL="0" indent="0">
              <a:buNone/>
            </a:pPr>
            <a:endParaRPr lang="es-MX" sz="1900" dirty="0">
              <a:latin typeface="Arial" panose="020B0604020202020204" pitchFamily="34" charset="0"/>
              <a:cs typeface="Arial" panose="020B0604020202020204" pitchFamily="34" charset="0"/>
            </a:endParaRPr>
          </a:p>
          <a:p>
            <a:pPr marL="0" indent="0">
              <a:buNone/>
            </a:pPr>
            <a:endParaRPr lang="es-MX" sz="1900" dirty="0">
              <a:latin typeface="Arial" panose="020B0604020202020204" pitchFamily="34" charset="0"/>
              <a:cs typeface="Arial" panose="020B0604020202020204" pitchFamily="34" charset="0"/>
            </a:endParaRPr>
          </a:p>
          <a:p>
            <a:pPr marL="0" indent="0">
              <a:buNone/>
            </a:pPr>
            <a:r>
              <a:rPr lang="es-MX" sz="1900" b="1" dirty="0">
                <a:latin typeface="Arial" panose="020B0604020202020204" pitchFamily="34" charset="0"/>
                <a:cs typeface="Arial" panose="020B0604020202020204" pitchFamily="34" charset="0"/>
              </a:rPr>
              <a:t>Gradiente para entrenamiento:</a:t>
            </a:r>
          </a:p>
          <a:p>
            <a:pPr marL="0" indent="0">
              <a:buNone/>
            </a:pPr>
            <a:endParaRPr lang="es-MX" sz="1900" b="1" dirty="0">
              <a:latin typeface="Arial" panose="020B0604020202020204" pitchFamily="34" charset="0"/>
              <a:cs typeface="Arial" panose="020B0604020202020204" pitchFamily="34" charset="0"/>
            </a:endParaRPr>
          </a:p>
          <a:p>
            <a:pPr marL="0" indent="0">
              <a:buNone/>
            </a:pPr>
            <a:endParaRPr lang="es-MX" sz="1900" dirty="0">
              <a:latin typeface="Arial" panose="020B0604020202020204" pitchFamily="34" charset="0"/>
              <a:cs typeface="Arial" panose="020B0604020202020204" pitchFamily="34" charset="0"/>
            </a:endParaRPr>
          </a:p>
          <a:p>
            <a:pPr marL="0" indent="0">
              <a:buNone/>
            </a:pPr>
            <a:endParaRPr lang="es-MX" sz="1900" dirty="0">
              <a:latin typeface="Arial" panose="020B0604020202020204" pitchFamily="34" charset="0"/>
              <a:cs typeface="Arial" panose="020B0604020202020204" pitchFamily="34" charset="0"/>
            </a:endParaRPr>
          </a:p>
          <a:p>
            <a:pPr marL="0" indent="0">
              <a:buNone/>
            </a:pPr>
            <a:endParaRPr lang="es-CO" dirty="0"/>
          </a:p>
        </p:txBody>
      </p:sp>
      <p:pic>
        <p:nvPicPr>
          <p:cNvPr id="5" name="Imagen 4">
            <a:extLst>
              <a:ext uri="{FF2B5EF4-FFF2-40B4-BE49-F238E27FC236}">
                <a16:creationId xmlns:a16="http://schemas.microsoft.com/office/drawing/2014/main" id="{1D13DBBA-C29B-6F81-5271-29C2728FDAB9}"/>
              </a:ext>
            </a:extLst>
          </p:cNvPr>
          <p:cNvPicPr>
            <a:picLocks noChangeAspect="1"/>
          </p:cNvPicPr>
          <p:nvPr/>
        </p:nvPicPr>
        <p:blipFill>
          <a:blip r:embed="rId2"/>
          <a:stretch>
            <a:fillRect/>
          </a:stretch>
        </p:blipFill>
        <p:spPr>
          <a:xfrm>
            <a:off x="1451609" y="3266122"/>
            <a:ext cx="9444987" cy="1731581"/>
          </a:xfrm>
          <a:prstGeom prst="rect">
            <a:avLst/>
          </a:prstGeom>
        </p:spPr>
      </p:pic>
      <p:pic>
        <p:nvPicPr>
          <p:cNvPr id="7" name="Imagen 6">
            <a:extLst>
              <a:ext uri="{FF2B5EF4-FFF2-40B4-BE49-F238E27FC236}">
                <a16:creationId xmlns:a16="http://schemas.microsoft.com/office/drawing/2014/main" id="{B24B47BA-A693-4A69-17B6-933FC0B501C1}"/>
              </a:ext>
            </a:extLst>
          </p:cNvPr>
          <p:cNvPicPr>
            <a:picLocks noChangeAspect="1"/>
          </p:cNvPicPr>
          <p:nvPr/>
        </p:nvPicPr>
        <p:blipFill>
          <a:blip r:embed="rId3"/>
          <a:stretch>
            <a:fillRect/>
          </a:stretch>
        </p:blipFill>
        <p:spPr>
          <a:xfrm>
            <a:off x="4458788" y="5338826"/>
            <a:ext cx="3274424" cy="807975"/>
          </a:xfrm>
          <a:prstGeom prst="rect">
            <a:avLst/>
          </a:prstGeom>
        </p:spPr>
      </p:pic>
    </p:spTree>
    <p:extLst>
      <p:ext uri="{BB962C8B-B14F-4D97-AF65-F5344CB8AC3E}">
        <p14:creationId xmlns:p14="http://schemas.microsoft.com/office/powerpoint/2010/main" val="2534405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DE7B75-1711-506B-BD0A-62788BB5DB1B}"/>
              </a:ext>
            </a:extLst>
          </p:cNvPr>
          <p:cNvSpPr>
            <a:spLocks noGrp="1"/>
          </p:cNvSpPr>
          <p:nvPr>
            <p:ph type="title"/>
          </p:nvPr>
        </p:nvSpPr>
        <p:spPr/>
        <p:txBody>
          <a:bodyPr/>
          <a:lstStyle/>
          <a:p>
            <a:r>
              <a:rPr lang="es-MX" b="1" dirty="0"/>
              <a:t>REFERENCIAS</a:t>
            </a:r>
            <a:endParaRPr lang="es-CO" b="1" dirty="0"/>
          </a:p>
        </p:txBody>
      </p:sp>
      <p:sp>
        <p:nvSpPr>
          <p:cNvPr id="3" name="Marcador de contenido 2">
            <a:extLst>
              <a:ext uri="{FF2B5EF4-FFF2-40B4-BE49-F238E27FC236}">
                <a16:creationId xmlns:a16="http://schemas.microsoft.com/office/drawing/2014/main" id="{07D8BE0B-3B2D-FBFC-32F9-2CF512C41C15}"/>
              </a:ext>
            </a:extLst>
          </p:cNvPr>
          <p:cNvSpPr>
            <a:spLocks noGrp="1"/>
          </p:cNvSpPr>
          <p:nvPr>
            <p:ph idx="1"/>
          </p:nvPr>
        </p:nvSpPr>
        <p:spPr>
          <a:xfrm>
            <a:off x="1295400" y="2556931"/>
            <a:ext cx="9829799" cy="3708401"/>
          </a:xfrm>
        </p:spPr>
        <p:txBody>
          <a:bodyPr>
            <a:normAutofit fontScale="85000" lnSpcReduction="20000"/>
          </a:bodyPr>
          <a:lstStyle/>
          <a:p>
            <a:pPr algn="just"/>
            <a:r>
              <a:rPr lang="es-CO" dirty="0">
                <a:hlinkClick r:id="rId2"/>
              </a:rPr>
              <a:t>https://aws.amazon.com/es/what-is/linear-regression/</a:t>
            </a:r>
            <a:endParaRPr lang="es-CO" dirty="0"/>
          </a:p>
          <a:p>
            <a:pPr algn="just"/>
            <a:r>
              <a:rPr lang="es-CO" dirty="0">
                <a:hlinkClick r:id="rId3"/>
              </a:rPr>
              <a:t>https://es.wikipedia.org/wiki/Descenso_del_gradiente</a:t>
            </a:r>
            <a:endParaRPr lang="es-CO" dirty="0"/>
          </a:p>
          <a:p>
            <a:pPr algn="just"/>
            <a:r>
              <a:rPr lang="es-CO" dirty="0">
                <a:hlinkClick r:id="rId4"/>
              </a:rPr>
              <a:t>https://interactivechaos.com/es/manual/tutorial-de-machine-learning/elastic-net</a:t>
            </a:r>
            <a:endParaRPr lang="es-CO" dirty="0"/>
          </a:p>
          <a:p>
            <a:pPr algn="just"/>
            <a:r>
              <a:rPr lang="es-CO" dirty="0">
                <a:hlinkClick r:id="rId5"/>
              </a:rPr>
              <a:t>https://en-m-wikipedia-org.translate.goog/wiki/Early_stopping?_x_tr_sl=en&amp;_x_tr_tl=es&amp;_x_tr_hl=es&amp;_x_tr_pto=tc</a:t>
            </a:r>
            <a:endParaRPr lang="es-CO" dirty="0"/>
          </a:p>
          <a:p>
            <a:pPr algn="just"/>
            <a:r>
              <a:rPr lang="es-CO" dirty="0">
                <a:hlinkClick r:id="rId6"/>
              </a:rPr>
              <a:t>https://es.wikipedia.org/wiki/Regresi%C3%B3n_log%C3%ADstica</a:t>
            </a:r>
            <a:endParaRPr lang="es-CO" dirty="0"/>
          </a:p>
          <a:p>
            <a:pPr algn="just"/>
            <a:r>
              <a:rPr lang="es-CO" dirty="0">
                <a:hlinkClick r:id="rId7"/>
              </a:rPr>
              <a:t>https://interactivechaos.com/es/manual/tutorial-de-machine-learning/regresion-softmax</a:t>
            </a:r>
            <a:endParaRPr lang="es-CO" dirty="0"/>
          </a:p>
          <a:p>
            <a:pPr algn="just"/>
            <a:r>
              <a:rPr lang="es-CO" dirty="0">
                <a:hlinkClick r:id="rId8"/>
              </a:rPr>
              <a:t>https://anayamultimedia.es/primer_capitulo/aprende-machine-learning-con-scikit-learn-keras-y-tensorflow-tercera-edicion.pdf</a:t>
            </a:r>
            <a:endParaRPr lang="es-CO" dirty="0"/>
          </a:p>
          <a:p>
            <a:pPr algn="just"/>
            <a:endParaRPr lang="es-CO" dirty="0"/>
          </a:p>
          <a:p>
            <a:pPr algn="just"/>
            <a:endParaRPr lang="es-CO" dirty="0"/>
          </a:p>
          <a:p>
            <a:pPr algn="just"/>
            <a:endParaRPr lang="es-CO" dirty="0"/>
          </a:p>
          <a:p>
            <a:endParaRPr lang="es-CO" dirty="0"/>
          </a:p>
          <a:p>
            <a:endParaRPr lang="es-CO" dirty="0"/>
          </a:p>
          <a:p>
            <a:endParaRPr lang="es-CO" dirty="0"/>
          </a:p>
          <a:p>
            <a:endParaRPr lang="es-CO" dirty="0"/>
          </a:p>
        </p:txBody>
      </p:sp>
    </p:spTree>
    <p:extLst>
      <p:ext uri="{BB962C8B-B14F-4D97-AF65-F5344CB8AC3E}">
        <p14:creationId xmlns:p14="http://schemas.microsoft.com/office/powerpoint/2010/main" val="2221713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D7E792-DC73-ACED-A9D1-7BE5BE47EB20}"/>
              </a:ext>
            </a:extLst>
          </p:cNvPr>
          <p:cNvSpPr>
            <a:spLocks noGrp="1"/>
          </p:cNvSpPr>
          <p:nvPr>
            <p:ph type="title"/>
          </p:nvPr>
        </p:nvSpPr>
        <p:spPr/>
        <p:txBody>
          <a:bodyPr>
            <a:normAutofit fontScale="90000"/>
          </a:bodyPr>
          <a:lstStyle/>
          <a:p>
            <a:r>
              <a:rPr lang="es-MX" b="1" dirty="0"/>
              <a:t>Forma vectorizada de la regresión lineal</a:t>
            </a:r>
            <a:endParaRPr lang="es-CO" b="1" dirty="0"/>
          </a:p>
        </p:txBody>
      </p:sp>
      <p:pic>
        <p:nvPicPr>
          <p:cNvPr id="5" name="Marcador de contenido 4">
            <a:extLst>
              <a:ext uri="{FF2B5EF4-FFF2-40B4-BE49-F238E27FC236}">
                <a16:creationId xmlns:a16="http://schemas.microsoft.com/office/drawing/2014/main" id="{85434F7E-C0AE-0722-2689-F36D79458A1C}"/>
              </a:ext>
            </a:extLst>
          </p:cNvPr>
          <p:cNvPicPr>
            <a:picLocks noGrp="1" noChangeAspect="1"/>
          </p:cNvPicPr>
          <p:nvPr>
            <p:ph idx="1"/>
          </p:nvPr>
        </p:nvPicPr>
        <p:blipFill>
          <a:blip r:embed="rId2"/>
          <a:stretch>
            <a:fillRect/>
          </a:stretch>
        </p:blipFill>
        <p:spPr>
          <a:xfrm>
            <a:off x="2465297" y="2496171"/>
            <a:ext cx="7261406" cy="3317875"/>
          </a:xfrm>
        </p:spPr>
      </p:pic>
      <p:sp>
        <p:nvSpPr>
          <p:cNvPr id="6" name="CuadroTexto 5">
            <a:extLst>
              <a:ext uri="{FF2B5EF4-FFF2-40B4-BE49-F238E27FC236}">
                <a16:creationId xmlns:a16="http://schemas.microsoft.com/office/drawing/2014/main" id="{C6CDF5C8-AD63-7092-337B-0AA875B54C41}"/>
              </a:ext>
            </a:extLst>
          </p:cNvPr>
          <p:cNvSpPr txBox="1"/>
          <p:nvPr/>
        </p:nvSpPr>
        <p:spPr>
          <a:xfrm>
            <a:off x="1975104" y="5814046"/>
            <a:ext cx="8375904" cy="369332"/>
          </a:xfrm>
          <a:prstGeom prst="rect">
            <a:avLst/>
          </a:prstGeom>
          <a:noFill/>
        </p:spPr>
        <p:txBody>
          <a:bodyPr wrap="square" rtlCol="0">
            <a:spAutoFit/>
          </a:bodyPr>
          <a:lstStyle/>
          <a:p>
            <a:r>
              <a:rPr lang="es-MX" dirty="0"/>
              <a:t>Nota: En machine </a:t>
            </a:r>
            <a:r>
              <a:rPr lang="es-MX" dirty="0" err="1"/>
              <a:t>learning</a:t>
            </a:r>
            <a:r>
              <a:rPr lang="es-MX" dirty="0"/>
              <a:t>, los vectores usualmente se representan como vectores columna</a:t>
            </a:r>
            <a:endParaRPr lang="es-CO" dirty="0"/>
          </a:p>
        </p:txBody>
      </p:sp>
    </p:spTree>
    <p:extLst>
      <p:ext uri="{BB962C8B-B14F-4D97-AF65-F5344CB8AC3E}">
        <p14:creationId xmlns:p14="http://schemas.microsoft.com/office/powerpoint/2010/main" val="3456515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DED8A5-199F-DE2C-5D94-BCEA00CC792E}"/>
              </a:ext>
            </a:extLst>
          </p:cNvPr>
          <p:cNvSpPr>
            <a:spLocks noGrp="1"/>
          </p:cNvSpPr>
          <p:nvPr>
            <p:ph type="title"/>
          </p:nvPr>
        </p:nvSpPr>
        <p:spPr/>
        <p:txBody>
          <a:bodyPr/>
          <a:lstStyle/>
          <a:p>
            <a:r>
              <a:rPr lang="es-MX" b="1" dirty="0"/>
              <a:t>Medida del error</a:t>
            </a:r>
            <a:endParaRPr lang="es-CO" b="1" dirty="0"/>
          </a:p>
        </p:txBody>
      </p:sp>
      <p:pic>
        <p:nvPicPr>
          <p:cNvPr id="5" name="Marcador de contenido 4">
            <a:extLst>
              <a:ext uri="{FF2B5EF4-FFF2-40B4-BE49-F238E27FC236}">
                <a16:creationId xmlns:a16="http://schemas.microsoft.com/office/drawing/2014/main" id="{12AFF0F1-3F3E-CD57-2761-DF45749E2AFA}"/>
              </a:ext>
            </a:extLst>
          </p:cNvPr>
          <p:cNvPicPr>
            <a:picLocks noGrp="1" noChangeAspect="1"/>
          </p:cNvPicPr>
          <p:nvPr>
            <p:ph idx="1"/>
          </p:nvPr>
        </p:nvPicPr>
        <p:blipFill>
          <a:blip r:embed="rId2"/>
          <a:stretch>
            <a:fillRect/>
          </a:stretch>
        </p:blipFill>
        <p:spPr>
          <a:xfrm>
            <a:off x="4341018" y="3114766"/>
            <a:ext cx="3509963" cy="1119485"/>
          </a:xfrm>
        </p:spPr>
      </p:pic>
      <p:sp>
        <p:nvSpPr>
          <p:cNvPr id="6" name="CuadroTexto 5">
            <a:extLst>
              <a:ext uri="{FF2B5EF4-FFF2-40B4-BE49-F238E27FC236}">
                <a16:creationId xmlns:a16="http://schemas.microsoft.com/office/drawing/2014/main" id="{E58BC69F-239F-16CC-DB25-095B35774276}"/>
              </a:ext>
            </a:extLst>
          </p:cNvPr>
          <p:cNvSpPr txBox="1"/>
          <p:nvPr/>
        </p:nvSpPr>
        <p:spPr>
          <a:xfrm>
            <a:off x="1295402" y="2472267"/>
            <a:ext cx="9304865" cy="369332"/>
          </a:xfrm>
          <a:prstGeom prst="rect">
            <a:avLst/>
          </a:prstGeom>
          <a:noFill/>
        </p:spPr>
        <p:txBody>
          <a:bodyPr wrap="square" rtlCol="0">
            <a:spAutoFit/>
          </a:bodyPr>
          <a:lstStyle/>
          <a:p>
            <a:pPr marL="285750" indent="-285750">
              <a:buFont typeface="Arial" panose="020B0604020202020204" pitchFamily="34" charset="0"/>
              <a:buChar char="•"/>
            </a:pPr>
            <a:r>
              <a:rPr lang="es-MX" dirty="0"/>
              <a:t>La medida de rendimiento más común para el modelo de regresión es el RMSE</a:t>
            </a:r>
            <a:endParaRPr lang="es-CO" dirty="0"/>
          </a:p>
        </p:txBody>
      </p:sp>
      <p:sp>
        <p:nvSpPr>
          <p:cNvPr id="7" name="CuadroTexto 6">
            <a:extLst>
              <a:ext uri="{FF2B5EF4-FFF2-40B4-BE49-F238E27FC236}">
                <a16:creationId xmlns:a16="http://schemas.microsoft.com/office/drawing/2014/main" id="{94332506-FCC4-7689-4852-8BA4F172352B}"/>
              </a:ext>
            </a:extLst>
          </p:cNvPr>
          <p:cNvSpPr txBox="1"/>
          <p:nvPr/>
        </p:nvSpPr>
        <p:spPr>
          <a:xfrm>
            <a:off x="1540933" y="4572000"/>
            <a:ext cx="9059334" cy="369332"/>
          </a:xfrm>
          <a:prstGeom prst="rect">
            <a:avLst/>
          </a:prstGeom>
          <a:noFill/>
        </p:spPr>
        <p:txBody>
          <a:bodyPr wrap="square" rtlCol="0">
            <a:spAutoFit/>
          </a:bodyPr>
          <a:lstStyle/>
          <a:p>
            <a:pPr marL="285750" indent="-285750">
              <a:buFont typeface="Arial" panose="020B0604020202020204" pitchFamily="34" charset="0"/>
              <a:buChar char="•"/>
            </a:pPr>
            <a:r>
              <a:rPr lang="es-MX" dirty="0"/>
              <a:t>Pero es más simple minimizar el MSE</a:t>
            </a:r>
            <a:endParaRPr lang="es-CO" dirty="0"/>
          </a:p>
        </p:txBody>
      </p:sp>
      <p:pic>
        <p:nvPicPr>
          <p:cNvPr id="9" name="Imagen 8">
            <a:extLst>
              <a:ext uri="{FF2B5EF4-FFF2-40B4-BE49-F238E27FC236}">
                <a16:creationId xmlns:a16="http://schemas.microsoft.com/office/drawing/2014/main" id="{F279CAC2-5ECE-883B-B78F-16B5C3F3F4CB}"/>
              </a:ext>
            </a:extLst>
          </p:cNvPr>
          <p:cNvPicPr>
            <a:picLocks noChangeAspect="1"/>
          </p:cNvPicPr>
          <p:nvPr/>
        </p:nvPicPr>
        <p:blipFill>
          <a:blip r:embed="rId3"/>
          <a:stretch>
            <a:fillRect/>
          </a:stretch>
        </p:blipFill>
        <p:spPr>
          <a:xfrm>
            <a:off x="3842795" y="4988962"/>
            <a:ext cx="5681964" cy="886906"/>
          </a:xfrm>
          <a:prstGeom prst="rect">
            <a:avLst/>
          </a:prstGeom>
        </p:spPr>
      </p:pic>
    </p:spTree>
    <p:extLst>
      <p:ext uri="{BB962C8B-B14F-4D97-AF65-F5344CB8AC3E}">
        <p14:creationId xmlns:p14="http://schemas.microsoft.com/office/powerpoint/2010/main" val="2892113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886DBC-4B8A-B9F8-0E64-70755A16C9F4}"/>
              </a:ext>
            </a:extLst>
          </p:cNvPr>
          <p:cNvSpPr>
            <a:spLocks noGrp="1"/>
          </p:cNvSpPr>
          <p:nvPr>
            <p:ph type="title"/>
          </p:nvPr>
        </p:nvSpPr>
        <p:spPr/>
        <p:txBody>
          <a:bodyPr>
            <a:normAutofit/>
          </a:bodyPr>
          <a:lstStyle/>
          <a:p>
            <a:r>
              <a:rPr lang="es-MX" b="1" dirty="0"/>
              <a:t>Ecuación normal</a:t>
            </a:r>
            <a:endParaRPr lang="es-CO" b="1" dirty="0"/>
          </a:p>
        </p:txBody>
      </p:sp>
      <p:pic>
        <p:nvPicPr>
          <p:cNvPr id="5" name="Marcador de contenido 4">
            <a:extLst>
              <a:ext uri="{FF2B5EF4-FFF2-40B4-BE49-F238E27FC236}">
                <a16:creationId xmlns:a16="http://schemas.microsoft.com/office/drawing/2014/main" id="{B821FCC0-70E4-E341-1A4E-0BCD2F0D33CD}"/>
              </a:ext>
            </a:extLst>
          </p:cNvPr>
          <p:cNvPicPr>
            <a:picLocks noGrp="1" noChangeAspect="1"/>
          </p:cNvPicPr>
          <p:nvPr>
            <p:ph idx="1"/>
          </p:nvPr>
        </p:nvPicPr>
        <p:blipFill>
          <a:blip r:embed="rId2"/>
          <a:stretch>
            <a:fillRect/>
          </a:stretch>
        </p:blipFill>
        <p:spPr>
          <a:xfrm>
            <a:off x="3207808" y="2741365"/>
            <a:ext cx="6393392" cy="3134503"/>
          </a:xfrm>
        </p:spPr>
      </p:pic>
    </p:spTree>
    <p:extLst>
      <p:ext uri="{BB962C8B-B14F-4D97-AF65-F5344CB8AC3E}">
        <p14:creationId xmlns:p14="http://schemas.microsoft.com/office/powerpoint/2010/main" val="493061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9715FA-C49E-E9C8-F184-4291C22177B9}"/>
              </a:ext>
            </a:extLst>
          </p:cNvPr>
          <p:cNvSpPr>
            <a:spLocks noGrp="1"/>
          </p:cNvSpPr>
          <p:nvPr>
            <p:ph type="title"/>
          </p:nvPr>
        </p:nvSpPr>
        <p:spPr/>
        <p:txBody>
          <a:bodyPr>
            <a:normAutofit fontScale="90000"/>
          </a:bodyPr>
          <a:lstStyle/>
          <a:p>
            <a:br>
              <a:rPr lang="es-MX" b="1" dirty="0"/>
            </a:br>
            <a:r>
              <a:rPr lang="es-MX" b="1" dirty="0"/>
              <a:t>Ecuación normal y el enfoque SVD</a:t>
            </a:r>
            <a:br>
              <a:rPr lang="es-MX" b="1" dirty="0"/>
            </a:br>
            <a:endParaRPr lang="es-CO" b="1" dirty="0"/>
          </a:p>
        </p:txBody>
      </p:sp>
      <p:sp>
        <p:nvSpPr>
          <p:cNvPr id="3" name="Marcador de contenido 2">
            <a:extLst>
              <a:ext uri="{FF2B5EF4-FFF2-40B4-BE49-F238E27FC236}">
                <a16:creationId xmlns:a16="http://schemas.microsoft.com/office/drawing/2014/main" id="{114A8ACD-78BA-1931-957C-66E937FC7BAA}"/>
              </a:ext>
            </a:extLst>
          </p:cNvPr>
          <p:cNvSpPr>
            <a:spLocks noGrp="1"/>
          </p:cNvSpPr>
          <p:nvPr>
            <p:ph idx="1"/>
          </p:nvPr>
        </p:nvSpPr>
        <p:spPr>
          <a:xfrm>
            <a:off x="1295402" y="2556932"/>
            <a:ext cx="9601196" cy="3318936"/>
          </a:xfrm>
        </p:spPr>
        <p:txBody>
          <a:bodyPr/>
          <a:lstStyle/>
          <a:p>
            <a:pPr marL="0" indent="0">
              <a:buNone/>
            </a:pPr>
            <a:r>
              <a:rPr lang="es-ES" dirty="0"/>
              <a:t>Ventaja</a:t>
            </a:r>
          </a:p>
          <a:p>
            <a:pPr algn="just"/>
            <a:r>
              <a:rPr lang="es-ES" dirty="0"/>
              <a:t>Ambos son lineales con respecto al número de instancias en el conjunto de entrenamiento (son O(m)), por lo que manejan grandes conjuntos de entrenamiento eficientemente, siempre que quepan en la memoria</a:t>
            </a:r>
          </a:p>
          <a:p>
            <a:pPr marL="0" indent="0">
              <a:buNone/>
            </a:pPr>
            <a:r>
              <a:rPr lang="es-ES" dirty="0"/>
              <a:t>Desventaja</a:t>
            </a:r>
          </a:p>
          <a:p>
            <a:r>
              <a:rPr lang="es-ES" dirty="0"/>
              <a:t>Tanto la ecuación normal como el método SVD se vuelven muy lentos cuando el número de características aumenta (por ejemplo, 100 000)</a:t>
            </a:r>
          </a:p>
        </p:txBody>
      </p:sp>
    </p:spTree>
    <p:extLst>
      <p:ext uri="{BB962C8B-B14F-4D97-AF65-F5344CB8AC3E}">
        <p14:creationId xmlns:p14="http://schemas.microsoft.com/office/powerpoint/2010/main" val="191097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5D7C42-7CCA-407A-98CD-A0501A3C362C}"/>
              </a:ext>
            </a:extLst>
          </p:cNvPr>
          <p:cNvSpPr>
            <a:spLocks noGrp="1"/>
          </p:cNvSpPr>
          <p:nvPr>
            <p:ph type="title"/>
          </p:nvPr>
        </p:nvSpPr>
        <p:spPr>
          <a:xfrm>
            <a:off x="1295402" y="2193131"/>
            <a:ext cx="9601196" cy="2166937"/>
          </a:xfrm>
        </p:spPr>
        <p:txBody>
          <a:bodyPr>
            <a:noAutofit/>
          </a:bodyPr>
          <a:lstStyle/>
          <a:p>
            <a:pPr algn="just"/>
            <a:r>
              <a:rPr lang="es-MX" sz="1800" dirty="0">
                <a:latin typeface="Arial" panose="020B0604020202020204" pitchFamily="34" charset="0"/>
                <a:cs typeface="Arial" panose="020B0604020202020204" pitchFamily="34" charset="0"/>
              </a:rPr>
              <a:t>El descenso del gradiente o gradiente descendiente es un algoritmo de optimización iterativo de primer orden que permite encontrar mínimos locales en una función diferenciable. La idea es tomar pasos de manera repetida en dirección contraria al gradiente. Esto se hace ya que esta dirección es la del descenso más empinado. Si se toman pasos con la misma dirección del gradiente, se encontrará el máximo local de la función; a esto se le conoce como el gradiente ascendente.</a:t>
            </a:r>
            <a:endParaRPr lang="es-CO" sz="1800" dirty="0">
              <a:latin typeface="Arial" panose="020B0604020202020204" pitchFamily="34" charset="0"/>
              <a:cs typeface="Arial" panose="020B0604020202020204" pitchFamily="34" charset="0"/>
            </a:endParaRPr>
          </a:p>
        </p:txBody>
      </p:sp>
      <p:pic>
        <p:nvPicPr>
          <p:cNvPr id="5" name="Marcador de contenido 4">
            <a:extLst>
              <a:ext uri="{FF2B5EF4-FFF2-40B4-BE49-F238E27FC236}">
                <a16:creationId xmlns:a16="http://schemas.microsoft.com/office/drawing/2014/main" id="{1455D671-5E88-7817-D006-AA82C2B7605B}"/>
              </a:ext>
            </a:extLst>
          </p:cNvPr>
          <p:cNvPicPr>
            <a:picLocks noGrp="1" noChangeAspect="1"/>
          </p:cNvPicPr>
          <p:nvPr>
            <p:ph idx="1"/>
          </p:nvPr>
        </p:nvPicPr>
        <p:blipFill>
          <a:blip r:embed="rId2"/>
          <a:stretch>
            <a:fillRect/>
          </a:stretch>
        </p:blipFill>
        <p:spPr>
          <a:xfrm>
            <a:off x="3845993" y="4046891"/>
            <a:ext cx="4500014" cy="2118007"/>
          </a:xfrm>
        </p:spPr>
      </p:pic>
      <p:sp>
        <p:nvSpPr>
          <p:cNvPr id="6" name="CuadroTexto 5">
            <a:extLst>
              <a:ext uri="{FF2B5EF4-FFF2-40B4-BE49-F238E27FC236}">
                <a16:creationId xmlns:a16="http://schemas.microsoft.com/office/drawing/2014/main" id="{2A3484E5-DBEC-DB35-E509-037B202EDD71}"/>
              </a:ext>
            </a:extLst>
          </p:cNvPr>
          <p:cNvSpPr txBox="1"/>
          <p:nvPr/>
        </p:nvSpPr>
        <p:spPr>
          <a:xfrm>
            <a:off x="1295402" y="1282630"/>
            <a:ext cx="9601196" cy="769441"/>
          </a:xfrm>
          <a:prstGeom prst="rect">
            <a:avLst/>
          </a:prstGeom>
          <a:noFill/>
        </p:spPr>
        <p:txBody>
          <a:bodyPr wrap="square" rtlCol="0">
            <a:spAutoFit/>
          </a:bodyPr>
          <a:lstStyle/>
          <a:p>
            <a:pPr algn="ctr"/>
            <a:r>
              <a:rPr lang="es-MX" sz="4400" b="1" dirty="0"/>
              <a:t>Descenso de gradiente</a:t>
            </a:r>
            <a:endParaRPr lang="es-CO" sz="4400" b="1" dirty="0"/>
          </a:p>
        </p:txBody>
      </p:sp>
    </p:spTree>
    <p:extLst>
      <p:ext uri="{BB962C8B-B14F-4D97-AF65-F5344CB8AC3E}">
        <p14:creationId xmlns:p14="http://schemas.microsoft.com/office/powerpoint/2010/main" val="4133877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C43CCE-522F-A4AF-0572-E6C547EC0924}"/>
              </a:ext>
            </a:extLst>
          </p:cNvPr>
          <p:cNvSpPr>
            <a:spLocks noGrp="1"/>
          </p:cNvSpPr>
          <p:nvPr>
            <p:ph type="title"/>
          </p:nvPr>
        </p:nvSpPr>
        <p:spPr>
          <a:xfrm>
            <a:off x="1295402" y="982133"/>
            <a:ext cx="9601196" cy="1075268"/>
          </a:xfrm>
        </p:spPr>
        <p:txBody>
          <a:bodyPr/>
          <a:lstStyle/>
          <a:p>
            <a:r>
              <a:rPr lang="es-MX" b="1" dirty="0"/>
              <a:t>Descenso de gradiente</a:t>
            </a:r>
            <a:endParaRPr lang="es-CO" b="1"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C23F08A2-691D-C988-F14B-5E13A59C0AF4}"/>
                  </a:ext>
                </a:extLst>
              </p:cNvPr>
              <p:cNvSpPr>
                <a:spLocks noGrp="1"/>
              </p:cNvSpPr>
              <p:nvPr>
                <p:ph idx="1"/>
              </p:nvPr>
            </p:nvSpPr>
            <p:spPr>
              <a:xfrm>
                <a:off x="1295402" y="2556932"/>
                <a:ext cx="5190066" cy="3318936"/>
              </a:xfrm>
            </p:spPr>
            <p:txBody>
              <a:bodyPr>
                <a:normAutofit fontScale="77500" lnSpcReduction="20000"/>
              </a:bodyPr>
              <a:lstStyle/>
              <a:p>
                <a:pPr marL="0" indent="0">
                  <a:buNone/>
                </a:pPr>
                <a:r>
                  <a:rPr lang="es-CO" dirty="0">
                    <a:latin typeface="Arial" panose="020B0604020202020204" pitchFamily="34" charset="0"/>
                    <a:ea typeface="Cambria Math" panose="02040503050406030204" pitchFamily="18" charset="0"/>
                    <a:cs typeface="Arial" panose="020B0604020202020204" pitchFamily="34" charset="0"/>
                  </a:rPr>
                  <a:t>1) El vector que queremos ajustar (optimizar) es:</a:t>
                </a:r>
              </a:p>
              <a:p>
                <a:pPr marL="0" indent="0">
                  <a:buNone/>
                </a:pPr>
                <a14:m>
                  <m:oMathPara xmlns:m="http://schemas.openxmlformats.org/officeDocument/2006/math">
                    <m:oMathParaPr>
                      <m:jc m:val="centerGroup"/>
                    </m:oMathParaPr>
                    <m:oMath xmlns:m="http://schemas.openxmlformats.org/officeDocument/2006/math">
                      <m:r>
                        <m:rPr>
                          <m:sty m:val="p"/>
                        </m:rPr>
                        <a:rPr lang="es-CO" i="0" smtClean="0">
                          <a:latin typeface="Cambria Math" panose="02040503050406030204" pitchFamily="18" charset="0"/>
                          <a:ea typeface="Cambria Math" panose="02040503050406030204" pitchFamily="18" charset="0"/>
                        </a:rPr>
                        <m:t>θ</m:t>
                      </m:r>
                      <m:r>
                        <a:rPr lang="es-CO" i="0" smtClean="0">
                          <a:latin typeface="Cambria Math" panose="02040503050406030204" pitchFamily="18" charset="0"/>
                        </a:rPr>
                        <m:t>=</m:t>
                      </m:r>
                      <m:d>
                        <m:dPr>
                          <m:begChr m:val="["/>
                          <m:endChr m:val="]"/>
                          <m:ctrlPr>
                            <a:rPr lang="el-GR" i="1" smtClean="0">
                              <a:latin typeface="Cambria Math" panose="02040503050406030204" pitchFamily="18" charset="0"/>
                            </a:rPr>
                          </m:ctrlPr>
                        </m:dPr>
                        <m:e>
                          <m:m>
                            <m:mPr>
                              <m:mcs>
                                <m:mc>
                                  <m:mcPr>
                                    <m:count m:val="1"/>
                                    <m:mcJc m:val="center"/>
                                  </m:mcPr>
                                </m:mc>
                              </m:mcs>
                              <m:ctrlPr>
                                <a:rPr lang="el-GR" i="1">
                                  <a:latin typeface="Cambria Math" panose="02040503050406030204" pitchFamily="18" charset="0"/>
                                </a:rPr>
                              </m:ctrlPr>
                            </m:mPr>
                            <m:mr>
                              <m:e>
                                <m:sSub>
                                  <m:sSubPr>
                                    <m:ctrlPr>
                                      <a:rPr lang="el-GR" i="1">
                                        <a:latin typeface="Cambria Math" panose="02040503050406030204" pitchFamily="18" charset="0"/>
                                      </a:rPr>
                                    </m:ctrlPr>
                                  </m:sSubPr>
                                  <m:e>
                                    <m:r>
                                      <m:rPr>
                                        <m:sty m:val="p"/>
                                      </m:rPr>
                                      <a:rPr lang="el-GR" i="0" smtClean="0">
                                        <a:latin typeface="Cambria Math" panose="02040503050406030204" pitchFamily="18" charset="0"/>
                                        <a:ea typeface="Cambria Math" panose="02040503050406030204" pitchFamily="18" charset="0"/>
                                      </a:rPr>
                                      <m:t>θ</m:t>
                                    </m:r>
                                  </m:e>
                                  <m:sub>
                                    <m:r>
                                      <a:rPr lang="es-MX" i="0" smtClean="0">
                                        <a:latin typeface="Cambria Math" panose="02040503050406030204" pitchFamily="18" charset="0"/>
                                      </a:rPr>
                                      <m:t>0</m:t>
                                    </m:r>
                                  </m:sub>
                                </m:sSub>
                              </m:e>
                            </m:mr>
                            <m:mr>
                              <m:e>
                                <m:r>
                                  <a:rPr lang="el-GR" i="0" smtClean="0">
                                    <a:latin typeface="Cambria Math" panose="02040503050406030204" pitchFamily="18" charset="0"/>
                                    <a:ea typeface="Cambria Math" panose="02040503050406030204" pitchFamily="18" charset="0"/>
                                  </a:rPr>
                                  <m:t>⋮</m:t>
                                </m:r>
                              </m:e>
                            </m:mr>
                            <m:mr>
                              <m:e>
                                <m:sSub>
                                  <m:sSubPr>
                                    <m:ctrlPr>
                                      <a:rPr lang="el-GR" i="1">
                                        <a:latin typeface="Cambria Math" panose="02040503050406030204" pitchFamily="18" charset="0"/>
                                      </a:rPr>
                                    </m:ctrlPr>
                                  </m:sSubPr>
                                  <m:e>
                                    <m:r>
                                      <m:rPr>
                                        <m:sty m:val="p"/>
                                      </m:rPr>
                                      <a:rPr lang="el-GR" i="0" smtClean="0">
                                        <a:latin typeface="Cambria Math" panose="02040503050406030204" pitchFamily="18" charset="0"/>
                                        <a:ea typeface="Cambria Math" panose="02040503050406030204" pitchFamily="18" charset="0"/>
                                      </a:rPr>
                                      <m:t>θ</m:t>
                                    </m:r>
                                  </m:e>
                                  <m:sub>
                                    <m:r>
                                      <m:rPr>
                                        <m:sty m:val="p"/>
                                      </m:rPr>
                                      <a:rPr lang="es-MX" i="0" smtClean="0">
                                        <a:latin typeface="Cambria Math" panose="02040503050406030204" pitchFamily="18" charset="0"/>
                                        <a:ea typeface="Cambria Math" panose="02040503050406030204" pitchFamily="18" charset="0"/>
                                      </a:rPr>
                                      <m:t>n</m:t>
                                    </m:r>
                                  </m:sub>
                                </m:sSub>
                              </m:e>
                            </m:mr>
                          </m:m>
                        </m:e>
                      </m:d>
                    </m:oMath>
                  </m:oMathPara>
                </a14:m>
                <a:endParaRPr lang="es-CO" dirty="0">
                  <a:latin typeface="Arial" panose="020B0604020202020204" pitchFamily="34" charset="0"/>
                  <a:cs typeface="Arial" panose="020B0604020202020204" pitchFamily="34" charset="0"/>
                </a:endParaRPr>
              </a:p>
              <a:p>
                <a:pPr marL="0" indent="0">
                  <a:buNone/>
                </a:pPr>
                <a:r>
                  <a:rPr lang="es-CO" dirty="0">
                    <a:latin typeface="Arial" panose="020B0604020202020204" pitchFamily="34" charset="0"/>
                    <a:cs typeface="Arial" panose="020B0604020202020204" pitchFamily="34" charset="0"/>
                  </a:rPr>
                  <a:t>2) La función de costo depende de estos valores:</a:t>
                </a:r>
              </a:p>
              <a:p>
                <a:pPr marL="0" indent="0">
                  <a:buNone/>
                </a:pPr>
                <a14:m>
                  <m:oMathPara xmlns:m="http://schemas.openxmlformats.org/officeDocument/2006/math">
                    <m:oMathParaPr>
                      <m:jc m:val="centerGroup"/>
                    </m:oMathParaPr>
                    <m:oMath xmlns:m="http://schemas.openxmlformats.org/officeDocument/2006/math">
                      <m:r>
                        <a:rPr lang="es-MX" sz="2800" b="0" i="1" smtClean="0">
                          <a:latin typeface="Cambria Math" panose="02040503050406030204" pitchFamily="18" charset="0"/>
                        </a:rPr>
                        <m:t>𝐽</m:t>
                      </m:r>
                      <m:d>
                        <m:dPr>
                          <m:ctrlPr>
                            <a:rPr lang="es-MX" sz="2800" b="0" i="1" smtClean="0">
                              <a:latin typeface="Cambria Math" panose="02040503050406030204" pitchFamily="18" charset="0"/>
                            </a:rPr>
                          </m:ctrlPr>
                        </m:dPr>
                        <m:e>
                          <m:r>
                            <a:rPr lang="es-MX" sz="2800" b="0" i="1" smtClean="0">
                              <a:latin typeface="Cambria Math" panose="02040503050406030204" pitchFamily="18" charset="0"/>
                              <a:ea typeface="Cambria Math" panose="02040503050406030204" pitchFamily="18" charset="0"/>
                            </a:rPr>
                            <m:t>𝜃</m:t>
                          </m:r>
                        </m:e>
                      </m:d>
                      <m:r>
                        <a:rPr lang="es-MX" sz="2800" b="0" i="1" smtClean="0">
                          <a:latin typeface="Cambria Math" panose="02040503050406030204" pitchFamily="18" charset="0"/>
                          <a:ea typeface="Cambria Math" panose="02040503050406030204" pitchFamily="18" charset="0"/>
                        </a:rPr>
                        <m:t>=</m:t>
                      </m:r>
                      <m:r>
                        <a:rPr lang="es-MX" sz="2800" b="0" i="1" smtClean="0">
                          <a:latin typeface="Cambria Math" panose="02040503050406030204" pitchFamily="18" charset="0"/>
                          <a:ea typeface="Cambria Math" panose="02040503050406030204" pitchFamily="18" charset="0"/>
                        </a:rPr>
                        <m:t>𝑀𝑆𝐸</m:t>
                      </m:r>
                      <m:r>
                        <a:rPr lang="es-MX" sz="2800" b="0" i="1" smtClean="0">
                          <a:latin typeface="Cambria Math" panose="02040503050406030204" pitchFamily="18" charset="0"/>
                          <a:ea typeface="Cambria Math" panose="02040503050406030204" pitchFamily="18" charset="0"/>
                        </a:rPr>
                        <m:t>= </m:t>
                      </m:r>
                      <m:f>
                        <m:fPr>
                          <m:ctrlPr>
                            <a:rPr lang="es-MX" sz="2800" b="0" i="1" smtClean="0">
                              <a:latin typeface="Cambria Math" panose="02040503050406030204" pitchFamily="18" charset="0"/>
                              <a:ea typeface="Cambria Math" panose="02040503050406030204" pitchFamily="18" charset="0"/>
                            </a:rPr>
                          </m:ctrlPr>
                        </m:fPr>
                        <m:num>
                          <m:r>
                            <a:rPr lang="es-MX" sz="2800" b="0" i="1" smtClean="0">
                              <a:latin typeface="Cambria Math" panose="02040503050406030204" pitchFamily="18" charset="0"/>
                              <a:ea typeface="Cambria Math" panose="02040503050406030204" pitchFamily="18" charset="0"/>
                            </a:rPr>
                            <m:t>1</m:t>
                          </m:r>
                        </m:num>
                        <m:den>
                          <m:r>
                            <a:rPr lang="es-MX" sz="2800" b="0" i="1" smtClean="0">
                              <a:latin typeface="Cambria Math" panose="02040503050406030204" pitchFamily="18" charset="0"/>
                              <a:ea typeface="Cambria Math" panose="02040503050406030204" pitchFamily="18" charset="0"/>
                            </a:rPr>
                            <m:t>𝑚</m:t>
                          </m:r>
                        </m:den>
                      </m:f>
                      <m:nary>
                        <m:naryPr>
                          <m:chr m:val="∑"/>
                          <m:ctrlPr>
                            <a:rPr lang="es-MX" sz="2800" b="0" i="1" smtClean="0">
                              <a:latin typeface="Cambria Math" panose="02040503050406030204" pitchFamily="18" charset="0"/>
                              <a:ea typeface="Cambria Math" panose="02040503050406030204" pitchFamily="18" charset="0"/>
                            </a:rPr>
                          </m:ctrlPr>
                        </m:naryPr>
                        <m:sub>
                          <m:r>
                            <m:rPr>
                              <m:brk m:alnAt="23"/>
                            </m:rPr>
                            <a:rPr lang="es-MX" sz="2800" b="0" i="1" smtClean="0">
                              <a:latin typeface="Cambria Math" panose="02040503050406030204" pitchFamily="18" charset="0"/>
                              <a:ea typeface="Cambria Math" panose="02040503050406030204" pitchFamily="18" charset="0"/>
                            </a:rPr>
                            <m:t>𝑖</m:t>
                          </m:r>
                          <m:r>
                            <a:rPr lang="es-MX" sz="2800" b="0" i="1" smtClean="0">
                              <a:latin typeface="Cambria Math" panose="02040503050406030204" pitchFamily="18" charset="0"/>
                              <a:ea typeface="Cambria Math" panose="02040503050406030204" pitchFamily="18" charset="0"/>
                            </a:rPr>
                            <m:t>=1</m:t>
                          </m:r>
                        </m:sub>
                        <m:sup>
                          <m:r>
                            <a:rPr lang="es-MX" sz="2800" b="0" i="1" smtClean="0">
                              <a:latin typeface="Cambria Math" panose="02040503050406030204" pitchFamily="18" charset="0"/>
                              <a:ea typeface="Cambria Math" panose="02040503050406030204" pitchFamily="18" charset="0"/>
                            </a:rPr>
                            <m:t>𝑚</m:t>
                          </m:r>
                        </m:sup>
                        <m:e>
                          <m:sSup>
                            <m:sSupPr>
                              <m:ctrlPr>
                                <a:rPr lang="es-MX" sz="2800" b="0" i="1" smtClean="0">
                                  <a:latin typeface="Cambria Math" panose="02040503050406030204" pitchFamily="18" charset="0"/>
                                  <a:ea typeface="Cambria Math" panose="02040503050406030204" pitchFamily="18" charset="0"/>
                                </a:rPr>
                              </m:ctrlPr>
                            </m:sSupPr>
                            <m:e>
                              <m:r>
                                <a:rPr lang="es-MX" sz="2800" i="1">
                                  <a:latin typeface="Cambria Math" panose="02040503050406030204" pitchFamily="18" charset="0"/>
                                  <a:ea typeface="Cambria Math" panose="02040503050406030204" pitchFamily="18" charset="0"/>
                                </a:rPr>
                                <m:t>(</m:t>
                              </m:r>
                              <m:sSup>
                                <m:sSupPr>
                                  <m:ctrlPr>
                                    <a:rPr lang="es-MX" sz="2800" i="1">
                                      <a:latin typeface="Cambria Math" panose="02040503050406030204" pitchFamily="18" charset="0"/>
                                      <a:ea typeface="Cambria Math" panose="02040503050406030204" pitchFamily="18" charset="0"/>
                                    </a:rPr>
                                  </m:ctrlPr>
                                </m:sSupPr>
                                <m:e>
                                  <m:acc>
                                    <m:accPr>
                                      <m:chr m:val="̂"/>
                                      <m:ctrlPr>
                                        <a:rPr lang="es-MX" sz="2800" i="1">
                                          <a:latin typeface="Cambria Math" panose="02040503050406030204" pitchFamily="18" charset="0"/>
                                          <a:ea typeface="Cambria Math" panose="02040503050406030204" pitchFamily="18" charset="0"/>
                                        </a:rPr>
                                      </m:ctrlPr>
                                    </m:accPr>
                                    <m:e>
                                      <m:r>
                                        <a:rPr lang="es-MX" sz="2800" i="1">
                                          <a:latin typeface="Cambria Math" panose="02040503050406030204" pitchFamily="18" charset="0"/>
                                          <a:ea typeface="Cambria Math" panose="02040503050406030204" pitchFamily="18" charset="0"/>
                                        </a:rPr>
                                        <m:t>𝑦</m:t>
                                      </m:r>
                                    </m:e>
                                  </m:acc>
                                </m:e>
                                <m:sup>
                                  <m:d>
                                    <m:dPr>
                                      <m:ctrlPr>
                                        <a:rPr lang="es-MX" sz="2800" i="1">
                                          <a:latin typeface="Cambria Math" panose="02040503050406030204" pitchFamily="18" charset="0"/>
                                          <a:ea typeface="Cambria Math" panose="02040503050406030204" pitchFamily="18" charset="0"/>
                                        </a:rPr>
                                      </m:ctrlPr>
                                    </m:dPr>
                                    <m:e>
                                      <m:r>
                                        <a:rPr lang="es-MX" sz="2800" i="1">
                                          <a:latin typeface="Cambria Math" panose="02040503050406030204" pitchFamily="18" charset="0"/>
                                          <a:ea typeface="Cambria Math" panose="02040503050406030204" pitchFamily="18" charset="0"/>
                                        </a:rPr>
                                        <m:t>𝑖</m:t>
                                      </m:r>
                                    </m:e>
                                  </m:d>
                                </m:sup>
                              </m:sSup>
                              <m:r>
                                <a:rPr lang="es-MX" sz="2800" i="1">
                                  <a:latin typeface="Cambria Math" panose="02040503050406030204" pitchFamily="18" charset="0"/>
                                  <a:ea typeface="Cambria Math" panose="02040503050406030204" pitchFamily="18" charset="0"/>
                                </a:rPr>
                                <m:t>−</m:t>
                              </m:r>
                              <m:sSup>
                                <m:sSupPr>
                                  <m:ctrlPr>
                                    <a:rPr lang="es-MX" sz="2800" i="1">
                                      <a:latin typeface="Cambria Math" panose="02040503050406030204" pitchFamily="18" charset="0"/>
                                      <a:ea typeface="Cambria Math" panose="02040503050406030204" pitchFamily="18" charset="0"/>
                                    </a:rPr>
                                  </m:ctrlPr>
                                </m:sSupPr>
                                <m:e>
                                  <m:r>
                                    <a:rPr lang="es-MX" sz="2800" i="1">
                                      <a:latin typeface="Cambria Math" panose="02040503050406030204" pitchFamily="18" charset="0"/>
                                      <a:ea typeface="Cambria Math" panose="02040503050406030204" pitchFamily="18" charset="0"/>
                                    </a:rPr>
                                    <m:t>𝑦</m:t>
                                  </m:r>
                                </m:e>
                                <m:sup>
                                  <m:d>
                                    <m:dPr>
                                      <m:ctrlPr>
                                        <a:rPr lang="es-MX" sz="2800" i="1">
                                          <a:latin typeface="Cambria Math" panose="02040503050406030204" pitchFamily="18" charset="0"/>
                                          <a:ea typeface="Cambria Math" panose="02040503050406030204" pitchFamily="18" charset="0"/>
                                        </a:rPr>
                                      </m:ctrlPr>
                                    </m:dPr>
                                    <m:e>
                                      <m:r>
                                        <a:rPr lang="es-MX" sz="2800" i="1">
                                          <a:latin typeface="Cambria Math" panose="02040503050406030204" pitchFamily="18" charset="0"/>
                                          <a:ea typeface="Cambria Math" panose="02040503050406030204" pitchFamily="18" charset="0"/>
                                        </a:rPr>
                                        <m:t>𝑖</m:t>
                                      </m:r>
                                    </m:e>
                                  </m:d>
                                </m:sup>
                              </m:sSup>
                              <m:r>
                                <a:rPr lang="es-MX" sz="2800" b="0" i="1" smtClean="0">
                                  <a:latin typeface="Cambria Math" panose="02040503050406030204" pitchFamily="18" charset="0"/>
                                  <a:ea typeface="Cambria Math" panose="02040503050406030204" pitchFamily="18" charset="0"/>
                                </a:rPr>
                                <m:t>)</m:t>
                              </m:r>
                            </m:e>
                            <m:sup>
                              <m:r>
                                <a:rPr lang="es-MX" sz="2800" b="0" i="1" smtClean="0">
                                  <a:latin typeface="Cambria Math" panose="02040503050406030204" pitchFamily="18" charset="0"/>
                                  <a:ea typeface="Cambria Math" panose="02040503050406030204" pitchFamily="18" charset="0"/>
                                </a:rPr>
                                <m:t>2</m:t>
                              </m:r>
                            </m:sup>
                          </m:sSup>
                        </m:e>
                      </m:nary>
                    </m:oMath>
                  </m:oMathPara>
                </a14:m>
                <a:endParaRPr lang="es-CO" dirty="0"/>
              </a:p>
            </p:txBody>
          </p:sp>
        </mc:Choice>
        <mc:Fallback xmlns="">
          <p:sp>
            <p:nvSpPr>
              <p:cNvPr id="3" name="Marcador de contenido 2">
                <a:extLst>
                  <a:ext uri="{FF2B5EF4-FFF2-40B4-BE49-F238E27FC236}">
                    <a16:creationId xmlns:a16="http://schemas.microsoft.com/office/drawing/2014/main" id="{C23F08A2-691D-C988-F14B-5E13A59C0AF4}"/>
                  </a:ext>
                </a:extLst>
              </p:cNvPr>
              <p:cNvSpPr>
                <a:spLocks noGrp="1" noRot="1" noChangeAspect="1" noMove="1" noResize="1" noEditPoints="1" noAdjustHandles="1" noChangeArrowheads="1" noChangeShapeType="1" noTextEdit="1"/>
              </p:cNvSpPr>
              <p:nvPr>
                <p:ph idx="1"/>
              </p:nvPr>
            </p:nvSpPr>
            <p:spPr>
              <a:xfrm>
                <a:off x="1295402" y="2556932"/>
                <a:ext cx="5190066" cy="3318936"/>
              </a:xfrm>
              <a:blipFill>
                <a:blip r:embed="rId2"/>
                <a:stretch>
                  <a:fillRect l="-1175" t="-2752"/>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1B313283-EC22-D936-CC8A-45329F66B11A}"/>
                  </a:ext>
                </a:extLst>
              </p:cNvPr>
              <p:cNvSpPr txBox="1"/>
              <p:nvPr/>
            </p:nvSpPr>
            <p:spPr>
              <a:xfrm>
                <a:off x="6426197" y="2506132"/>
                <a:ext cx="4470401" cy="3830985"/>
              </a:xfrm>
              <a:prstGeom prst="rect">
                <a:avLst/>
              </a:prstGeom>
              <a:noFill/>
            </p:spPr>
            <p:txBody>
              <a:bodyPr wrap="square" rtlCol="0">
                <a:spAutoFit/>
              </a:bodyPr>
              <a:lstStyle/>
              <a:p>
                <a:r>
                  <a:rPr lang="es-MX" sz="1900" dirty="0">
                    <a:latin typeface="Arial" panose="020B0604020202020204" pitchFamily="34" charset="0"/>
                    <a:cs typeface="Arial" panose="020B0604020202020204" pitchFamily="34" charset="0"/>
                  </a:rPr>
                  <a:t>3) El gradiente de </a:t>
                </a:r>
                <a14:m>
                  <m:oMath xmlns:m="http://schemas.openxmlformats.org/officeDocument/2006/math">
                    <m:r>
                      <a:rPr lang="es-MX" sz="1900" b="0" i="1" smtClean="0">
                        <a:latin typeface="Cambria Math" panose="02040503050406030204" pitchFamily="18" charset="0"/>
                      </a:rPr>
                      <m:t>𝐽</m:t>
                    </m:r>
                    <m:r>
                      <a:rPr lang="es-MX" sz="1900" b="0" i="1" smtClean="0">
                        <a:latin typeface="Cambria Math" panose="02040503050406030204" pitchFamily="18" charset="0"/>
                      </a:rPr>
                      <m:t>(</m:t>
                    </m:r>
                    <m:r>
                      <a:rPr lang="es-MX" sz="1900" b="0" i="1" smtClean="0">
                        <a:latin typeface="Cambria Math" panose="02040503050406030204" pitchFamily="18" charset="0"/>
                        <a:ea typeface="Cambria Math" panose="02040503050406030204" pitchFamily="18" charset="0"/>
                      </a:rPr>
                      <m:t>𝜃</m:t>
                    </m:r>
                    <m:r>
                      <a:rPr lang="es-MX" sz="1900" b="0" i="1" smtClean="0">
                        <a:latin typeface="Cambria Math" panose="02040503050406030204" pitchFamily="18" charset="0"/>
                        <a:ea typeface="Cambria Math" panose="02040503050406030204" pitchFamily="18" charset="0"/>
                      </a:rPr>
                      <m:t>)</m:t>
                    </m:r>
                  </m:oMath>
                </a14:m>
                <a:r>
                  <a:rPr lang="es-CO" sz="1900" dirty="0">
                    <a:latin typeface="Arial" panose="020B0604020202020204" pitchFamily="34" charset="0"/>
                    <a:cs typeface="Arial" panose="020B0604020202020204" pitchFamily="34" charset="0"/>
                  </a:rPr>
                  <a:t> es</a:t>
                </a:r>
                <a:r>
                  <a:rPr lang="es-CO" sz="1900" dirty="0"/>
                  <a:t>:</a:t>
                </a:r>
              </a:p>
              <a:p>
                <a:endParaRPr lang="es-CO" dirty="0"/>
              </a:p>
              <a:p>
                <a:pPr/>
                <a14:m>
                  <m:oMathPara xmlns:m="http://schemas.openxmlformats.org/officeDocument/2006/math">
                    <m:oMathParaPr>
                      <m:jc m:val="centerGroup"/>
                    </m:oMathParaPr>
                    <m:oMath xmlns:m="http://schemas.openxmlformats.org/officeDocument/2006/math">
                      <m:r>
                        <m:rPr>
                          <m:sty m:val="p"/>
                        </m:rPr>
                        <a:rPr lang="es-CO"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𝐽</m:t>
                      </m:r>
                      <m:d>
                        <m:dPr>
                          <m:ctrlPr>
                            <a:rPr lang="es-MX" b="0" i="1" smtClean="0">
                              <a:latin typeface="Cambria Math" panose="02040503050406030204" pitchFamily="18" charset="0"/>
                              <a:ea typeface="Cambria Math" panose="02040503050406030204" pitchFamily="18" charset="0"/>
                            </a:rPr>
                          </m:ctrlPr>
                        </m:dPr>
                        <m:e>
                          <m:r>
                            <a:rPr lang="es-MX" b="0" i="1" smtClean="0">
                              <a:latin typeface="Cambria Math" panose="02040503050406030204" pitchFamily="18" charset="0"/>
                              <a:ea typeface="Cambria Math" panose="02040503050406030204" pitchFamily="18" charset="0"/>
                            </a:rPr>
                            <m:t>𝜃</m:t>
                          </m:r>
                        </m:e>
                      </m:d>
                      <m:r>
                        <a:rPr lang="es-MX" b="0" i="1" smtClean="0">
                          <a:latin typeface="Cambria Math" panose="02040503050406030204" pitchFamily="18" charset="0"/>
                          <a:ea typeface="Cambria Math" panose="02040503050406030204" pitchFamily="18" charset="0"/>
                        </a:rPr>
                        <m:t>= </m:t>
                      </m:r>
                      <m:d>
                        <m:dPr>
                          <m:begChr m:val="["/>
                          <m:endChr m:val="]"/>
                          <m:ctrlPr>
                            <a:rPr lang="es-MX" b="0" i="1" smtClean="0">
                              <a:latin typeface="Cambria Math" panose="02040503050406030204" pitchFamily="18" charset="0"/>
                              <a:ea typeface="Cambria Math" panose="02040503050406030204" pitchFamily="18" charset="0"/>
                            </a:rPr>
                          </m:ctrlPr>
                        </m:dPr>
                        <m:e>
                          <m:m>
                            <m:mPr>
                              <m:mcs>
                                <m:mc>
                                  <m:mcPr>
                                    <m:count m:val="1"/>
                                    <m:mcJc m:val="center"/>
                                  </m:mcPr>
                                </m:mc>
                              </m:mcs>
                              <m:ctrlPr>
                                <a:rPr lang="es-MX" b="0" i="1" smtClean="0">
                                  <a:latin typeface="Cambria Math" panose="02040503050406030204" pitchFamily="18" charset="0"/>
                                  <a:ea typeface="Cambria Math" panose="02040503050406030204" pitchFamily="18" charset="0"/>
                                </a:rPr>
                              </m:ctrlPr>
                            </m:mPr>
                            <m:mr>
                              <m:e>
                                <m:f>
                                  <m:fPr>
                                    <m:ctrlPr>
                                      <a:rPr lang="es-MX" b="0" i="1" smtClean="0">
                                        <a:latin typeface="Cambria Math" panose="02040503050406030204" pitchFamily="18" charset="0"/>
                                        <a:ea typeface="Cambria Math" panose="02040503050406030204" pitchFamily="18" charset="0"/>
                                      </a:rPr>
                                    </m:ctrlPr>
                                  </m:fPr>
                                  <m:num>
                                    <m:r>
                                      <a:rPr lang="es-MX" b="0"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𝐽</m:t>
                                    </m:r>
                                  </m:num>
                                  <m:den>
                                    <m:r>
                                      <a:rPr lang="es-MX" b="0" i="1" smtClean="0">
                                        <a:latin typeface="Cambria Math" panose="02040503050406030204" pitchFamily="18" charset="0"/>
                                        <a:ea typeface="Cambria Math" panose="02040503050406030204" pitchFamily="18" charset="0"/>
                                      </a:rPr>
                                      <m:t>𝜕</m:t>
                                    </m:r>
                                    <m:sSub>
                                      <m:sSubPr>
                                        <m:ctrlPr>
                                          <a:rPr lang="es-MX" b="0" i="1" smtClean="0">
                                            <a:latin typeface="Cambria Math" panose="02040503050406030204" pitchFamily="18" charset="0"/>
                                            <a:ea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𝜃</m:t>
                                        </m:r>
                                      </m:e>
                                      <m:sub>
                                        <m:r>
                                          <a:rPr lang="es-MX" b="0" i="1" smtClean="0">
                                            <a:latin typeface="Cambria Math" panose="02040503050406030204" pitchFamily="18" charset="0"/>
                                            <a:ea typeface="Cambria Math" panose="02040503050406030204" pitchFamily="18" charset="0"/>
                                          </a:rPr>
                                          <m:t>0</m:t>
                                        </m:r>
                                      </m:sub>
                                    </m:sSub>
                                  </m:den>
                                </m:f>
                              </m:e>
                            </m:mr>
                            <m:mr>
                              <m:e>
                                <m:r>
                                  <a:rPr lang="es-MX" b="0" i="1" smtClean="0">
                                    <a:latin typeface="Cambria Math" panose="02040503050406030204" pitchFamily="18" charset="0"/>
                                    <a:ea typeface="Cambria Math" panose="02040503050406030204" pitchFamily="18" charset="0"/>
                                  </a:rPr>
                                  <m:t>⋮</m:t>
                                </m:r>
                              </m:e>
                            </m:mr>
                            <m:mr>
                              <m:e>
                                <m:f>
                                  <m:fPr>
                                    <m:ctrlPr>
                                      <a:rPr lang="es-MX" i="1">
                                        <a:latin typeface="Cambria Math" panose="02040503050406030204" pitchFamily="18" charset="0"/>
                                        <a:ea typeface="Cambria Math" panose="02040503050406030204" pitchFamily="18" charset="0"/>
                                      </a:rPr>
                                    </m:ctrlPr>
                                  </m:fPr>
                                  <m:num>
                                    <m:r>
                                      <a:rPr lang="es-MX" i="1">
                                        <a:latin typeface="Cambria Math" panose="02040503050406030204" pitchFamily="18" charset="0"/>
                                        <a:ea typeface="Cambria Math" panose="02040503050406030204" pitchFamily="18" charset="0"/>
                                      </a:rPr>
                                      <m:t>𝜕</m:t>
                                    </m:r>
                                    <m:r>
                                      <a:rPr lang="es-MX" i="1">
                                        <a:latin typeface="Cambria Math" panose="02040503050406030204" pitchFamily="18" charset="0"/>
                                        <a:ea typeface="Cambria Math" panose="02040503050406030204" pitchFamily="18" charset="0"/>
                                      </a:rPr>
                                      <m:t>𝐽</m:t>
                                    </m:r>
                                  </m:num>
                                  <m:den>
                                    <m:r>
                                      <a:rPr lang="es-MX" i="1">
                                        <a:latin typeface="Cambria Math" panose="02040503050406030204" pitchFamily="18" charset="0"/>
                                        <a:ea typeface="Cambria Math" panose="02040503050406030204" pitchFamily="18" charset="0"/>
                                      </a:rPr>
                                      <m:t>𝜕</m:t>
                                    </m:r>
                                    <m:sSub>
                                      <m:sSubPr>
                                        <m:ctrlPr>
                                          <a:rPr lang="es-MX" i="1">
                                            <a:latin typeface="Cambria Math" panose="02040503050406030204" pitchFamily="18" charset="0"/>
                                            <a:ea typeface="Cambria Math" panose="02040503050406030204" pitchFamily="18" charset="0"/>
                                          </a:rPr>
                                        </m:ctrlPr>
                                      </m:sSubPr>
                                      <m:e>
                                        <m:r>
                                          <a:rPr lang="es-MX" i="1">
                                            <a:latin typeface="Cambria Math" panose="02040503050406030204" pitchFamily="18" charset="0"/>
                                            <a:ea typeface="Cambria Math" panose="02040503050406030204" pitchFamily="18" charset="0"/>
                                          </a:rPr>
                                          <m:t>𝜃</m:t>
                                        </m:r>
                                      </m:e>
                                      <m:sub>
                                        <m:r>
                                          <a:rPr lang="es-MX" b="0" i="1" smtClean="0">
                                            <a:latin typeface="Cambria Math" panose="02040503050406030204" pitchFamily="18" charset="0"/>
                                            <a:ea typeface="Cambria Math" panose="02040503050406030204" pitchFamily="18" charset="0"/>
                                          </a:rPr>
                                          <m:t>𝑛</m:t>
                                        </m:r>
                                      </m:sub>
                                    </m:sSub>
                                  </m:den>
                                </m:f>
                              </m:e>
                            </m:mr>
                          </m:m>
                        </m:e>
                      </m:d>
                    </m:oMath>
                  </m:oMathPara>
                </a14:m>
                <a:endParaRPr lang="es-CO" dirty="0"/>
              </a:p>
              <a:p>
                <a:pPr algn="just"/>
                <a:r>
                  <a:rPr lang="es-CO" dirty="0"/>
                  <a:t>4</a:t>
                </a:r>
                <a:r>
                  <a:rPr lang="es-CO" sz="1900" dirty="0">
                    <a:latin typeface="Arial" panose="020B0604020202020204" pitchFamily="34" charset="0"/>
                    <a:cs typeface="Arial" panose="020B0604020202020204" pitchFamily="34" charset="0"/>
                  </a:rPr>
                  <a:t>) En cada iteración del entrenamiento, se actualizan los parámetros así:</a:t>
                </a:r>
              </a:p>
              <a:p>
                <a:endParaRPr lang="es-CO" dirty="0"/>
              </a:p>
              <a:p>
                <a:pPr/>
                <a14:m>
                  <m:oMathPara xmlns:m="http://schemas.openxmlformats.org/officeDocument/2006/math">
                    <m:oMathParaPr>
                      <m:jc m:val="centerGroup"/>
                    </m:oMathParaPr>
                    <m:oMath xmlns:m="http://schemas.openxmlformats.org/officeDocument/2006/math">
                      <m:sSup>
                        <m:sSupPr>
                          <m:ctrlPr>
                            <a:rPr lang="es-MX" b="0" i="1" smtClean="0">
                              <a:latin typeface="Cambria Math" panose="02040503050406030204" pitchFamily="18" charset="0"/>
                              <a:ea typeface="Cambria Math" panose="02040503050406030204" pitchFamily="18" charset="0"/>
                            </a:rPr>
                          </m:ctrlPr>
                        </m:sSupPr>
                        <m:e>
                          <m:r>
                            <a:rPr lang="es-MX" b="0" i="1" smtClean="0">
                              <a:latin typeface="Cambria Math" panose="02040503050406030204" pitchFamily="18" charset="0"/>
                              <a:ea typeface="Cambria Math" panose="02040503050406030204" pitchFamily="18" charset="0"/>
                            </a:rPr>
                            <m:t>𝜃</m:t>
                          </m:r>
                        </m:e>
                        <m:sup>
                          <m:r>
                            <a:rPr lang="es-MX" b="0"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𝑛𝑒𝑥𝑡</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𝑠𝑡𝑒𝑝</m:t>
                          </m:r>
                          <m:r>
                            <a:rPr lang="es-MX" b="0" i="1" smtClean="0">
                              <a:latin typeface="Cambria Math" panose="02040503050406030204" pitchFamily="18" charset="0"/>
                              <a:ea typeface="Cambria Math" panose="02040503050406030204" pitchFamily="18" charset="0"/>
                            </a:rPr>
                            <m:t>)</m:t>
                          </m:r>
                        </m:sup>
                      </m:sSup>
                      <m:r>
                        <a:rPr lang="es-MX" b="0"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𝜃</m:t>
                      </m:r>
                      <m:r>
                        <a:rPr lang="es-MX" b="0"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𝛽</m:t>
                      </m:r>
                      <m:r>
                        <a:rPr lang="es-MX" b="0" i="1" smtClean="0">
                          <a:latin typeface="Cambria Math" panose="02040503050406030204" pitchFamily="18" charset="0"/>
                          <a:ea typeface="Cambria Math" panose="02040503050406030204" pitchFamily="18" charset="0"/>
                        </a:rPr>
                        <m:t> ∙ </m:t>
                      </m:r>
                      <m:r>
                        <m:rPr>
                          <m:sty m:val="p"/>
                        </m:rPr>
                        <a:rPr lang="es-MX" b="0" i="0"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𝐽</m:t>
                      </m:r>
                      <m:d>
                        <m:dPr>
                          <m:ctrlPr>
                            <a:rPr lang="es-MX" b="0" i="1" smtClean="0">
                              <a:latin typeface="Cambria Math" panose="02040503050406030204" pitchFamily="18" charset="0"/>
                              <a:ea typeface="Cambria Math" panose="02040503050406030204" pitchFamily="18" charset="0"/>
                            </a:rPr>
                          </m:ctrlPr>
                        </m:dPr>
                        <m:e>
                          <m:r>
                            <a:rPr lang="es-MX" b="0" i="1" smtClean="0">
                              <a:latin typeface="Cambria Math" panose="02040503050406030204" pitchFamily="18" charset="0"/>
                              <a:ea typeface="Cambria Math" panose="02040503050406030204" pitchFamily="18" charset="0"/>
                            </a:rPr>
                            <m:t>𝜃</m:t>
                          </m:r>
                        </m:e>
                      </m:d>
                    </m:oMath>
                  </m:oMathPara>
                </a14:m>
                <a:endParaRPr lang="es-CO" dirty="0"/>
              </a:p>
              <a:p>
                <a:endParaRPr lang="es-CO" dirty="0"/>
              </a:p>
              <a:p>
                <a:endParaRPr lang="es-CO" dirty="0"/>
              </a:p>
            </p:txBody>
          </p:sp>
        </mc:Choice>
        <mc:Fallback xmlns="">
          <p:sp>
            <p:nvSpPr>
              <p:cNvPr id="4" name="CuadroTexto 3">
                <a:extLst>
                  <a:ext uri="{FF2B5EF4-FFF2-40B4-BE49-F238E27FC236}">
                    <a16:creationId xmlns:a16="http://schemas.microsoft.com/office/drawing/2014/main" id="{1B313283-EC22-D936-CC8A-45329F66B11A}"/>
                  </a:ext>
                </a:extLst>
              </p:cNvPr>
              <p:cNvSpPr txBox="1">
                <a:spLocks noRot="1" noChangeAspect="1" noMove="1" noResize="1" noEditPoints="1" noAdjustHandles="1" noChangeArrowheads="1" noChangeShapeType="1" noTextEdit="1"/>
              </p:cNvSpPr>
              <p:nvPr/>
            </p:nvSpPr>
            <p:spPr>
              <a:xfrm>
                <a:off x="6426197" y="2506132"/>
                <a:ext cx="4470401" cy="3830985"/>
              </a:xfrm>
              <a:prstGeom prst="rect">
                <a:avLst/>
              </a:prstGeom>
              <a:blipFill>
                <a:blip r:embed="rId3"/>
                <a:stretch>
                  <a:fillRect l="-1228" t="-1113" r="-1364"/>
                </a:stretch>
              </a:blipFill>
            </p:spPr>
            <p:txBody>
              <a:bodyPr/>
              <a:lstStyle/>
              <a:p>
                <a:r>
                  <a:rPr lang="es-CO">
                    <a:noFill/>
                  </a:rPr>
                  <a:t> </a:t>
                </a:r>
              </a:p>
            </p:txBody>
          </p:sp>
        </mc:Fallback>
      </mc:AlternateContent>
    </p:spTree>
    <p:extLst>
      <p:ext uri="{BB962C8B-B14F-4D97-AF65-F5344CB8AC3E}">
        <p14:creationId xmlns:p14="http://schemas.microsoft.com/office/powerpoint/2010/main" val="406236359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742924BDE2CCFF468008065D8ABBD45F" ma:contentTypeVersion="6" ma:contentTypeDescription="Crear nuevo documento." ma:contentTypeScope="" ma:versionID="721ad0eef718ca9a9dfd094e3bc4c3ca">
  <xsd:schema xmlns:xsd="http://www.w3.org/2001/XMLSchema" xmlns:xs="http://www.w3.org/2001/XMLSchema" xmlns:p="http://schemas.microsoft.com/office/2006/metadata/properties" xmlns:ns3="3fae5974-ddce-4c77-87b7-32716fe90e74" targetNamespace="http://schemas.microsoft.com/office/2006/metadata/properties" ma:root="true" ma:fieldsID="d28d35e752fcb23689d40b3f03643028" ns3:_="">
    <xsd:import namespace="3fae5974-ddce-4c77-87b7-32716fe90e74"/>
    <xsd:element name="properties">
      <xsd:complexType>
        <xsd:sequence>
          <xsd:element name="documentManagement">
            <xsd:complexType>
              <xsd:all>
                <xsd:element ref="ns3:MediaServiceDateTaken" minOccurs="0"/>
                <xsd:element ref="ns3:_activity"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ae5974-ddce-4c77-87b7-32716fe90e74"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_activity" ma:index="9" nillable="true" ma:displayName="_activity" ma:hidden="true" ma:internalName="_activity">
      <xsd:simpleType>
        <xsd:restriction base="dms:Note"/>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3fae5974-ddce-4c77-87b7-32716fe90e74" xsi:nil="true"/>
  </documentManagement>
</p:properties>
</file>

<file path=customXml/itemProps1.xml><?xml version="1.0" encoding="utf-8"?>
<ds:datastoreItem xmlns:ds="http://schemas.openxmlformats.org/officeDocument/2006/customXml" ds:itemID="{5F76918B-BCA2-41A5-B743-2C02DDFCD9A0}">
  <ds:schemaRefs>
    <ds:schemaRef ds:uri="http://schemas.microsoft.com/sharepoint/v3/contenttype/forms"/>
  </ds:schemaRefs>
</ds:datastoreItem>
</file>

<file path=customXml/itemProps2.xml><?xml version="1.0" encoding="utf-8"?>
<ds:datastoreItem xmlns:ds="http://schemas.openxmlformats.org/officeDocument/2006/customXml" ds:itemID="{ABBE002F-8209-48BC-A054-FB14ABA13D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ae5974-ddce-4c77-87b7-32716fe90e7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0F07F3C-7EAF-45E5-828F-D9AA432AC334}">
  <ds:schemaRefs>
    <ds:schemaRef ds:uri="http://purl.org/dc/dcmitype/"/>
    <ds:schemaRef ds:uri="http://purl.org/dc/elements/1.1/"/>
    <ds:schemaRef ds:uri="http://schemas.microsoft.com/office/2006/metadata/properties"/>
    <ds:schemaRef ds:uri="http://schemas.microsoft.com/office/2006/documentManagement/types"/>
    <ds:schemaRef ds:uri="http://purl.org/dc/terms/"/>
    <ds:schemaRef ds:uri="http://www.w3.org/XML/1998/namespace"/>
    <ds:schemaRef ds:uri="http://schemas.microsoft.com/office/infopath/2007/PartnerControls"/>
    <ds:schemaRef ds:uri="http://schemas.openxmlformats.org/package/2006/metadata/core-properties"/>
    <ds:schemaRef ds:uri="3fae5974-ddce-4c77-87b7-32716fe90e74"/>
  </ds:schemaRefs>
</ds:datastoreItem>
</file>

<file path=docProps/app.xml><?xml version="1.0" encoding="utf-8"?>
<Properties xmlns="http://schemas.openxmlformats.org/officeDocument/2006/extended-properties" xmlns:vt="http://schemas.openxmlformats.org/officeDocument/2006/docPropsVTypes">
  <Template>Organic</Template>
  <TotalTime>1091</TotalTime>
  <Words>1534</Words>
  <Application>Microsoft Office PowerPoint</Application>
  <PresentationFormat>Panorámica</PresentationFormat>
  <Paragraphs>191</Paragraphs>
  <Slides>33</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33</vt:i4>
      </vt:variant>
    </vt:vector>
  </HeadingPairs>
  <TitlesOfParts>
    <vt:vector size="38" baseType="lpstr">
      <vt:lpstr>Aptos</vt:lpstr>
      <vt:lpstr>Arial</vt:lpstr>
      <vt:lpstr>Cambria Math</vt:lpstr>
      <vt:lpstr>Garamond</vt:lpstr>
      <vt:lpstr>Orgánico</vt:lpstr>
      <vt:lpstr>Capítulo 4</vt:lpstr>
      <vt:lpstr>Regresión lineal</vt:lpstr>
      <vt:lpstr>Presentación de PowerPoint</vt:lpstr>
      <vt:lpstr>Forma vectorizada de la regresión lineal</vt:lpstr>
      <vt:lpstr>Medida del error</vt:lpstr>
      <vt:lpstr>Ecuación normal</vt:lpstr>
      <vt:lpstr> Ecuación normal y el enfoque SVD </vt:lpstr>
      <vt:lpstr>El descenso del gradiente o gradiente descendiente es un algoritmo de optimización iterativo de primer orden que permite encontrar mínimos locales en una función diferenciable. La idea es tomar pasos de manera repetida en dirección contraria al gradiente. Esto se hace ya que esta dirección es la del descenso más empinado. Si se toman pasos con la misma dirección del gradiente, se encontrará el máximo local de la función; a esto se le conoce como el gradiente ascendente.</vt:lpstr>
      <vt:lpstr>Descenso de gradiente</vt:lpstr>
      <vt:lpstr>Descenso de gradiente</vt:lpstr>
      <vt:lpstr>Tipos de descenso de gradiente</vt:lpstr>
      <vt:lpstr>Descenso de gradiente por lotes (Batch gradient descent)</vt:lpstr>
      <vt:lpstr>Descenso de gradiente por lotes (Batch gradient descent)</vt:lpstr>
      <vt:lpstr>Descenso del gradiente estocástico</vt:lpstr>
      <vt:lpstr>Descenso del gradiente estocástico</vt:lpstr>
      <vt:lpstr>Descenso de gradiente por mini-lotes</vt:lpstr>
      <vt:lpstr>Regresión polinomial</vt:lpstr>
      <vt:lpstr>¿Cómo saber si el modelo está subajustando o sobreajustando?</vt:lpstr>
      <vt:lpstr>Presentación de PowerPoint</vt:lpstr>
      <vt:lpstr>Modelos lineales regularizados</vt:lpstr>
      <vt:lpstr>Regresión de Ridge</vt:lpstr>
      <vt:lpstr>¿Cuándo usar fórmula cerrada y descenso de gradiente?</vt:lpstr>
      <vt:lpstr>Regresión de Lasso</vt:lpstr>
      <vt:lpstr>Regresión de Lasso</vt:lpstr>
      <vt:lpstr>Presentación de PowerPoint</vt:lpstr>
      <vt:lpstr>Presentación de PowerPoint</vt:lpstr>
      <vt:lpstr>Elastic Net</vt:lpstr>
      <vt:lpstr>Early Stopping</vt:lpstr>
      <vt:lpstr>Regresión logística</vt:lpstr>
      <vt:lpstr>Regresión logística</vt:lpstr>
      <vt:lpstr>Regresión logística multinomial o softmax</vt:lpstr>
      <vt:lpstr>Regresión logística multinomial o softmax</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Carmen Calderón</dc:creator>
  <cp:lastModifiedBy>Carmen Calderón</cp:lastModifiedBy>
  <cp:revision>3</cp:revision>
  <dcterms:created xsi:type="dcterms:W3CDTF">2025-05-17T03:23:07Z</dcterms:created>
  <dcterms:modified xsi:type="dcterms:W3CDTF">2025-05-17T23:33:32Z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0x010100742924BDE2CCFF468008065D8ABBD45F</vt:lpwstr>
  </property>
</Properties>
</file>