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75" r:id="rId5"/>
    <p:sldId id="268" r:id="rId6"/>
    <p:sldId id="269" r:id="rId7"/>
    <p:sldId id="270" r:id="rId8"/>
    <p:sldId id="257" r:id="rId9"/>
    <p:sldId id="267" r:id="rId10"/>
    <p:sldId id="265" r:id="rId11"/>
    <p:sldId id="258" r:id="rId12"/>
    <p:sldId id="259" r:id="rId13"/>
    <p:sldId id="278" r:id="rId14"/>
    <p:sldId id="279" r:id="rId15"/>
    <p:sldId id="280" r:id="rId16"/>
    <p:sldId id="281" r:id="rId17"/>
    <p:sldId id="282" r:id="rId18"/>
    <p:sldId id="266" r:id="rId19"/>
    <p:sldId id="276" r:id="rId20"/>
    <p:sldId id="260" r:id="rId21"/>
    <p:sldId id="271" r:id="rId22"/>
    <p:sldId id="261" r:id="rId23"/>
    <p:sldId id="27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60"/>
  </p:normalViewPr>
  <p:slideViewPr>
    <p:cSldViewPr>
      <p:cViewPr varScale="1">
        <p:scale>
          <a:sx n="79" d="100"/>
          <a:sy n="79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59A9-7A5E-4E7A-B449-76BDBA94BAF2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11AAF-CE11-4C7D-8A76-9BD14B697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0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11AAF-CE11-4C7D-8A76-9BD14B697C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1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BBC8-046E-4DD7-ACCD-1996840B66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11AAF-CE11-4C7D-8A76-9BD14B697C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5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3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7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1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62B8-EC5E-4E47-BF18-737DD11207C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1CB0-DBC0-4C7F-A6C6-00ACB9A86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 to Programming(2) : Variables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컴파스</a:t>
            </a:r>
            <a:endParaRPr lang="en-US" altLang="ko-KR" dirty="0"/>
          </a:p>
          <a:p>
            <a:r>
              <a:rPr lang="ko-KR" altLang="en-US" dirty="0"/>
              <a:t>최병재</a:t>
            </a:r>
            <a:endParaRPr lang="en-US" altLang="ko-KR" dirty="0"/>
          </a:p>
          <a:p>
            <a:r>
              <a:rPr lang="en-US" altLang="ko-KR" dirty="0"/>
              <a:t>06.13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5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Variables?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00B0F0"/>
                </a:solidFill>
              </a:rPr>
              <a:t>Marine</a:t>
            </a:r>
            <a:r>
              <a:rPr lang="en-US" altLang="ko-KR" dirty="0"/>
              <a:t> should have HP(Hit Point), which varies 0 to 40(value)</a:t>
            </a:r>
          </a:p>
          <a:p>
            <a:r>
              <a:rPr lang="en-US" altLang="ko-KR" dirty="0"/>
              <a:t>He has full 40 points when he is recruited. When he is attacked by enemies, his HP decreases.</a:t>
            </a:r>
          </a:p>
          <a:p>
            <a:r>
              <a:rPr lang="en-US" altLang="ko-KR" dirty="0"/>
              <a:t>At 0 HP, he dies. </a:t>
            </a:r>
          </a:p>
          <a:p>
            <a:r>
              <a:rPr lang="en-US" altLang="ko-KR" dirty="0"/>
              <a:t>The Question is : How can we program marine?</a:t>
            </a:r>
          </a:p>
          <a:p>
            <a:endParaRPr lang="en-US" altLang="ko-KR" dirty="0"/>
          </a:p>
          <a:p>
            <a:r>
              <a:rPr lang="en-US" altLang="ko-KR" dirty="0"/>
              <a:t>You need to “store” exact HP of a marine at a certain point, and change stored HP when attacked. </a:t>
            </a:r>
          </a:p>
          <a:p>
            <a:r>
              <a:rPr lang="en-US" altLang="ko-KR" dirty="0"/>
              <a:t>By applying the idea of variable, you can create a marine. </a:t>
            </a:r>
          </a:p>
          <a:p>
            <a:r>
              <a:rPr lang="en-US" altLang="ko-KR" sz="4600" dirty="0"/>
              <a:t>A </a:t>
            </a:r>
            <a:r>
              <a:rPr lang="en-US" altLang="ko-KR" sz="4600" dirty="0" smtClean="0">
                <a:solidFill>
                  <a:srgbClr val="FF0000"/>
                </a:solidFill>
              </a:rPr>
              <a:t>variable(</a:t>
            </a:r>
            <a:r>
              <a:rPr lang="ko-KR" altLang="en-US" sz="4600" dirty="0" smtClean="0">
                <a:solidFill>
                  <a:srgbClr val="FF0000"/>
                </a:solidFill>
              </a:rPr>
              <a:t>변수</a:t>
            </a:r>
            <a:r>
              <a:rPr lang="en-US" altLang="ko-KR" sz="4600" dirty="0" smtClean="0">
                <a:solidFill>
                  <a:srgbClr val="FF0000"/>
                </a:solidFill>
              </a:rPr>
              <a:t>)</a:t>
            </a:r>
            <a:r>
              <a:rPr lang="en-US" altLang="ko-KR" sz="4600" dirty="0" smtClean="0"/>
              <a:t> </a:t>
            </a:r>
            <a:r>
              <a:rPr lang="en-US" altLang="ko-KR" sz="4600" dirty="0"/>
              <a:t>is the </a:t>
            </a:r>
            <a:r>
              <a:rPr lang="en-US" altLang="ko-KR" sz="4600" dirty="0">
                <a:solidFill>
                  <a:schemeClr val="tx2"/>
                </a:solidFill>
              </a:rPr>
              <a:t>name</a:t>
            </a:r>
            <a:r>
              <a:rPr lang="en-US" altLang="ko-KR" sz="4600" dirty="0"/>
              <a:t> that refers to a </a:t>
            </a:r>
            <a:r>
              <a:rPr lang="en-US" altLang="ko-KR" sz="4600" dirty="0">
                <a:solidFill>
                  <a:srgbClr val="00B05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01398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There are only 3 things to remember : </a:t>
            </a:r>
            <a:r>
              <a:rPr lang="en-US" altLang="ko-KR" dirty="0">
                <a:solidFill>
                  <a:srgbClr val="FF0000"/>
                </a:solidFill>
              </a:rPr>
              <a:t>Declaring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F0"/>
                </a:solidFill>
              </a:rPr>
              <a:t>Assignment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00B050"/>
                </a:solidFill>
              </a:rPr>
              <a:t>Calling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Declaring</a:t>
            </a:r>
            <a:r>
              <a:rPr lang="en-US" altLang="ko-KR" dirty="0"/>
              <a:t> means you “Declare(</a:t>
            </a:r>
            <a:r>
              <a:rPr lang="ko-KR" altLang="en-US" dirty="0"/>
              <a:t>선언</a:t>
            </a:r>
            <a:r>
              <a:rPr lang="en-US" altLang="ko-KR" dirty="0"/>
              <a:t>)” to use a specific variable.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Assignment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 means you assign a specific value to a specific variable.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Calling</a:t>
            </a:r>
            <a:r>
              <a:rPr lang="en-US" altLang="ko-KR" dirty="0"/>
              <a:t> means you Call(</a:t>
            </a:r>
            <a:r>
              <a:rPr lang="ko-KR" altLang="en-US" dirty="0"/>
              <a:t>호출</a:t>
            </a:r>
            <a:r>
              <a:rPr lang="en-US" altLang="ko-KR" dirty="0"/>
              <a:t>) a variable to use/change it’s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2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&gt;&gt;&gt; a = 2    </a:t>
            </a:r>
            <a:r>
              <a:rPr lang="en-US" altLang="ko-KR" dirty="0">
                <a:solidFill>
                  <a:srgbClr val="00B050"/>
                </a:solidFill>
              </a:rPr>
              <a:t># Declare “a” and assign 2</a:t>
            </a:r>
          </a:p>
          <a:p>
            <a:pPr marL="0" indent="0">
              <a:buNone/>
            </a:pPr>
            <a:r>
              <a:rPr lang="en-US" altLang="ko-KR" dirty="0"/>
              <a:t>&gt;&gt;&gt; a  </a:t>
            </a:r>
            <a:r>
              <a:rPr lang="en-US" altLang="ko-KR" dirty="0">
                <a:solidFill>
                  <a:srgbClr val="00B050"/>
                </a:solidFill>
              </a:rPr>
              <a:t># Call a</a:t>
            </a:r>
          </a:p>
          <a:p>
            <a:pPr marL="0" indent="0">
              <a:buNone/>
            </a:pP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1700808"/>
            <a:ext cx="3600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7614" y="1714502"/>
            <a:ext cx="700169" cy="4183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3382272"/>
            <a:ext cx="8229600" cy="13247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&gt;&gt;&gt; marine = 10    </a:t>
            </a:r>
            <a:r>
              <a:rPr lang="en-US" altLang="ko-KR" dirty="0">
                <a:solidFill>
                  <a:srgbClr val="00B050"/>
                </a:solidFill>
              </a:rPr>
              <a:t># Declare “marine” and assign 10, 10 is marine’s HP(value)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&gt;&gt;&gt; marine  </a:t>
            </a:r>
            <a:r>
              <a:rPr lang="en-US" altLang="ko-KR" dirty="0">
                <a:solidFill>
                  <a:srgbClr val="00B050"/>
                </a:solidFill>
              </a:rPr>
              <a:t># Call marine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5396" y="4996784"/>
            <a:ext cx="8229600" cy="13247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&gt;&gt;&gt; a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&gt;&gt;&gt; a = a – 1 </a:t>
            </a:r>
            <a:r>
              <a:rPr lang="en-US" altLang="ko-KR" dirty="0">
                <a:solidFill>
                  <a:srgbClr val="00B050"/>
                </a:solidFill>
              </a:rPr>
              <a:t># Call a and add -1 to value of a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9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 happens </a:t>
            </a:r>
            <a:r>
              <a:rPr lang="en-US" altLang="ko-KR" dirty="0" smtClean="0"/>
              <a:t>inside of a computer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&gt;&gt;&gt; a = 2</a:t>
            </a:r>
          </a:p>
          <a:p>
            <a:pPr marL="0" indent="0">
              <a:buNone/>
            </a:pPr>
            <a:r>
              <a:rPr lang="en-US" altLang="ko-KR" dirty="0" smtClean="0"/>
              <a:t>&gt;&gt;&gt; a+2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7707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When we type this,</a:t>
            </a:r>
          </a:p>
          <a:p>
            <a:r>
              <a:rPr lang="en-US" altLang="ko-KR" sz="3200" dirty="0" smtClean="0"/>
              <a:t>What happens inside of a computer?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277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아래쪽 화살표 설명선 10"/>
          <p:cNvSpPr/>
          <p:nvPr/>
        </p:nvSpPr>
        <p:spPr>
          <a:xfrm>
            <a:off x="1208589" y="2570040"/>
            <a:ext cx="1195448" cy="1060956"/>
          </a:xfrm>
          <a:prstGeom prst="down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4075"/>
              </p:ext>
            </p:extLst>
          </p:nvPr>
        </p:nvGraphicFramePr>
        <p:xfrm>
          <a:off x="1259632" y="1340768"/>
          <a:ext cx="6408714" cy="648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3716" y="701353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Computer Memory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10356" y="263691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a</a:t>
            </a:r>
            <a:endParaRPr lang="ko-KR" altLang="en-US" sz="3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14143"/>
              </p:ext>
            </p:extLst>
          </p:nvPr>
        </p:nvGraphicFramePr>
        <p:xfrm>
          <a:off x="1271070" y="2584068"/>
          <a:ext cx="6408714" cy="648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4090" y="204682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Declaring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64502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Allocating(</a:t>
            </a:r>
            <a:r>
              <a:rPr lang="ko-KR" altLang="en-US" sz="2400" dirty="0" smtClean="0"/>
              <a:t>할당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 a free space to variable a(labelling)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3716" y="412552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Assigning</a:t>
            </a:r>
            <a:endParaRPr lang="ko-KR" altLang="en-US" sz="28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93512"/>
              </p:ext>
            </p:extLst>
          </p:nvPr>
        </p:nvGraphicFramePr>
        <p:xfrm>
          <a:off x="1208589" y="4797152"/>
          <a:ext cx="6408714" cy="648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486915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8" name="위로 구부러진 화살표 17"/>
          <p:cNvSpPr/>
          <p:nvPr/>
        </p:nvSpPr>
        <p:spPr>
          <a:xfrm>
            <a:off x="584298" y="5479961"/>
            <a:ext cx="1158836" cy="504056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29759" y="487940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>
            <a:off x="1360029" y="487940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a ,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63674" y="5753184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Saving value 2 to space of variable 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79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79645"/>
              </p:ext>
            </p:extLst>
          </p:nvPr>
        </p:nvGraphicFramePr>
        <p:xfrm>
          <a:off x="1403648" y="1268760"/>
          <a:ext cx="6408714" cy="648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Calling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 , 2</a:t>
            </a:r>
            <a:endParaRPr lang="ko-KR" altLang="en-US" sz="2400" b="1" dirty="0"/>
          </a:p>
        </p:txBody>
      </p:sp>
      <p:sp>
        <p:nvSpPr>
          <p:cNvPr id="7" name="아래쪽 화살표 6"/>
          <p:cNvSpPr/>
          <p:nvPr/>
        </p:nvSpPr>
        <p:spPr>
          <a:xfrm>
            <a:off x="1691680" y="1988840"/>
            <a:ext cx="504056" cy="10801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239969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2215026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Call value of variable a(2) to CPU</a:t>
            </a:r>
          </a:p>
          <a:p>
            <a:r>
              <a:rPr lang="en-US" altLang="ko-KR" sz="2400" dirty="0" smtClean="0"/>
              <a:t>So that CPU can perform operations on a value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259632" y="3356992"/>
            <a:ext cx="3672408" cy="1224136"/>
            <a:chOff x="1259632" y="3356992"/>
            <a:chExt cx="3672408" cy="1224136"/>
          </a:xfrm>
        </p:grpSpPr>
        <p:sp>
          <p:nvSpPr>
            <p:cNvPr id="8" name="직사각형 7"/>
            <p:cNvSpPr/>
            <p:nvPr/>
          </p:nvSpPr>
          <p:spPr>
            <a:xfrm>
              <a:off x="1259632" y="3356992"/>
              <a:ext cx="136815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36151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Processor</a:t>
              </a:r>
            </a:p>
            <a:p>
              <a:r>
                <a:rPr lang="en-US" altLang="ko-KR" sz="2000" b="1" dirty="0"/>
                <a:t> </a:t>
              </a:r>
              <a:r>
                <a:rPr lang="en-US" altLang="ko-KR" sz="2000" b="1" dirty="0" smtClean="0"/>
                <a:t>( CPU )</a:t>
              </a:r>
              <a:endParaRPr lang="ko-KR" altLang="en-US" sz="2000" b="1" dirty="0"/>
            </a:p>
          </p:txBody>
        </p:sp>
        <p:sp>
          <p:nvSpPr>
            <p:cNvPr id="16" name="타원형 설명선 15"/>
            <p:cNvSpPr/>
            <p:nvPr/>
          </p:nvSpPr>
          <p:spPr>
            <a:xfrm>
              <a:off x="2771800" y="3371505"/>
              <a:ext cx="2160240" cy="894003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31840" y="36000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 + 2 = 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774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Returning</a:t>
            </a:r>
            <a:endParaRPr lang="ko-KR" altLang="en-US" sz="28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125503" y="4797152"/>
            <a:ext cx="3672408" cy="1224136"/>
            <a:chOff x="1259632" y="3356992"/>
            <a:chExt cx="367240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1259632" y="3356992"/>
              <a:ext cx="136815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1640" y="36151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Processor</a:t>
              </a:r>
            </a:p>
            <a:p>
              <a:r>
                <a:rPr lang="en-US" altLang="ko-KR" sz="2000" b="1" dirty="0"/>
                <a:t> </a:t>
              </a:r>
              <a:r>
                <a:rPr lang="en-US" altLang="ko-KR" sz="2000" b="1" dirty="0" smtClean="0"/>
                <a:t>( CPU )</a:t>
              </a:r>
              <a:endParaRPr lang="ko-KR" altLang="en-US" sz="2000" b="1" dirty="0"/>
            </a:p>
          </p:txBody>
        </p:sp>
        <p:sp>
          <p:nvSpPr>
            <p:cNvPr id="8" name="타원형 설명선 7"/>
            <p:cNvSpPr/>
            <p:nvPr/>
          </p:nvSpPr>
          <p:spPr>
            <a:xfrm>
              <a:off x="2771800" y="3371505"/>
              <a:ext cx="2160240" cy="894003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59832" y="499705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4!!!!!!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48282"/>
              </p:ext>
            </p:extLst>
          </p:nvPr>
        </p:nvGraphicFramePr>
        <p:xfrm>
          <a:off x="1197511" y="2780928"/>
          <a:ext cx="6408714" cy="648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위쪽 화살표 11"/>
          <p:cNvSpPr/>
          <p:nvPr/>
        </p:nvSpPr>
        <p:spPr>
          <a:xfrm>
            <a:off x="1475656" y="3501008"/>
            <a:ext cx="441935" cy="122413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5126" y="3973706"/>
            <a:ext cx="49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378904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Returning(</a:t>
            </a:r>
            <a:r>
              <a:rPr lang="ko-KR" altLang="en-US" sz="2400" dirty="0" smtClean="0"/>
              <a:t>반환</a:t>
            </a:r>
            <a:r>
              <a:rPr lang="en-US" altLang="ko-KR" sz="2400" dirty="0" smtClean="0"/>
              <a:t>) a result to memory</a:t>
            </a:r>
          </a:p>
          <a:p>
            <a:r>
              <a:rPr lang="en-US" altLang="ko-KR" sz="2400" dirty="0" smtClean="0"/>
              <a:t>Re-assigning a value 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23919" y="2924944"/>
            <a:ext cx="1171320" cy="46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2-&gt;4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3705" y="2904557"/>
            <a:ext cx="46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</a:t>
            </a:r>
            <a:endParaRPr lang="ko-KR" altLang="en-US" sz="2400" b="1" dirty="0"/>
          </a:p>
        </p:txBody>
      </p:sp>
      <p:sp>
        <p:nvSpPr>
          <p:cNvPr id="22" name="굽은 화살표 21"/>
          <p:cNvSpPr/>
          <p:nvPr/>
        </p:nvSpPr>
        <p:spPr>
          <a:xfrm>
            <a:off x="1449586" y="1628800"/>
            <a:ext cx="1610246" cy="936104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1610573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Monitor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3203848" y="1196752"/>
            <a:ext cx="208823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14617" y="1199841"/>
            <a:ext cx="49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26" name="타원 25"/>
          <p:cNvSpPr/>
          <p:nvPr/>
        </p:nvSpPr>
        <p:spPr>
          <a:xfrm>
            <a:off x="6588224" y="1430673"/>
            <a:ext cx="1944216" cy="703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20918" y="1593099"/>
            <a:ext cx="576064" cy="3782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16216" y="62068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Our eye</a:t>
            </a:r>
            <a:endParaRPr lang="ko-KR" altLang="en-US" sz="2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436096" y="882298"/>
            <a:ext cx="1152128" cy="59320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468790" y="2133793"/>
            <a:ext cx="1263450" cy="44568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0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What is “lag”?</a:t>
            </a:r>
            <a:endParaRPr lang="ko-KR" altLang="en-US" sz="2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79551"/>
              </p:ext>
            </p:extLst>
          </p:nvPr>
        </p:nvGraphicFramePr>
        <p:xfrm>
          <a:off x="899592" y="1412776"/>
          <a:ext cx="6408714" cy="648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119"/>
                <a:gridCol w="1068119"/>
                <a:gridCol w="1068119"/>
                <a:gridCol w="1068119"/>
                <a:gridCol w="1068119"/>
                <a:gridCol w="1068119"/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736" y="155679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155679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54945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151612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151612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155679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283812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Too many variables in memory…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299695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</a:t>
            </a:r>
            <a:endParaRPr lang="ko-KR" altLang="en-US" sz="3200" dirty="0"/>
          </a:p>
        </p:txBody>
      </p:sp>
      <p:sp>
        <p:nvSpPr>
          <p:cNvPr id="17" name="위쪽 화살표 16"/>
          <p:cNvSpPr/>
          <p:nvPr/>
        </p:nvSpPr>
        <p:spPr>
          <a:xfrm>
            <a:off x="6523257" y="2132856"/>
            <a:ext cx="360040" cy="936104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845586" y="2677766"/>
            <a:ext cx="828092" cy="782387"/>
            <a:chOff x="6323173" y="2245718"/>
            <a:chExt cx="828092" cy="782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6323173" y="2276872"/>
              <a:ext cx="828092" cy="72008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6327331" y="2245718"/>
              <a:ext cx="751892" cy="78238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644008" y="4077072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 need to wait</a:t>
            </a:r>
            <a:r>
              <a:rPr lang="en-US" altLang="ko-KR" sz="2400" dirty="0" smtClean="0"/>
              <a:t>!</a:t>
            </a:r>
          </a:p>
          <a:p>
            <a:r>
              <a:rPr lang="en-US" altLang="ko-KR" sz="2400" dirty="0" smtClean="0"/>
              <a:t>Till processes using variables a, b, c are terminated.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1043608" y="2276872"/>
            <a:ext cx="432048" cy="1800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291060" y="2275273"/>
            <a:ext cx="828092" cy="782387"/>
            <a:chOff x="6323173" y="2245718"/>
            <a:chExt cx="828092" cy="782387"/>
          </a:xfrm>
        </p:grpSpPr>
        <p:cxnSp>
          <p:nvCxnSpPr>
            <p:cNvPr id="27" name="직선 연결선 26"/>
            <p:cNvCxnSpPr/>
            <p:nvPr/>
          </p:nvCxnSpPr>
          <p:spPr>
            <a:xfrm flipH="1">
              <a:off x="6323173" y="2276872"/>
              <a:ext cx="828092" cy="72008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6327331" y="2245718"/>
              <a:ext cx="751892" cy="78238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19572" y="4293096"/>
            <a:ext cx="3672408" cy="1224136"/>
            <a:chOff x="1259632" y="3356992"/>
            <a:chExt cx="3672408" cy="1224136"/>
          </a:xfrm>
        </p:grpSpPr>
        <p:sp>
          <p:nvSpPr>
            <p:cNvPr id="30" name="직사각형 29"/>
            <p:cNvSpPr/>
            <p:nvPr/>
          </p:nvSpPr>
          <p:spPr>
            <a:xfrm>
              <a:off x="1259632" y="3356992"/>
              <a:ext cx="136815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1640" y="36151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Processor</a:t>
              </a:r>
            </a:p>
            <a:p>
              <a:r>
                <a:rPr lang="en-US" altLang="ko-KR" sz="2000" b="1" dirty="0"/>
                <a:t> </a:t>
              </a:r>
              <a:r>
                <a:rPr lang="en-US" altLang="ko-KR" sz="2000" b="1" dirty="0" smtClean="0"/>
                <a:t>( CPU )</a:t>
              </a:r>
              <a:endParaRPr lang="ko-KR" altLang="en-US" sz="2000" b="1" dirty="0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2771800" y="3371505"/>
              <a:ext cx="2160240" cy="894003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43808" y="455122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??????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75956" y="5842337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is just one of the many </a:t>
            </a:r>
            <a:r>
              <a:rPr lang="en-US" altLang="ko-KR" sz="2000" dirty="0" smtClean="0"/>
              <a:t>explanations that describes why lag occurs.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09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Operators</a:t>
            </a:r>
            <a:r>
              <a:rPr lang="en-US" altLang="ko-KR" dirty="0"/>
              <a:t> are </a:t>
            </a:r>
            <a:r>
              <a:rPr lang="en-US" altLang="ko-KR" dirty="0">
                <a:solidFill>
                  <a:srgbClr val="FF0000"/>
                </a:solidFill>
              </a:rPr>
              <a:t>special tokens </a:t>
            </a:r>
            <a:r>
              <a:rPr lang="en-US" altLang="ko-KR" dirty="0"/>
              <a:t>that represent </a:t>
            </a:r>
            <a:r>
              <a:rPr lang="en-US" altLang="ko-KR" dirty="0">
                <a:solidFill>
                  <a:srgbClr val="FF0000"/>
                </a:solidFill>
              </a:rPr>
              <a:t>computations</a:t>
            </a:r>
            <a:r>
              <a:rPr lang="en-US" altLang="ko-KR" dirty="0"/>
              <a:t> like addition, multiplication and division</a:t>
            </a:r>
          </a:p>
          <a:p>
            <a:r>
              <a:rPr lang="en-US" altLang="ko-KR" dirty="0"/>
              <a:t>Without operators, Variables are useless; you have to manipulate variables with operators(or functions)!</a:t>
            </a:r>
          </a:p>
          <a:p>
            <a:r>
              <a:rPr lang="en-US" altLang="ko-KR" dirty="0"/>
              <a:t>+,-,*,/,**, //, %.....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2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&gt;&gt;&gt; "</a:t>
            </a:r>
            <a:r>
              <a:rPr lang="ko-KR" altLang="en-US" dirty="0" err="1"/>
              <a:t>생거진천</a:t>
            </a:r>
            <a:r>
              <a:rPr lang="en-US" altLang="ko-KR" dirty="0"/>
              <a:t>" + "</a:t>
            </a:r>
            <a:r>
              <a:rPr lang="ko-KR" altLang="en-US" dirty="0" err="1"/>
              <a:t>너무좋아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'</a:t>
            </a:r>
            <a:r>
              <a:rPr lang="ko-KR" altLang="en-US" dirty="0" err="1">
                <a:solidFill>
                  <a:srgbClr val="00B0F0"/>
                </a:solidFill>
              </a:rPr>
              <a:t>생거진천너무좋아</a:t>
            </a:r>
            <a:r>
              <a:rPr lang="en-US" altLang="ko-KR" dirty="0">
                <a:solidFill>
                  <a:srgbClr val="00B0F0"/>
                </a:solidFill>
              </a:rPr>
              <a:t>'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3140968"/>
            <a:ext cx="8229600" cy="1872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&gt;&gt;&gt; "</a:t>
            </a:r>
            <a:r>
              <a:rPr lang="ko-KR" altLang="en-US" dirty="0"/>
              <a:t>교육은</a:t>
            </a:r>
            <a:r>
              <a:rPr lang="en-US" altLang="ko-KR" dirty="0"/>
              <a:t>" - "</a:t>
            </a:r>
            <a:r>
              <a:rPr lang="ko-KR" altLang="en-US" dirty="0"/>
              <a:t>싫어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File "&lt;pyshell#8&gt;", line 1, in &lt;module&gt;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"</a:t>
            </a:r>
            <a:r>
              <a:rPr lang="ko-KR" altLang="en-US" dirty="0">
                <a:solidFill>
                  <a:srgbClr val="FF0000"/>
                </a:solidFill>
              </a:rPr>
              <a:t>교육은</a:t>
            </a:r>
            <a:r>
              <a:rPr lang="en-US" altLang="ko-KR" dirty="0">
                <a:solidFill>
                  <a:srgbClr val="FF0000"/>
                </a:solidFill>
              </a:rPr>
              <a:t>" - "</a:t>
            </a:r>
            <a:r>
              <a:rPr lang="ko-KR" altLang="en-US" dirty="0">
                <a:solidFill>
                  <a:srgbClr val="FF0000"/>
                </a:solidFill>
              </a:rPr>
              <a:t>싫어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>
                <a:solidFill>
                  <a:srgbClr val="FF0000"/>
                </a:solidFill>
              </a:rPr>
              <a:t>: unsupported operand type(s) for -: '</a:t>
            </a:r>
            <a:r>
              <a:rPr lang="en-US" altLang="ko-KR" dirty="0" err="1">
                <a:solidFill>
                  <a:srgbClr val="FF0000"/>
                </a:solidFill>
              </a:rPr>
              <a:t>str</a:t>
            </a:r>
            <a:r>
              <a:rPr lang="en-US" altLang="ko-KR" dirty="0">
                <a:solidFill>
                  <a:srgbClr val="FF0000"/>
                </a:solidFill>
              </a:rPr>
              <a:t>' and '</a:t>
            </a:r>
            <a:r>
              <a:rPr lang="en-US" altLang="ko-KR" dirty="0" err="1">
                <a:solidFill>
                  <a:srgbClr val="FF0000"/>
                </a:solidFill>
              </a:rPr>
              <a:t>str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8860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“Programs were not built in a day”; there is no program perfect when is first released</a:t>
            </a:r>
          </a:p>
          <a:p>
            <a:r>
              <a:rPr lang="en-US" altLang="ko-KR" dirty="0"/>
              <a:t>When developing a program, there are many “Development cycles” </a:t>
            </a:r>
          </a:p>
          <a:p>
            <a:r>
              <a:rPr lang="en-US" altLang="ko-KR" dirty="0"/>
              <a:t>Each cycle consists of 4 stages: </a:t>
            </a:r>
          </a:p>
          <a:p>
            <a:pPr marL="0" indent="0">
              <a:buNone/>
            </a:pPr>
            <a:r>
              <a:rPr lang="en-US" altLang="ko-KR" dirty="0"/>
              <a:t> - Idea</a:t>
            </a:r>
          </a:p>
          <a:p>
            <a:pPr marL="0" indent="0">
              <a:buNone/>
            </a:pPr>
            <a:r>
              <a:rPr lang="en-US" altLang="ko-KR" dirty="0"/>
              <a:t> - Design</a:t>
            </a:r>
          </a:p>
          <a:p>
            <a:pPr marL="0" indent="0">
              <a:buNone/>
            </a:pPr>
            <a:r>
              <a:rPr lang="en-US" altLang="ko-KR" dirty="0"/>
              <a:t> - Program</a:t>
            </a:r>
          </a:p>
          <a:p>
            <a:pPr marL="0" indent="0">
              <a:buNone/>
            </a:pPr>
            <a:r>
              <a:rPr lang="en-US" altLang="ko-KR" dirty="0"/>
              <a:t> - Evaluate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561768"/>
            <a:ext cx="2792496" cy="22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value has its own type</a:t>
            </a:r>
          </a:p>
          <a:p>
            <a:r>
              <a:rPr lang="en-US" altLang="ko-KR" dirty="0"/>
              <a:t>Only </a:t>
            </a:r>
            <a:r>
              <a:rPr lang="en-US" altLang="ko-KR" dirty="0">
                <a:solidFill>
                  <a:srgbClr val="FF0000"/>
                </a:solidFill>
              </a:rPr>
              <a:t>variables with the same type </a:t>
            </a:r>
            <a:r>
              <a:rPr lang="en-US" altLang="ko-KR" dirty="0"/>
              <a:t>can be operated(added/multiplied/…) together</a:t>
            </a:r>
          </a:p>
          <a:p>
            <a:r>
              <a:rPr lang="en-US" altLang="ko-KR" dirty="0"/>
              <a:t>You can use the command “type” to identify what type a variable is.</a:t>
            </a:r>
          </a:p>
          <a:p>
            <a:r>
              <a:rPr lang="en-US" altLang="ko-KR" dirty="0"/>
              <a:t>For example: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93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3400" dirty="0"/>
              <a:t>&gt;&gt;&gt; type(3)</a:t>
            </a:r>
          </a:p>
          <a:p>
            <a:pPr marL="0" indent="0">
              <a:buNone/>
            </a:pPr>
            <a:r>
              <a:rPr lang="en-US" altLang="ko-KR" sz="3400" dirty="0">
                <a:solidFill>
                  <a:srgbClr val="00B0F0"/>
                </a:solidFill>
              </a:rPr>
              <a:t>&lt;class '</a:t>
            </a:r>
            <a:r>
              <a:rPr lang="en-US" altLang="ko-KR" sz="3400" dirty="0" err="1">
                <a:solidFill>
                  <a:srgbClr val="00B0F0"/>
                </a:solidFill>
              </a:rPr>
              <a:t>int</a:t>
            </a:r>
            <a:r>
              <a:rPr lang="en-US" altLang="ko-KR" sz="3400" dirty="0">
                <a:solidFill>
                  <a:srgbClr val="00B0F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altLang="ko-KR" sz="3400" dirty="0"/>
              <a:t>&gt;&gt;&gt; type(3.14159)</a:t>
            </a:r>
          </a:p>
          <a:p>
            <a:pPr marL="0" indent="0">
              <a:buNone/>
            </a:pPr>
            <a:r>
              <a:rPr lang="en-US" altLang="ko-KR" sz="3400" dirty="0">
                <a:solidFill>
                  <a:srgbClr val="00B0F0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altLang="ko-KR" sz="3400" dirty="0"/>
              <a:t>&gt;&gt;&gt; type("</a:t>
            </a:r>
            <a:r>
              <a:rPr lang="ko-KR" altLang="en-US" sz="3400" dirty="0"/>
              <a:t>이게 </a:t>
            </a:r>
            <a:r>
              <a:rPr lang="ko-KR" altLang="en-US" sz="3400" dirty="0" err="1"/>
              <a:t>뭘까요</a:t>
            </a:r>
            <a:r>
              <a:rPr lang="en-US" altLang="ko-KR" sz="3400" dirty="0"/>
              <a:t>")</a:t>
            </a:r>
          </a:p>
          <a:p>
            <a:pPr marL="0" indent="0">
              <a:buNone/>
            </a:pPr>
            <a:r>
              <a:rPr lang="en-US" altLang="ko-KR" sz="3400" dirty="0">
                <a:solidFill>
                  <a:srgbClr val="00B0F0"/>
                </a:solidFill>
              </a:rPr>
              <a:t>&lt;class '</a:t>
            </a:r>
            <a:r>
              <a:rPr lang="en-US" altLang="ko-KR" sz="3400" dirty="0" err="1">
                <a:solidFill>
                  <a:srgbClr val="00B0F0"/>
                </a:solidFill>
              </a:rPr>
              <a:t>str</a:t>
            </a:r>
            <a:r>
              <a:rPr lang="en-US" altLang="ko-KR" sz="3400" dirty="0">
                <a:solidFill>
                  <a:srgbClr val="00B0F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4953" y="3789040"/>
            <a:ext cx="8229600" cy="13247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&gt;&gt;&gt; a=3</a:t>
            </a:r>
          </a:p>
          <a:p>
            <a:pPr marL="0" indent="0">
              <a:buNone/>
            </a:pPr>
            <a:r>
              <a:rPr lang="en-US" altLang="ko-KR" dirty="0"/>
              <a:t>&gt;&gt;&gt; type(a)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&lt;class '</a:t>
            </a:r>
            <a:r>
              <a:rPr lang="en-US" altLang="ko-KR" dirty="0" err="1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rgbClr val="00B0F0"/>
                </a:solidFill>
              </a:rPr>
              <a:t>'&gt;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2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Second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Let’s make our second program : “the circle area calculator”</a:t>
            </a:r>
          </a:p>
          <a:p>
            <a:r>
              <a:rPr lang="en-US" altLang="ko-KR" dirty="0"/>
              <a:t>It computes the area of a circle with certain radius, and print results as follows:</a:t>
            </a:r>
          </a:p>
          <a:p>
            <a:pPr marL="0" indent="0">
              <a:buNone/>
            </a:pPr>
            <a:r>
              <a:rPr lang="en-US" altLang="ko-KR" dirty="0"/>
              <a:t>&gt;&gt;&gt;</a:t>
            </a:r>
            <a:r>
              <a:rPr lang="ko-KR" altLang="en-US" dirty="0">
                <a:solidFill>
                  <a:srgbClr val="00B0F0"/>
                </a:solidFill>
              </a:rPr>
              <a:t>원의 반지름의 길이를 입력하세요</a:t>
            </a:r>
            <a:r>
              <a:rPr lang="en-US" altLang="ko-KR" dirty="0">
                <a:solidFill>
                  <a:srgbClr val="00B0F0"/>
                </a:solidFill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F0"/>
                </a:solidFill>
              </a:rPr>
              <a:t>주어진 원의 반지름은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입니다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F0"/>
                </a:solidFill>
              </a:rPr>
              <a:t>주어진 원의 넓이는 </a:t>
            </a:r>
            <a:r>
              <a:rPr lang="en-US" altLang="ko-KR" dirty="0">
                <a:solidFill>
                  <a:srgbClr val="00B0F0"/>
                </a:solidFill>
              </a:rPr>
              <a:t>3.14159</a:t>
            </a:r>
            <a:r>
              <a:rPr lang="ko-KR" altLang="en-US" dirty="0">
                <a:solidFill>
                  <a:srgbClr val="00B0F0"/>
                </a:solidFill>
              </a:rPr>
              <a:t>입니다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61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radius = input("</a:t>
            </a:r>
            <a:r>
              <a:rPr lang="ko-KR" altLang="en-US" dirty="0"/>
              <a:t>원의 반지름의 길이를 입력하세요</a:t>
            </a:r>
            <a:r>
              <a:rPr lang="en-US" altLang="ko-KR" dirty="0"/>
              <a:t>: ")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주어진 원의 반지름은 </a:t>
            </a:r>
            <a:r>
              <a:rPr lang="en-US" altLang="ko-KR" dirty="0"/>
              <a:t>" + </a:t>
            </a:r>
            <a:r>
              <a:rPr lang="en-US" altLang="ko-KR" dirty="0" err="1"/>
              <a:t>str</a:t>
            </a:r>
            <a:r>
              <a:rPr lang="en-US" altLang="ko-KR" dirty="0"/>
              <a:t>(radius) + "</a:t>
            </a:r>
            <a:r>
              <a:rPr lang="ko-KR" altLang="en-US" dirty="0"/>
              <a:t>입니다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pi = 3.14159</a:t>
            </a:r>
          </a:p>
          <a:p>
            <a:r>
              <a:rPr lang="en-US" altLang="ko-KR" dirty="0" err="1"/>
              <a:t>radius_float</a:t>
            </a:r>
            <a:r>
              <a:rPr lang="en-US" altLang="ko-KR" dirty="0"/>
              <a:t> = float(radius)</a:t>
            </a:r>
          </a:p>
          <a:p>
            <a:r>
              <a:rPr lang="en-US" altLang="ko-KR" dirty="0"/>
              <a:t>area = pi * </a:t>
            </a:r>
            <a:r>
              <a:rPr lang="en-US" altLang="ko-KR" dirty="0" err="1"/>
              <a:t>radius_float</a:t>
            </a:r>
            <a:r>
              <a:rPr lang="en-US" altLang="ko-KR" dirty="0"/>
              <a:t> * </a:t>
            </a:r>
            <a:r>
              <a:rPr lang="en-US" altLang="ko-KR" dirty="0" err="1"/>
              <a:t>radius_float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주어진 원의 넓이는 </a:t>
            </a:r>
            <a:r>
              <a:rPr lang="en-US" altLang="ko-KR" dirty="0"/>
              <a:t>" + </a:t>
            </a:r>
            <a:r>
              <a:rPr lang="en-US" altLang="ko-KR" dirty="0" err="1"/>
              <a:t>str</a:t>
            </a:r>
            <a:r>
              <a:rPr lang="en-US" altLang="ko-KR" dirty="0"/>
              <a:t>(area) + "</a:t>
            </a:r>
            <a:r>
              <a:rPr lang="ko-KR" altLang="en-US" dirty="0"/>
              <a:t>입니다</a:t>
            </a:r>
            <a:r>
              <a:rPr lang="en-US" altLang="ko-KR" dirty="0"/>
              <a:t>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8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When one cycle ends, we usually say the program is upgraded, and add 0.1 or 0.0.1 to the current version(version up)</a:t>
            </a:r>
          </a:p>
          <a:p>
            <a:r>
              <a:rPr lang="en-US" altLang="ko-KR" sz="2800" dirty="0"/>
              <a:t>For example, </a:t>
            </a:r>
            <a:r>
              <a:rPr lang="en-US" altLang="ko-KR" sz="2800" dirty="0" err="1"/>
              <a:t>Kakaotalk</a:t>
            </a:r>
            <a:r>
              <a:rPr lang="en-US" altLang="ko-KR" sz="2800" dirty="0"/>
              <a:t> has seen </a:t>
            </a:r>
          </a:p>
          <a:p>
            <a:pPr marL="0" indent="0">
              <a:buNone/>
            </a:pPr>
            <a:r>
              <a:rPr lang="en-US" altLang="ko-KR" sz="2800" dirty="0"/>
              <a:t>  1 very major improvement from 1.0.0(first   released version),</a:t>
            </a:r>
          </a:p>
          <a:p>
            <a:pPr marL="0" indent="0">
              <a:buNone/>
            </a:pPr>
            <a:r>
              <a:rPr lang="en-US" altLang="ko-KR" sz="2800" dirty="0"/>
              <a:t>  and 5 major improvements from 2.0.0</a:t>
            </a:r>
          </a:p>
          <a:p>
            <a:pPr marL="0" indent="0">
              <a:buNone/>
            </a:pPr>
            <a:r>
              <a:rPr lang="en-US" altLang="ko-KR" sz="2800" dirty="0"/>
              <a:t>  5 minor improvements from 2.5.0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>
                <a:solidFill>
                  <a:srgbClr val="FF0000"/>
                </a:solidFill>
              </a:rPr>
              <a:t>1501 </a:t>
            </a:r>
            <a:r>
              <a:rPr lang="en-US" altLang="ko-KR" sz="2800" dirty="0"/>
              <a:t>very minor improvements from                  2.5.5.0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-&gt; </a:t>
            </a:r>
            <a:r>
              <a:rPr lang="en-US" altLang="ko-KR" sz="2800" dirty="0" smtClean="0">
                <a:solidFill>
                  <a:srgbClr val="FF0000"/>
                </a:solidFill>
              </a:rPr>
              <a:t>1501 * 5 * 5 * 1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More </a:t>
            </a:r>
            <a:r>
              <a:rPr lang="en-US" altLang="ko-KR" sz="2800" dirty="0">
                <a:solidFill>
                  <a:srgbClr val="FF0000"/>
                </a:solidFill>
              </a:rPr>
              <a:t>than 20,000 cycles!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2" y="3905250"/>
            <a:ext cx="21812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 other words, a program needs continuous maintenance(typically &gt;3 years for “AAA programs”); there should be enough funds and people</a:t>
            </a:r>
          </a:p>
          <a:p>
            <a:r>
              <a:rPr lang="en-US" altLang="ko-KR" dirty="0"/>
              <a:t>But government aids only last for a short period… that’s one of the reasons many start-ups shut down after 1 or 2 years.  </a:t>
            </a:r>
          </a:p>
          <a:p>
            <a:r>
              <a:rPr lang="en-US" altLang="ko-KR" dirty="0"/>
              <a:t>Further discussions on programming development.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9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Everyone hates reading others’ codes</a:t>
            </a:r>
            <a:r>
              <a:rPr lang="ko-KR" altLang="en-US" dirty="0"/>
              <a:t> </a:t>
            </a:r>
            <a:r>
              <a:rPr lang="en-US" altLang="ko-KR" dirty="0"/>
              <a:t>; It is too hard to understand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8245"/>
            <a:ext cx="5449824" cy="3054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984" y="371703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????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712806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Even the one who programmed the code often has difficulty understanding his own code.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45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ko-KR" dirty="0"/>
              <a:t>You need to explain the meaning, the intention, and problems implied in the code</a:t>
            </a:r>
          </a:p>
          <a:p>
            <a:r>
              <a:rPr lang="en-US" altLang="ko-KR" dirty="0"/>
              <a:t>In other words, you have to leave a “comment” in the code</a:t>
            </a:r>
          </a:p>
          <a:p>
            <a:r>
              <a:rPr lang="en-US" altLang="ko-KR" dirty="0"/>
              <a:t>In computer science, </a:t>
            </a:r>
            <a:r>
              <a:rPr lang="en-US" altLang="ko-KR" dirty="0">
                <a:solidFill>
                  <a:srgbClr val="FF0000"/>
                </a:solidFill>
              </a:rPr>
              <a:t>comment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 is a programmer-readable </a:t>
            </a:r>
            <a:r>
              <a:rPr lang="en-US" altLang="ko-KR" dirty="0">
                <a:solidFill>
                  <a:srgbClr val="00B0F0"/>
                </a:solidFill>
              </a:rPr>
              <a:t>explanation</a:t>
            </a:r>
            <a:r>
              <a:rPr lang="en-US" altLang="ko-KR" dirty="0"/>
              <a:t> or annotation </a:t>
            </a:r>
            <a:r>
              <a:rPr lang="en-US" altLang="ko-KR" dirty="0">
                <a:solidFill>
                  <a:srgbClr val="00B0F0"/>
                </a:solidFill>
              </a:rPr>
              <a:t>in the source code of a computer program</a:t>
            </a:r>
          </a:p>
        </p:txBody>
      </p:sp>
    </p:spTree>
    <p:extLst>
      <p:ext uri="{BB962C8B-B14F-4D97-AF65-F5344CB8AC3E}">
        <p14:creationId xmlns:p14="http://schemas.microsoft.com/office/powerpoint/2010/main" val="359040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1"/>
          </a:xfrm>
        </p:spPr>
        <p:txBody>
          <a:bodyPr>
            <a:normAutofit/>
          </a:bodyPr>
          <a:lstStyle/>
          <a:p>
            <a:r>
              <a:rPr lang="en-US" altLang="ko-KR" dirty="0"/>
              <a:t>In Python, you can write a comment by using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Of course, computer ignores comments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861048"/>
            <a:ext cx="8712968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&gt;&gt;&gt; print("</a:t>
            </a:r>
            <a:r>
              <a:rPr lang="ko-KR" altLang="en-US" sz="2400" dirty="0"/>
              <a:t>주석을 컴퓨터는 무시합니다</a:t>
            </a:r>
            <a:r>
              <a:rPr lang="en-US" altLang="ko-KR" sz="2400" dirty="0"/>
              <a:t>") # </a:t>
            </a:r>
            <a:r>
              <a:rPr lang="ko-KR" altLang="en-US" sz="2400" dirty="0"/>
              <a:t>이렇게요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>
                <a:solidFill>
                  <a:srgbClr val="00B0F0"/>
                </a:solidFill>
              </a:rPr>
              <a:t>주석을 컴퓨터는 무시합니다</a:t>
            </a:r>
          </a:p>
        </p:txBody>
      </p:sp>
    </p:spTree>
    <p:extLst>
      <p:ext uri="{BB962C8B-B14F-4D97-AF65-F5344CB8AC3E}">
        <p14:creationId xmlns:p14="http://schemas.microsoft.com/office/powerpoint/2010/main" val="33974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Variables?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Assume you are a programmer of </a:t>
            </a:r>
            <a:r>
              <a:rPr lang="en-US" altLang="ko-KR" dirty="0" err="1"/>
              <a:t>Starcraft</a:t>
            </a:r>
            <a:endParaRPr lang="en-US" altLang="ko-KR" dirty="0"/>
          </a:p>
          <a:p>
            <a:r>
              <a:rPr lang="en-US" altLang="ko-KR" dirty="0"/>
              <a:t>In </a:t>
            </a:r>
            <a:r>
              <a:rPr lang="en-US" altLang="ko-KR" dirty="0" err="1"/>
              <a:t>Starcraft</a:t>
            </a:r>
            <a:r>
              <a:rPr lang="en-US" altLang="ko-KR" dirty="0"/>
              <a:t>, there is a unit named  </a:t>
            </a:r>
            <a:r>
              <a:rPr lang="en-US" altLang="ko-KR" dirty="0">
                <a:solidFill>
                  <a:srgbClr val="00B0F0"/>
                </a:solidFill>
              </a:rPr>
              <a:t>Marine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2915562"/>
            <a:ext cx="5256584" cy="39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7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" y="116632"/>
            <a:ext cx="8781832" cy="37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4937" y="2924944"/>
            <a:ext cx="21602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4365104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Hit Point (HP)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47664" y="3501008"/>
            <a:ext cx="0" cy="86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236296" y="1142618"/>
            <a:ext cx="0" cy="3654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5441" y="4949879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Name(Marine)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710570"/>
            <a:ext cx="1224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3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1000</Words>
  <Application>Microsoft Office PowerPoint</Application>
  <PresentationFormat>화면 슬라이드 쇼(4:3)</PresentationFormat>
  <Paragraphs>164</Paragraphs>
  <Slides>23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Introduction to Programming(2) : Variables</vt:lpstr>
      <vt:lpstr>Programming Development</vt:lpstr>
      <vt:lpstr>Programming Development</vt:lpstr>
      <vt:lpstr>Programming Development</vt:lpstr>
      <vt:lpstr>Comment</vt:lpstr>
      <vt:lpstr>Comment</vt:lpstr>
      <vt:lpstr>Comment</vt:lpstr>
      <vt:lpstr>What are Variables?</vt:lpstr>
      <vt:lpstr>PowerPoint 프레젠테이션</vt:lpstr>
      <vt:lpstr>What are Variables?</vt:lpstr>
      <vt:lpstr>Variables</vt:lpstr>
      <vt:lpstr>Examples</vt:lpstr>
      <vt:lpstr>What happens inside of a computer?</vt:lpstr>
      <vt:lpstr>PowerPoint 프레젠테이션</vt:lpstr>
      <vt:lpstr>PowerPoint 프레젠테이션</vt:lpstr>
      <vt:lpstr>PowerPoint 프레젠테이션</vt:lpstr>
      <vt:lpstr>PowerPoint 프레젠테이션</vt:lpstr>
      <vt:lpstr>Operators</vt:lpstr>
      <vt:lpstr>Operators</vt:lpstr>
      <vt:lpstr>Types</vt:lpstr>
      <vt:lpstr>Types</vt:lpstr>
      <vt:lpstr>The Second Program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Programming(2) : Variables</dc:title>
  <dc:creator>Gul</dc:creator>
  <cp:lastModifiedBy>Gul</cp:lastModifiedBy>
  <cp:revision>96</cp:revision>
  <dcterms:created xsi:type="dcterms:W3CDTF">2017-06-08T05:35:36Z</dcterms:created>
  <dcterms:modified xsi:type="dcterms:W3CDTF">2017-06-12T10:15:11Z</dcterms:modified>
</cp:coreProperties>
</file>