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4" r:id="rId29"/>
    <p:sldId id="26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2" autoAdjust="0"/>
    <p:restoredTop sz="73632" autoAdjust="0"/>
  </p:normalViewPr>
  <p:slideViewPr>
    <p:cSldViewPr snapToGrid="0">
      <p:cViewPr varScale="1">
        <p:scale>
          <a:sx n="86" d="100"/>
          <a:sy n="86" d="100"/>
        </p:scale>
        <p:origin x="15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A2F4C-A49E-4584-9EA4-2819D58328F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CBCC9-5290-426F-B97F-1B026AEFFB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Interpreted -&gt; compare JVM with Python Interpreter </a:t>
            </a:r>
          </a:p>
          <a:p>
            <a:endParaRPr lang="en-SG" dirty="0"/>
          </a:p>
          <a:p>
            <a:r>
              <a:rPr lang="en-SG" dirty="0"/>
              <a:t>Interactive -&gt; Since the participants are using Spyder, they can interact with the IDE itself 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19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about the index assignments of the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0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95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30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69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585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Elaborate </a:t>
            </a:r>
            <a:r>
              <a:rPr lang="en-SG" dirty="0" err="1"/>
              <a:t>eval</a:t>
            </a:r>
            <a:r>
              <a:rPr lang="en-SG" dirty="0"/>
              <a:t>(input())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81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2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 little more about the </a:t>
            </a:r>
            <a:r>
              <a:rPr lang="en-SG" dirty="0" err="1"/>
              <a:t>eval</a:t>
            </a:r>
            <a:r>
              <a:rPr lang="en-SG" dirty="0"/>
              <a:t>(input())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68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0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Beginner’s language – for those who have no coding experience but interested to learn how to code, Python is the best choice for a start </a:t>
            </a:r>
          </a:p>
          <a:p>
            <a:endParaRPr lang="en-SG" dirty="0"/>
          </a:p>
          <a:p>
            <a:r>
              <a:rPr lang="en-SG" dirty="0"/>
              <a:t>Most paid and on high-demand – being familiar with python is a great advantage when looking for a job in the IT or analytics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144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Say that the expression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10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those who are new to programming, you can start of with learning python first.</a:t>
            </a:r>
          </a:p>
          <a:p>
            <a:endParaRPr lang="en-SG" dirty="0"/>
          </a:p>
          <a:p>
            <a:r>
              <a:rPr lang="en-SG" dirty="0"/>
              <a:t>For those who are already familiar with several programming languages, you can choose to learn one or more of those in the top 5 or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34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verbal words or show visual logo?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99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65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Ask the participants to try typing this line in the IDE to see the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41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Type() function is a built-in function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94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5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qrILQNl5Ed9Dz6CGMyvMTQ" TargetMode="External"/><Relationship Id="rId2" Type="http://schemas.openxmlformats.org/officeDocument/2006/relationships/hyperlink" Target="https://www.tutorialspoint.com/python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1ED79C-6275-4985-8F32-3B8A69652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091D01-D432-444A-A792-45EE1CD0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38951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TECHMONTH 2017</a:t>
            </a:r>
          </a:p>
          <a:p>
            <a:r>
              <a:rPr lang="en-SG" dirty="0"/>
              <a:t>SIM IT </a:t>
            </a:r>
            <a:r>
              <a:rPr lang="en-SG" dirty="0" smtClean="0"/>
              <a:t>CLUB</a:t>
            </a:r>
          </a:p>
          <a:p>
            <a:r>
              <a:rPr lang="en-SG" dirty="0" smtClean="0"/>
              <a:t>(</a:t>
            </a:r>
            <a:r>
              <a:rPr lang="en-SG" dirty="0" err="1" smtClean="0"/>
              <a:t>Pavithran</a:t>
            </a:r>
            <a:r>
              <a:rPr lang="en-SG" dirty="0" smtClean="0"/>
              <a:t>)</a:t>
            </a:r>
            <a:endParaRPr lang="en-SG" dirty="0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="" xmlns:a16="http://schemas.microsoft.com/office/drawing/2014/main" id="{A92818DB-113F-41F3-A407-6B09004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16" y="2607245"/>
            <a:ext cx="2431666" cy="24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5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1A1F87-32CD-4161-81AB-6E76503C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246" y="964671"/>
            <a:ext cx="9241971" cy="1293028"/>
          </a:xfrm>
        </p:spPr>
        <p:txBody>
          <a:bodyPr/>
          <a:lstStyle/>
          <a:p>
            <a:r>
              <a:rPr lang="en-SG" dirty="0"/>
              <a:t>Variables and value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244C04-163A-45C9-96B6-A430ED06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No explicit declaration of type required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Declaration is automatic when you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Equals operator (=) is used to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After assigning a value to a variable, we can identify the data type of the variable using the type() function.</a:t>
            </a:r>
          </a:p>
        </p:txBody>
      </p:sp>
    </p:spTree>
    <p:extLst>
      <p:ext uri="{BB962C8B-B14F-4D97-AF65-F5344CB8AC3E}">
        <p14:creationId xmlns:p14="http://schemas.microsoft.com/office/powerpoint/2010/main" val="141512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663ED-9A1D-4FF8-9717-D2386AE5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r>
              <a:rPr lang="en-SG" dirty="0" err="1"/>
              <a:t>DATa</a:t>
            </a:r>
            <a:r>
              <a:rPr lang="en-SG" dirty="0"/>
              <a:t>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43B25F-2196-4DAB-B1F7-A4DA8F60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has 5 standard data types:</a:t>
            </a:r>
          </a:p>
          <a:p>
            <a:pPr>
              <a:buFontTx/>
              <a:buChar char="-"/>
            </a:pPr>
            <a:r>
              <a:rPr lang="en-SG" dirty="0"/>
              <a:t>Numbers</a:t>
            </a:r>
          </a:p>
          <a:p>
            <a:pPr>
              <a:buFontTx/>
              <a:buChar char="-"/>
            </a:pPr>
            <a:r>
              <a:rPr lang="en-SG" dirty="0"/>
              <a:t>String </a:t>
            </a:r>
          </a:p>
          <a:p>
            <a:pPr>
              <a:buFontTx/>
              <a:buChar char="-"/>
            </a:pPr>
            <a:r>
              <a:rPr lang="en-SG" dirty="0"/>
              <a:t>List</a:t>
            </a:r>
          </a:p>
          <a:p>
            <a:pPr>
              <a:buFontTx/>
              <a:buChar char="-"/>
            </a:pPr>
            <a:r>
              <a:rPr lang="en-SG" dirty="0"/>
              <a:t>Tuple </a:t>
            </a:r>
          </a:p>
          <a:p>
            <a:pPr>
              <a:buFontTx/>
              <a:buChar char="-"/>
            </a:pPr>
            <a:r>
              <a:rPr lang="en-SG" dirty="0"/>
              <a:t>Dictionary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782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number1 = 50                                # </a:t>
            </a:r>
            <a:r>
              <a:rPr lang="en-SG" dirty="0" err="1"/>
              <a:t>int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number2 = 50.0                             # float</a:t>
            </a:r>
          </a:p>
          <a:p>
            <a:pPr marL="0" indent="0">
              <a:buNone/>
            </a:pPr>
            <a:r>
              <a:rPr lang="en-SG" dirty="0"/>
              <a:t>number3 = 1234567890L              # long</a:t>
            </a:r>
          </a:p>
          <a:p>
            <a:pPr marL="0" indent="0">
              <a:buNone/>
            </a:pPr>
            <a:r>
              <a:rPr lang="en-SG" dirty="0"/>
              <a:t>number4 = 54 + 2j                         # complex</a:t>
            </a:r>
          </a:p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</a:t>
            </a:r>
            <a:r>
              <a:rPr lang="en-SG" dirty="0" err="1"/>
              <a:t>abc</a:t>
            </a:r>
            <a:r>
              <a:rPr lang="en-SG" dirty="0"/>
              <a:t>”                  # string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(type(number1))</a:t>
            </a:r>
          </a:p>
          <a:p>
            <a:pPr marL="0" indent="0">
              <a:buNone/>
            </a:pPr>
            <a:r>
              <a:rPr lang="en-SG" dirty="0"/>
              <a:t>print (type(number2))</a:t>
            </a:r>
          </a:p>
          <a:p>
            <a:pPr marL="0" indent="0">
              <a:buNone/>
            </a:pPr>
            <a:r>
              <a:rPr lang="en-SG" dirty="0"/>
              <a:t>print (type(number3))</a:t>
            </a:r>
          </a:p>
          <a:p>
            <a:pPr marL="0" indent="0">
              <a:buNone/>
            </a:pPr>
            <a:r>
              <a:rPr lang="en-SG" dirty="0"/>
              <a:t>print (type(number4))</a:t>
            </a:r>
          </a:p>
          <a:p>
            <a:pPr marL="0" indent="0">
              <a:buNone/>
            </a:pPr>
            <a:r>
              <a:rPr lang="en-SG" dirty="0"/>
              <a:t>print (type(</a:t>
            </a:r>
            <a:r>
              <a:rPr lang="en-SG" dirty="0" err="1"/>
              <a:t>sampleString</a:t>
            </a:r>
            <a:r>
              <a:rPr lang="en-SG" dirty="0"/>
              <a:t>))</a:t>
            </a:r>
          </a:p>
          <a:p>
            <a:pPr marL="0" indent="0">
              <a:buNone/>
            </a:pPr>
            <a:r>
              <a:rPr lang="en-SG" dirty="0"/>
              <a:t> 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410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6759F-DCB8-4A50-A9D1-044D3C68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4297680" cy="1293028"/>
          </a:xfrm>
        </p:spPr>
        <p:txBody>
          <a:bodyPr/>
          <a:lstStyle/>
          <a:p>
            <a:r>
              <a:rPr lang="en-SG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ABFC4D-56C9-4344-B9B1-E47333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supports 4 different numerical types:</a:t>
            </a:r>
          </a:p>
          <a:p>
            <a:pPr>
              <a:buFontTx/>
              <a:buChar char="-"/>
            </a:pPr>
            <a:r>
              <a:rPr lang="en-SG" b="1" dirty="0" err="1"/>
              <a:t>int</a:t>
            </a:r>
            <a:r>
              <a:rPr lang="en-SG" b="1" dirty="0"/>
              <a:t>  </a:t>
            </a:r>
            <a:r>
              <a:rPr lang="en-SG" dirty="0"/>
              <a:t>-</a:t>
            </a:r>
            <a:r>
              <a:rPr lang="en-SG" b="1" dirty="0"/>
              <a:t> </a:t>
            </a:r>
            <a:r>
              <a:rPr lang="en-SG" dirty="0"/>
              <a:t>signed integers</a:t>
            </a:r>
          </a:p>
          <a:p>
            <a:pPr>
              <a:buFontTx/>
              <a:buChar char="-"/>
            </a:pPr>
            <a:r>
              <a:rPr lang="en-SG" b="1" dirty="0"/>
              <a:t>long </a:t>
            </a:r>
            <a:r>
              <a:rPr lang="en-SG" dirty="0"/>
              <a:t>– long integers</a:t>
            </a:r>
          </a:p>
          <a:p>
            <a:pPr>
              <a:buFontTx/>
              <a:buChar char="-"/>
            </a:pPr>
            <a:r>
              <a:rPr lang="en-SG" b="1" dirty="0"/>
              <a:t>float </a:t>
            </a:r>
            <a:r>
              <a:rPr lang="en-SG" dirty="0"/>
              <a:t>–</a:t>
            </a:r>
            <a:r>
              <a:rPr lang="en-SG" b="1" dirty="0"/>
              <a:t> </a:t>
            </a:r>
            <a:r>
              <a:rPr lang="en-SG" dirty="0"/>
              <a:t>floating point real numbers</a:t>
            </a:r>
          </a:p>
          <a:p>
            <a:pPr marL="0" indent="0">
              <a:buNone/>
            </a:pPr>
            <a:r>
              <a:rPr lang="en-SG" dirty="0"/>
              <a:t>- </a:t>
            </a:r>
            <a:r>
              <a:rPr lang="en-SG" b="1" dirty="0"/>
              <a:t>complex </a:t>
            </a:r>
            <a:r>
              <a:rPr lang="en-SG" dirty="0"/>
              <a:t>–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85135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C06EB-32F4-47D2-96FD-0E861D1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92" y="772324"/>
            <a:ext cx="6089374" cy="1293028"/>
          </a:xfrm>
        </p:spPr>
        <p:txBody>
          <a:bodyPr/>
          <a:lstStyle/>
          <a:p>
            <a:r>
              <a:rPr lang="en-SG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E447CB-D535-488F-A360-8365FF2B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0219"/>
            <a:ext cx="10820400" cy="4024125"/>
          </a:xfrm>
        </p:spPr>
        <p:txBody>
          <a:bodyPr/>
          <a:lstStyle/>
          <a:p>
            <a:r>
              <a:rPr lang="en-SG" dirty="0"/>
              <a:t>A set of characters represented in either single or double quotation marks </a:t>
            </a:r>
          </a:p>
          <a:p>
            <a:r>
              <a:rPr lang="en-SG" dirty="0"/>
              <a:t>Use slice operator ([] or [:]) with indices starting at 0 from the start of the string or -1 from the end of the string </a:t>
            </a:r>
          </a:p>
          <a:p>
            <a:r>
              <a:rPr lang="en-SG" dirty="0"/>
              <a:t>Plus sign (+) is used for concatenating strings</a:t>
            </a:r>
          </a:p>
          <a:p>
            <a:r>
              <a:rPr lang="en-SG" dirty="0"/>
              <a:t>Asterisk sign (*) is used for repeating strings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800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“Hello World!”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[0])                                           # H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[1:10])                                      # </a:t>
            </a:r>
            <a:r>
              <a:rPr lang="en-SG" dirty="0" err="1"/>
              <a:t>ello</a:t>
            </a:r>
            <a:r>
              <a:rPr lang="en-SG" dirty="0"/>
              <a:t> </a:t>
            </a:r>
            <a:r>
              <a:rPr lang="en-SG" dirty="0" err="1"/>
              <a:t>Worl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[2:])                                          # </a:t>
            </a:r>
            <a:r>
              <a:rPr lang="en-SG" dirty="0" err="1"/>
              <a:t>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*2)                                            # Hello </a:t>
            </a:r>
            <a:r>
              <a:rPr lang="en-SG" dirty="0" err="1"/>
              <a:t>World!Hello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+“Glad to be here!”)             # Hello </a:t>
            </a:r>
            <a:r>
              <a:rPr lang="en-SG" dirty="0" err="1"/>
              <a:t>World!Glad</a:t>
            </a:r>
            <a:r>
              <a:rPr lang="en-SG" dirty="0"/>
              <a:t> to be here!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 Glad to be here!”)            # Hello World! Glad to be here!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936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68054-4C2D-4C06-A08D-BEE68F1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871" y="549688"/>
            <a:ext cx="1264257" cy="1293028"/>
          </a:xfrm>
        </p:spPr>
        <p:txBody>
          <a:bodyPr/>
          <a:lstStyle/>
          <a:p>
            <a:r>
              <a:rPr lang="en-SG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A0FCB8-8BA6-4775-9700-A5C3990E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linear data structure containing items arranged in an order</a:t>
            </a:r>
            <a:endParaRPr lang="en-SG" dirty="0"/>
          </a:p>
          <a:p>
            <a:r>
              <a:rPr lang="en-SG" dirty="0"/>
              <a:t>Has items separated by commas and enclosed in square brackets </a:t>
            </a:r>
          </a:p>
          <a:p>
            <a:r>
              <a:rPr lang="en-SG" dirty="0"/>
              <a:t>The items in a list can be of different data types</a:t>
            </a:r>
          </a:p>
          <a:p>
            <a:r>
              <a:rPr lang="en-SG" dirty="0"/>
              <a:t>Slice operator is used to access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384812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32C341-68A3-46D3-B7A2-1E9A28CC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6" y="796178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055C55-C327-4881-9B29-E78F4DFB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 smtClean="0"/>
              <a:t>simpleList</a:t>
            </a:r>
            <a:r>
              <a:rPr lang="en-SG" dirty="0" smtClean="0"/>
              <a:t> </a:t>
            </a:r>
            <a:r>
              <a:rPr lang="en-SG" dirty="0"/>
              <a:t>= </a:t>
            </a:r>
            <a:r>
              <a:rPr lang="en-SG" dirty="0" smtClean="0"/>
              <a:t>[‘</a:t>
            </a:r>
            <a:r>
              <a:rPr lang="en-SG" dirty="0" err="1" smtClean="0"/>
              <a:t>Pavithran</a:t>
            </a:r>
            <a:r>
              <a:rPr lang="en-SG" dirty="0" smtClean="0"/>
              <a:t>’, ‘Kok Wee’, ‘</a:t>
            </a:r>
            <a:r>
              <a:rPr lang="en-SG" dirty="0" err="1" smtClean="0"/>
              <a:t>Smit</a:t>
            </a:r>
            <a:r>
              <a:rPr lang="en-SG" dirty="0" smtClean="0"/>
              <a:t>’, ‘</a:t>
            </a:r>
            <a:r>
              <a:rPr lang="en-SG" dirty="0" err="1" smtClean="0"/>
              <a:t>Deepali</a:t>
            </a:r>
            <a:r>
              <a:rPr lang="en-SG" dirty="0" smtClean="0"/>
              <a:t>’]</a:t>
            </a:r>
            <a:endParaRPr lang="en-SG" dirty="0" smtClean="0"/>
          </a:p>
          <a:p>
            <a:pPr marL="0" indent="0">
              <a:buNone/>
            </a:pPr>
            <a:r>
              <a:rPr lang="en-SG" dirty="0" err="1" smtClean="0"/>
              <a:t>sampleList</a:t>
            </a:r>
            <a:r>
              <a:rPr lang="en-SG" dirty="0" smtClean="0"/>
              <a:t> </a:t>
            </a:r>
            <a:r>
              <a:rPr lang="en-SG" dirty="0"/>
              <a:t>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                    # entire list is printed out 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[0]               #  Python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[1:3]            #  [101017, ‘SIMITC’]</a:t>
            </a:r>
          </a:p>
        </p:txBody>
      </p:sp>
    </p:spTree>
    <p:extLst>
      <p:ext uri="{BB962C8B-B14F-4D97-AF65-F5344CB8AC3E}">
        <p14:creationId xmlns:p14="http://schemas.microsoft.com/office/powerpoint/2010/main" val="183929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987" y="684860"/>
            <a:ext cx="3068210" cy="1293028"/>
          </a:xfrm>
        </p:spPr>
        <p:txBody>
          <a:bodyPr/>
          <a:lstStyle/>
          <a:p>
            <a:r>
              <a:rPr lang="en-SG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lists</a:t>
            </a:r>
          </a:p>
          <a:p>
            <a:r>
              <a:rPr lang="en-SG" dirty="0"/>
              <a:t>Enclosed in parentheses ()</a:t>
            </a:r>
          </a:p>
          <a:p>
            <a:r>
              <a:rPr lang="en-SG" dirty="0"/>
              <a:t>Read-only lists – cannot modify any of the elements</a:t>
            </a:r>
          </a:p>
          <a:p>
            <a:r>
              <a:rPr lang="en-SG" dirty="0"/>
              <a:t>Attempting to modify the elements will throw an error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24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A35AB-28E8-498F-BE5A-B0047D9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893" y="780275"/>
            <a:ext cx="7132983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D32B77-4DC4-40CD-9304-E1C16798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 = (‘Python’, 101017, ‘SIMITC’, 1900)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[0])               # 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[1:3])            #  (101017, ‘SIMITC’)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[1] = 111017       # throws an error 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sampleTuple</a:t>
            </a:r>
            <a:r>
              <a:rPr lang="en-SG" dirty="0"/>
              <a:t>[1])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9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8E57C5-AF74-4D0D-BA5F-8074428F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95" y="575687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33C88B-5DB0-424F-8FD9-921A781D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1593669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Interpreted  </a:t>
            </a:r>
          </a:p>
          <a:p>
            <a:pPr marL="0" indent="0">
              <a:buNone/>
            </a:pPr>
            <a:r>
              <a:rPr lang="en-SG" dirty="0"/>
              <a:t>Python code can be processed and executed at runtime by the interpreter without the need to compile the program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Interactive</a:t>
            </a:r>
          </a:p>
          <a:p>
            <a:pPr marL="0" indent="0">
              <a:buNone/>
            </a:pPr>
            <a:r>
              <a:rPr lang="en-SG" dirty="0"/>
              <a:t>You can type code commands in the Python Command Prompt and interpret with the interpreter directly to type your commands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Object-Oriented</a:t>
            </a:r>
          </a:p>
          <a:p>
            <a:pPr marL="0" indent="0">
              <a:buNone/>
            </a:pPr>
            <a:r>
              <a:rPr lang="en-SG" dirty="0"/>
              <a:t>Supports Object-Oriented programming and encapsulation of code within objects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49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109" y="637152"/>
            <a:ext cx="3847437" cy="1293028"/>
          </a:xfrm>
        </p:spPr>
        <p:txBody>
          <a:bodyPr/>
          <a:lstStyle/>
          <a:p>
            <a:r>
              <a:rPr lang="en-SG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Consists </a:t>
            </a:r>
            <a:r>
              <a:rPr lang="en-SG" dirty="0"/>
              <a:t>of key-value pairs</a:t>
            </a:r>
          </a:p>
          <a:p>
            <a:r>
              <a:rPr lang="en-SG" dirty="0"/>
              <a:t>Dictionary key can be a number or a string </a:t>
            </a:r>
          </a:p>
          <a:p>
            <a:r>
              <a:rPr lang="en-SG" dirty="0"/>
              <a:t>Values can be any Python Object</a:t>
            </a:r>
          </a:p>
          <a:p>
            <a:r>
              <a:rPr lang="en-SG" dirty="0"/>
              <a:t>Enclosed by curly braces</a:t>
            </a:r>
          </a:p>
          <a:p>
            <a:r>
              <a:rPr lang="en-SG" dirty="0"/>
              <a:t>Accessed using square braces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498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462978-3232-4453-BEAD-C4984E6E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641" y="764374"/>
            <a:ext cx="5216718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39A84A-A509-4E0D-81AE-DE70816F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sampleDict</a:t>
            </a:r>
            <a:r>
              <a:rPr lang="en-SG" dirty="0"/>
              <a:t> = {‘Name’: ‘Python’ , ‘Date’: 101017, ‘Time’ : 1900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</a:t>
            </a:r>
            <a:r>
              <a:rPr lang="en-SG" dirty="0"/>
              <a:t>[‘Name’])     #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sampleDict.keys</a:t>
            </a:r>
            <a:r>
              <a:rPr lang="en-SG" dirty="0"/>
              <a:t>())          # prints all keys</a:t>
            </a:r>
          </a:p>
          <a:p>
            <a:pPr marL="0" indent="0">
              <a:buNone/>
            </a:pPr>
            <a:r>
              <a:rPr lang="en-SG" dirty="0"/>
              <a:t>print  (</a:t>
            </a:r>
            <a:r>
              <a:rPr lang="en-SG" dirty="0" err="1"/>
              <a:t>sampleDict.values</a:t>
            </a:r>
            <a:r>
              <a:rPr lang="en-SG" dirty="0"/>
              <a:t>())     #  prints all values </a:t>
            </a:r>
          </a:p>
        </p:txBody>
      </p:sp>
    </p:spTree>
    <p:extLst>
      <p:ext uri="{BB962C8B-B14F-4D97-AF65-F5344CB8AC3E}">
        <p14:creationId xmlns:p14="http://schemas.microsoft.com/office/powerpoint/2010/main" val="385575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F42FAD-E3B8-4341-AE1C-81E25BC7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797" y="1882918"/>
            <a:ext cx="4679343" cy="1825096"/>
          </a:xfrm>
        </p:spPr>
        <p:txBody>
          <a:bodyPr/>
          <a:lstStyle/>
          <a:p>
            <a:r>
              <a:rPr lang="en-SG" dirty="0" err="1"/>
              <a:t>OPerators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461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C096C36D-465B-4314-8466-158446E03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952895"/>
              </p:ext>
            </p:extLst>
          </p:nvPr>
        </p:nvGraphicFramePr>
        <p:xfrm>
          <a:off x="685800" y="2193925"/>
          <a:ext cx="108204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5100">
                  <a:extLst>
                    <a:ext uri="{9D8B030D-6E8A-4147-A177-3AD203B41FA5}">
                      <a16:colId xmlns="" xmlns:a16="http://schemas.microsoft.com/office/drawing/2014/main" val="3537826035"/>
                    </a:ext>
                  </a:extLst>
                </a:gridCol>
                <a:gridCol w="2705100">
                  <a:extLst>
                    <a:ext uri="{9D8B030D-6E8A-4147-A177-3AD203B41FA5}">
                      <a16:colId xmlns="" xmlns:a16="http://schemas.microsoft.com/office/drawing/2014/main" val="580579771"/>
                    </a:ext>
                  </a:extLst>
                </a:gridCol>
                <a:gridCol w="2705100">
                  <a:extLst>
                    <a:ext uri="{9D8B030D-6E8A-4147-A177-3AD203B41FA5}">
                      <a16:colId xmlns="" xmlns:a16="http://schemas.microsoft.com/office/drawing/2014/main" val="931372600"/>
                    </a:ext>
                  </a:extLst>
                </a:gridCol>
                <a:gridCol w="2705100">
                  <a:extLst>
                    <a:ext uri="{9D8B030D-6E8A-4147-A177-3AD203B41FA5}">
                      <a16:colId xmlns="" xmlns:a16="http://schemas.microsoft.com/office/drawing/2014/main" val="122345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30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+ 2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672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31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10*10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089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564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11 %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045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84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 err="1"/>
              <a:t>ASSIgnment</a:t>
            </a:r>
            <a:r>
              <a:rPr lang="en-SG" dirty="0"/>
              <a:t>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69BE3A1-1F21-4970-BC8D-CC9864681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7714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6800">
                  <a:extLst>
                    <a:ext uri="{9D8B030D-6E8A-4147-A177-3AD203B41FA5}">
                      <a16:colId xmlns="" xmlns:a16="http://schemas.microsoft.com/office/drawing/2014/main" val="231868300"/>
                    </a:ext>
                  </a:extLst>
                </a:gridCol>
                <a:gridCol w="3606800">
                  <a:extLst>
                    <a:ext uri="{9D8B030D-6E8A-4147-A177-3AD203B41FA5}">
                      <a16:colId xmlns="" xmlns:a16="http://schemas.microsoft.com/office/drawing/2014/main" val="795381272"/>
                    </a:ext>
                  </a:extLst>
                </a:gridCol>
                <a:gridCol w="3606800">
                  <a:extLst>
                    <a:ext uri="{9D8B030D-6E8A-4147-A177-3AD203B41FA5}">
                      <a16:colId xmlns="" xmlns:a16="http://schemas.microsoft.com/office/drawing/2014/main" val="276794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+=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= total + 10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952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-=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/>
                        <a:t>total = total - 10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84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total *=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 *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/=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600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%=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total%10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464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2EB74-0C2E-4E9D-B516-0D4F1D09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2" y="901532"/>
            <a:ext cx="10353676" cy="1293028"/>
          </a:xfrm>
        </p:spPr>
        <p:txBody>
          <a:bodyPr/>
          <a:lstStyle/>
          <a:p>
            <a:r>
              <a:rPr lang="en-SG" dirty="0"/>
              <a:t>INCREMENT / DECREMENT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C871308-83B5-4562-8FE6-EE95CD703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59868"/>
              </p:ext>
            </p:extLst>
          </p:nvPr>
        </p:nvGraphicFramePr>
        <p:xfrm>
          <a:off x="685800" y="2955925"/>
          <a:ext cx="108204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3726993347"/>
                    </a:ext>
                  </a:extLst>
                </a:gridCol>
                <a:gridCol w="5410200">
                  <a:extLst>
                    <a:ext uri="{9D8B030D-6E8A-4147-A177-3AD203B41FA5}">
                      <a16:colId xmlns="" xmlns:a16="http://schemas.microsoft.com/office/drawing/2014/main" val="40222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Pre-Increment 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++x          # x = 11</a:t>
                      </a:r>
                    </a:p>
                    <a:p>
                      <a:r>
                        <a:rPr lang="en-SG" b="0" dirty="0"/>
                        <a:t>print(x)    # x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Post-increment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x++              # x = 10</a:t>
                      </a:r>
                    </a:p>
                    <a:p>
                      <a:r>
                        <a:rPr lang="en-SG" b="0" dirty="0"/>
                        <a:t>print(x)        # x = 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215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Pre-Decrement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--x           # x = 9</a:t>
                      </a:r>
                    </a:p>
                    <a:p>
                      <a:r>
                        <a:rPr lang="en-SG" b="0" dirty="0"/>
                        <a:t>print(x)   # x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Post-decrement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x--               # x = 10</a:t>
                      </a:r>
                    </a:p>
                    <a:p>
                      <a:r>
                        <a:rPr lang="en-SG" dirty="0"/>
                        <a:t>print(x)       # x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8558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419F9-91DF-4351-8009-FA2F2E004F76}"/>
              </a:ext>
            </a:extLst>
          </p:cNvPr>
          <p:cNvSpPr txBox="1"/>
          <p:nvPr/>
        </p:nvSpPr>
        <p:spPr>
          <a:xfrm>
            <a:off x="657225" y="2194560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that </a:t>
            </a:r>
          </a:p>
          <a:p>
            <a:r>
              <a:rPr lang="en-SG" dirty="0"/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358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55C588-DA6B-4812-88E5-B4E8217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832953"/>
            <a:ext cx="8610600" cy="1293028"/>
          </a:xfrm>
        </p:spPr>
        <p:txBody>
          <a:bodyPr/>
          <a:lstStyle/>
          <a:p>
            <a:r>
              <a:rPr lang="en-SG" dirty="0"/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1D99A1F-7FC1-4136-AAEE-7F6B17539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60892"/>
              </p:ext>
            </p:extLst>
          </p:nvPr>
        </p:nvGraphicFramePr>
        <p:xfrm>
          <a:off x="2567940" y="1929765"/>
          <a:ext cx="649224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080">
                  <a:extLst>
                    <a:ext uri="{9D8B030D-6E8A-4147-A177-3AD203B41FA5}">
                      <a16:colId xmlns="" xmlns:a16="http://schemas.microsoft.com/office/drawing/2014/main" val="2668851572"/>
                    </a:ext>
                  </a:extLst>
                </a:gridCol>
                <a:gridCol w="2164080">
                  <a:extLst>
                    <a:ext uri="{9D8B030D-6E8A-4147-A177-3AD203B41FA5}">
                      <a16:colId xmlns="" xmlns:a16="http://schemas.microsoft.com/office/drawing/2014/main" val="1247528497"/>
                    </a:ext>
                  </a:extLst>
                </a:gridCol>
                <a:gridCol w="2164080">
                  <a:extLst>
                    <a:ext uri="{9D8B030D-6E8A-4147-A177-3AD203B41FA5}">
                      <a16:colId xmlns="" xmlns:a16="http://schemas.microsoft.com/office/drawing/2014/main" val="627313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3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and false </a:t>
                      </a:r>
                    </a:p>
                    <a:p>
                      <a:r>
                        <a:rPr lang="en-SG" dirty="0"/>
                        <a:t>true and true</a:t>
                      </a:r>
                    </a:p>
                    <a:p>
                      <a:r>
                        <a:rPr lang="en-SG" dirty="0"/>
                        <a:t>false and true</a:t>
                      </a:r>
                    </a:p>
                    <a:p>
                      <a:r>
                        <a:rPr lang="en-SG" dirty="0"/>
                        <a:t>false and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848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or true </a:t>
                      </a:r>
                    </a:p>
                    <a:p>
                      <a:r>
                        <a:rPr lang="en-SG" dirty="0"/>
                        <a:t>True or false</a:t>
                      </a:r>
                    </a:p>
                    <a:p>
                      <a:r>
                        <a:rPr lang="en-SG" dirty="0"/>
                        <a:t>False or true</a:t>
                      </a:r>
                    </a:p>
                    <a:p>
                      <a:r>
                        <a:rPr lang="en-SG" dirty="0"/>
                        <a:t>False or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335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true</a:t>
                      </a:r>
                    </a:p>
                    <a:p>
                      <a:r>
                        <a:rPr lang="en-SG" dirty="0"/>
                        <a:t>not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610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F2B0E-C84C-44C9-A333-A0786736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4853"/>
            <a:ext cx="8610600" cy="1293028"/>
          </a:xfrm>
        </p:spPr>
        <p:txBody>
          <a:bodyPr/>
          <a:lstStyle/>
          <a:p>
            <a:r>
              <a:rPr lang="en-SG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4DAB494-F4B2-452D-A930-6E7DFFF8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503030"/>
              </p:ext>
            </p:extLst>
          </p:nvPr>
        </p:nvGraphicFramePr>
        <p:xfrm>
          <a:off x="685800" y="2757805"/>
          <a:ext cx="108204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4169854669"/>
                    </a:ext>
                  </a:extLst>
                </a:gridCol>
                <a:gridCol w="5410200">
                  <a:extLst>
                    <a:ext uri="{9D8B030D-6E8A-4147-A177-3AD203B41FA5}">
                      <a16:colId xmlns="" xmlns:a16="http://schemas.microsoft.com/office/drawing/2014/main" val="351357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557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(a==b)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42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!= 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25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&gt; 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637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&lt; 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568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&gt;= 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066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&lt;= b) is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71973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B828B0-CC2D-4458-B446-3A4975816BB7}"/>
              </a:ext>
            </a:extLst>
          </p:cNvPr>
          <p:cNvSpPr txBox="1"/>
          <p:nvPr/>
        </p:nvSpPr>
        <p:spPr>
          <a:xfrm>
            <a:off x="762000" y="2087881"/>
            <a:ext cx="760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a = 10 and b = 20</a:t>
            </a:r>
          </a:p>
        </p:txBody>
      </p:sp>
    </p:spTree>
    <p:extLst>
      <p:ext uri="{BB962C8B-B14F-4D97-AF65-F5344CB8AC3E}">
        <p14:creationId xmlns:p14="http://schemas.microsoft.com/office/powerpoint/2010/main" val="3020764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67096-789C-4489-B659-2262332E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4" y="1873073"/>
            <a:ext cx="11930742" cy="1825096"/>
          </a:xfrm>
        </p:spPr>
        <p:txBody>
          <a:bodyPr/>
          <a:lstStyle/>
          <a:p>
            <a:r>
              <a:rPr lang="en-SG" dirty="0"/>
              <a:t>CONSOLE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9880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1334CB-DE1A-4E43-BDF5-93C8EBD1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Returns the input as a string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 err="1"/>
              <a:t>eval</a:t>
            </a:r>
            <a:r>
              <a:rPr lang="en-SG" dirty="0"/>
              <a:t>(input()) can be used to evaluate an expression input by the user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D8FE18F-D72F-4E01-8CAF-BE656481AE5D}"/>
              </a:ext>
            </a:extLst>
          </p:cNvPr>
          <p:cNvSpPr txBox="1">
            <a:spLocks/>
          </p:cNvSpPr>
          <p:nvPr/>
        </p:nvSpPr>
        <p:spPr>
          <a:xfrm>
            <a:off x="685800" y="849086"/>
            <a:ext cx="10820400" cy="104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5400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154790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BA1F9-CFB7-41CB-A5AE-F0AD459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052" y="529241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6F1AE2-708B-4635-8C16-DFDF432F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0424"/>
            <a:ext cx="10820400" cy="4468262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Beginner’s Language </a:t>
            </a:r>
          </a:p>
          <a:p>
            <a:pPr marL="0" indent="0">
              <a:buNone/>
            </a:pPr>
            <a:r>
              <a:rPr lang="en-SG" dirty="0"/>
              <a:t>Python code syntax is easy-to-read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Most paid and on high-demand in the job market</a:t>
            </a:r>
          </a:p>
          <a:p>
            <a:pPr marL="0" indent="0">
              <a:buNone/>
            </a:pPr>
            <a:r>
              <a:rPr lang="en-SG" dirty="0"/>
              <a:t>Python is capable of supporting the development of a wide range of applications, from simple text processing, to web, desktop and mobile apps and games.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Python is widely used in the following applications today:</a:t>
            </a:r>
          </a:p>
          <a:p>
            <a:pPr>
              <a:buFontTx/>
              <a:buChar char="-"/>
            </a:pPr>
            <a:r>
              <a:rPr lang="en-SG" dirty="0"/>
              <a:t>Machine Learning </a:t>
            </a:r>
          </a:p>
          <a:p>
            <a:pPr>
              <a:buFontTx/>
              <a:buChar char="-"/>
            </a:pPr>
            <a:r>
              <a:rPr lang="en-SG" dirty="0"/>
              <a:t>Data Science and Data Analytics</a:t>
            </a:r>
          </a:p>
          <a:p>
            <a:pPr>
              <a:buFontTx/>
              <a:buChar char="-"/>
            </a:pPr>
            <a:r>
              <a:rPr lang="en-SG" dirty="0"/>
              <a:t>Computer Vision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55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8AAEEA-1F3D-4AF8-B693-F3ABF73E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12680" cy="1825096"/>
          </a:xfrm>
        </p:spPr>
        <p:txBody>
          <a:bodyPr/>
          <a:lstStyle/>
          <a:p>
            <a:r>
              <a:rPr lang="en-SG" dirty="0"/>
              <a:t>Conditional selection</a:t>
            </a:r>
          </a:p>
        </p:txBody>
      </p:sp>
    </p:spTree>
    <p:extLst>
      <p:ext uri="{BB962C8B-B14F-4D97-AF65-F5344CB8AC3E}">
        <p14:creationId xmlns:p14="http://schemas.microsoft.com/office/powerpoint/2010/main" val="42698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725FC7D1-F3AB-405B-8175-98E93BF90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55379"/>
              </p:ext>
            </p:extLst>
          </p:nvPr>
        </p:nvGraphicFramePr>
        <p:xfrm>
          <a:off x="685800" y="2193925"/>
          <a:ext cx="1084326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4420">
                  <a:extLst>
                    <a:ext uri="{9D8B030D-6E8A-4147-A177-3AD203B41FA5}">
                      <a16:colId xmlns="" xmlns:a16="http://schemas.microsoft.com/office/drawing/2014/main" val="4266531515"/>
                    </a:ext>
                  </a:extLst>
                </a:gridCol>
                <a:gridCol w="3614420">
                  <a:extLst>
                    <a:ext uri="{9D8B030D-6E8A-4147-A177-3AD203B41FA5}">
                      <a16:colId xmlns="" xmlns:a16="http://schemas.microsoft.com/office/drawing/2014/main" val="3998640400"/>
                    </a:ext>
                  </a:extLst>
                </a:gridCol>
                <a:gridCol w="3614420">
                  <a:extLst>
                    <a:ext uri="{9D8B030D-6E8A-4147-A177-3AD203B41FA5}">
                      <a16:colId xmlns="" xmlns:a16="http://schemas.microsoft.com/office/drawing/2014/main" val="2059663391"/>
                    </a:ext>
                  </a:extLst>
                </a:gridCol>
              </a:tblGrid>
              <a:tr h="330534">
                <a:tc>
                  <a:txBody>
                    <a:bodyPr/>
                    <a:lstStyle/>
                    <a:p>
                      <a:r>
                        <a:rPr lang="en-SG" b="0" dirty="0"/>
                        <a:t>if condition:</a:t>
                      </a:r>
                    </a:p>
                    <a:p>
                      <a:r>
                        <a:rPr lang="en-SG" b="0" dirty="0"/>
                        <a:t>  &lt;code matching with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condition:</a:t>
                      </a:r>
                    </a:p>
                    <a:p>
                      <a:r>
                        <a:rPr lang="en-SG" b="0" dirty="0"/>
                        <a:t>  &lt;code matching with condition&gt;</a:t>
                      </a:r>
                    </a:p>
                    <a:p>
                      <a:r>
                        <a:rPr lang="en-SG" b="0" dirty="0"/>
                        <a:t>else:</a:t>
                      </a:r>
                    </a:p>
                    <a:p>
                      <a:r>
                        <a:rPr lang="en-SG" b="0" dirty="0"/>
                        <a:t>  &lt;code not matching with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condition1:</a:t>
                      </a:r>
                    </a:p>
                    <a:p>
                      <a:r>
                        <a:rPr lang="en-SG" b="0" dirty="0"/>
                        <a:t>  if condition2:</a:t>
                      </a:r>
                    </a:p>
                    <a:p>
                      <a:r>
                        <a:rPr lang="en-SG" b="0" dirty="0"/>
                        <a:t>    &lt;code matching condition1 and condition2&gt;</a:t>
                      </a:r>
                    </a:p>
                    <a:p>
                      <a:r>
                        <a:rPr lang="en-SG" b="0" dirty="0"/>
                        <a:t>  else:</a:t>
                      </a:r>
                    </a:p>
                    <a:p>
                      <a:r>
                        <a:rPr lang="en-SG" b="0" dirty="0"/>
                        <a:t>    &lt;</a:t>
                      </a:r>
                      <a:r>
                        <a:rPr lang="en-SG" sz="1800" b="0" dirty="0"/>
                        <a:t>code matching condition1 but not condition2&gt;</a:t>
                      </a:r>
                    </a:p>
                    <a:p>
                      <a:r>
                        <a:rPr lang="en-SG" sz="1800" b="0" dirty="0"/>
                        <a:t>else:</a:t>
                      </a:r>
                    </a:p>
                    <a:p>
                      <a:r>
                        <a:rPr lang="en-SG" sz="1800" b="0" dirty="0"/>
                        <a:t>   &lt;code not matching condition1&gt;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8650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372054-D16E-483E-A813-D0C6E0945FFF}"/>
              </a:ext>
            </a:extLst>
          </p:cNvPr>
          <p:cNvSpPr txBox="1"/>
          <p:nvPr/>
        </p:nvSpPr>
        <p:spPr>
          <a:xfrm>
            <a:off x="868680" y="1699260"/>
            <a:ext cx="1070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    </a:t>
            </a:r>
            <a:r>
              <a:rPr lang="en-SG" b="1" u="sng" dirty="0"/>
              <a:t>if</a:t>
            </a:r>
            <a:r>
              <a:rPr lang="en-SG" dirty="0"/>
              <a:t>                                                        </a:t>
            </a:r>
            <a:r>
              <a:rPr lang="en-SG" b="1" u="sng" dirty="0"/>
              <a:t>if-else</a:t>
            </a:r>
            <a:r>
              <a:rPr lang="en-SG" dirty="0"/>
              <a:t>                                           </a:t>
            </a:r>
            <a:r>
              <a:rPr lang="en-SG" b="1" u="sng" dirty="0"/>
              <a:t>nested if </a:t>
            </a:r>
          </a:p>
        </p:txBody>
      </p:sp>
    </p:spTree>
    <p:extLst>
      <p:ext uri="{BB962C8B-B14F-4D97-AF65-F5344CB8AC3E}">
        <p14:creationId xmlns:p14="http://schemas.microsoft.com/office/powerpoint/2010/main" val="3270213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81FC50-F4FF-48B1-9202-22F8EA0C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26273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5259E1-9779-4DEE-9D28-594CB6E5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number1 = </a:t>
            </a:r>
            <a:r>
              <a:rPr lang="en-SG" dirty="0" err="1"/>
              <a:t>eval</a:t>
            </a:r>
            <a:r>
              <a:rPr lang="en-SG" dirty="0"/>
              <a:t>(input(“Enter first number : ”))</a:t>
            </a:r>
          </a:p>
          <a:p>
            <a:pPr marL="0" indent="0">
              <a:buNone/>
            </a:pPr>
            <a:r>
              <a:rPr lang="en-SG" dirty="0"/>
              <a:t>number2 = </a:t>
            </a:r>
            <a:r>
              <a:rPr lang="en-SG" dirty="0" err="1"/>
              <a:t>eval</a:t>
            </a:r>
            <a:r>
              <a:rPr lang="en-SG" dirty="0"/>
              <a:t>(input(“Enter second number : ”))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number1 &gt; number2:</a:t>
            </a:r>
          </a:p>
          <a:p>
            <a:pPr marL="0" indent="0">
              <a:buNone/>
            </a:pPr>
            <a:r>
              <a:rPr lang="en-SG" dirty="0"/>
              <a:t>  print(“The first number is greater than the second number”)</a:t>
            </a:r>
          </a:p>
          <a:p>
            <a:pPr marL="0" indent="0">
              <a:buNone/>
            </a:pPr>
            <a:r>
              <a:rPr lang="en-SG" dirty="0" err="1"/>
              <a:t>elif</a:t>
            </a:r>
            <a:r>
              <a:rPr lang="en-SG" dirty="0"/>
              <a:t> number1 &lt; number2:</a:t>
            </a:r>
          </a:p>
          <a:p>
            <a:pPr marL="0" indent="0">
              <a:buNone/>
            </a:pPr>
            <a:r>
              <a:rPr lang="en-SG" dirty="0"/>
              <a:t>  print(“The second number is greater than the first number”) </a:t>
            </a:r>
          </a:p>
        </p:txBody>
      </p:sp>
    </p:spTree>
    <p:extLst>
      <p:ext uri="{BB962C8B-B14F-4D97-AF65-F5344CB8AC3E}">
        <p14:creationId xmlns:p14="http://schemas.microsoft.com/office/powerpoint/2010/main" val="36461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7F73CB-F456-45EE-AA94-BB7D5C3B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6760" y="1856745"/>
            <a:ext cx="2918460" cy="1825096"/>
          </a:xfrm>
        </p:spPr>
        <p:txBody>
          <a:bodyPr/>
          <a:lstStyle/>
          <a:p>
            <a:r>
              <a:rPr lang="en-SG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46690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C3982D-56BB-41EB-801D-B6BBB1AB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line or multiple lines of code are executed repeatedly.</a:t>
            </a:r>
          </a:p>
          <a:p>
            <a:pPr>
              <a:buFontTx/>
              <a:buChar char="-"/>
            </a:pPr>
            <a:r>
              <a:rPr lang="en-SG" dirty="0"/>
              <a:t>For loop</a:t>
            </a:r>
          </a:p>
          <a:p>
            <a:pPr>
              <a:buFontTx/>
              <a:buChar char="-"/>
            </a:pPr>
            <a:r>
              <a:rPr lang="en-SG" dirty="0"/>
              <a:t>While loop</a:t>
            </a:r>
          </a:p>
          <a:p>
            <a:pPr>
              <a:buFontTx/>
              <a:buChar char="-"/>
            </a:pPr>
            <a:r>
              <a:rPr lang="en-SG" dirty="0"/>
              <a:t>Nested loops </a:t>
            </a:r>
          </a:p>
        </p:txBody>
      </p:sp>
    </p:spTree>
    <p:extLst>
      <p:ext uri="{BB962C8B-B14F-4D97-AF65-F5344CB8AC3E}">
        <p14:creationId xmlns:p14="http://schemas.microsoft.com/office/powerpoint/2010/main" val="28632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76FF2F-DF93-4E70-8215-0840FDBC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992973"/>
            <a:ext cx="11536680" cy="1293028"/>
          </a:xfrm>
        </p:spPr>
        <p:txBody>
          <a:bodyPr/>
          <a:lstStyle/>
          <a:p>
            <a:r>
              <a:rPr lang="en-SG" dirty="0"/>
              <a:t>Looping through numbers in 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38F233-8C1A-4ED2-A2E3-FE9D2990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range(4):</a:t>
            </a:r>
          </a:p>
          <a:p>
            <a:pPr marL="0" indent="0">
              <a:buNone/>
            </a:pPr>
            <a:r>
              <a:rPr lang="en-SG" dirty="0"/>
              <a:t>  print (</a:t>
            </a:r>
            <a:r>
              <a:rPr lang="en-SG" dirty="0" err="1"/>
              <a:t>i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 : 0</a:t>
            </a:r>
          </a:p>
          <a:p>
            <a:pPr marL="0" indent="0">
              <a:buNone/>
            </a:pPr>
            <a:r>
              <a:rPr lang="en-SG" dirty="0"/>
              <a:t>               1</a:t>
            </a:r>
          </a:p>
          <a:p>
            <a:pPr marL="0" indent="0">
              <a:buNone/>
            </a:pPr>
            <a:r>
              <a:rPr lang="en-SG" dirty="0"/>
              <a:t>               2</a:t>
            </a:r>
          </a:p>
          <a:p>
            <a:pPr marL="0" indent="0">
              <a:buNone/>
            </a:pPr>
            <a:r>
              <a:rPr lang="en-SG" dirty="0"/>
              <a:t>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73614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0C6218-5FB4-47D6-BFA9-9D615552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character in ‘Python’:</a:t>
            </a:r>
          </a:p>
          <a:p>
            <a:pPr marL="0" indent="0">
              <a:buNone/>
            </a:pPr>
            <a:r>
              <a:rPr lang="en-SG" dirty="0"/>
              <a:t>  print (character)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</a:t>
            </a:r>
          </a:p>
          <a:p>
            <a:pPr marL="0" indent="0">
              <a:buNone/>
            </a:pPr>
            <a:r>
              <a:rPr lang="en-SG" dirty="0"/>
              <a:t>              y</a:t>
            </a:r>
          </a:p>
          <a:p>
            <a:pPr marL="0" indent="0">
              <a:buNone/>
            </a:pPr>
            <a:r>
              <a:rPr lang="en-SG" dirty="0"/>
              <a:t>              t</a:t>
            </a:r>
          </a:p>
          <a:p>
            <a:pPr marL="0" indent="0">
              <a:buNone/>
            </a:pPr>
            <a:r>
              <a:rPr lang="en-SG" dirty="0"/>
              <a:t>              h</a:t>
            </a:r>
          </a:p>
          <a:p>
            <a:pPr marL="0" indent="0">
              <a:buNone/>
            </a:pPr>
            <a:r>
              <a:rPr lang="en-SG" dirty="0"/>
              <a:t>              o</a:t>
            </a:r>
          </a:p>
          <a:p>
            <a:pPr marL="0" indent="0">
              <a:buNone/>
            </a:pPr>
            <a:r>
              <a:rPr lang="en-SG" dirty="0"/>
              <a:t>              n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DB4C3B3-A3B8-4000-BE91-4896C41A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076793"/>
            <a:ext cx="11673840" cy="1293028"/>
          </a:xfrm>
        </p:spPr>
        <p:txBody>
          <a:bodyPr/>
          <a:lstStyle/>
          <a:p>
            <a:r>
              <a:rPr lang="en-SG" dirty="0"/>
              <a:t>Looping through characters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920606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4C774-897E-4AC1-BBA5-83DD8C7C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985353"/>
            <a:ext cx="10386060" cy="1293028"/>
          </a:xfrm>
        </p:spPr>
        <p:txBody>
          <a:bodyPr/>
          <a:lstStyle/>
          <a:p>
            <a:r>
              <a:rPr lang="en-SG" dirty="0"/>
              <a:t>Looping through elements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188A6A-3FDF-4AD5-87A4-DDEDC5C4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sampleList</a:t>
            </a:r>
            <a:r>
              <a:rPr lang="en-SG" dirty="0"/>
              <a:t> 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for detail in </a:t>
            </a:r>
            <a:r>
              <a:rPr lang="en-SG" dirty="0" err="1"/>
              <a:t>sampleList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dirty="0"/>
              <a:t>  print (detail)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Python</a:t>
            </a:r>
          </a:p>
          <a:p>
            <a:pPr marL="0" indent="0">
              <a:buNone/>
            </a:pPr>
            <a:r>
              <a:rPr lang="en-SG" dirty="0"/>
              <a:t>              101017</a:t>
            </a:r>
          </a:p>
          <a:p>
            <a:pPr marL="0" indent="0">
              <a:buNone/>
            </a:pPr>
            <a:r>
              <a:rPr lang="en-SG" dirty="0"/>
              <a:t>               SIMITC</a:t>
            </a:r>
          </a:p>
          <a:p>
            <a:pPr marL="0" indent="0">
              <a:buNone/>
            </a:pPr>
            <a:r>
              <a:rPr lang="en-SG" dirty="0"/>
              <a:t>               1900</a:t>
            </a:r>
          </a:p>
        </p:txBody>
      </p:sp>
    </p:spTree>
    <p:extLst>
      <p:ext uri="{BB962C8B-B14F-4D97-AF65-F5344CB8AC3E}">
        <p14:creationId xmlns:p14="http://schemas.microsoft.com/office/powerpoint/2010/main" val="1135526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FEAA45-7ED1-4DEE-83A2-D25D2F97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980" y="802473"/>
            <a:ext cx="3550920" cy="1293028"/>
          </a:xfrm>
        </p:spPr>
        <p:txBody>
          <a:bodyPr/>
          <a:lstStyle/>
          <a:p>
            <a:r>
              <a:rPr lang="en-SG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6BDB8-1515-4C97-94CE-47DD692E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count = 0</a:t>
            </a:r>
          </a:p>
          <a:p>
            <a:pPr marL="0" indent="0">
              <a:buNone/>
            </a:pPr>
            <a:r>
              <a:rPr lang="en-SG" dirty="0"/>
              <a:t>while (count &lt; 10):</a:t>
            </a:r>
          </a:p>
          <a:p>
            <a:pPr marL="0" indent="0">
              <a:buNone/>
            </a:pPr>
            <a:r>
              <a:rPr lang="en-SG" dirty="0"/>
              <a:t>  print (“The count is ”+ count)</a:t>
            </a:r>
          </a:p>
          <a:p>
            <a:pPr marL="0" indent="0">
              <a:buNone/>
            </a:pPr>
            <a:r>
              <a:rPr lang="en-SG" dirty="0"/>
              <a:t>  count++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The count is 0</a:t>
            </a:r>
          </a:p>
          <a:p>
            <a:pPr marL="0" indent="0">
              <a:buNone/>
            </a:pPr>
            <a:r>
              <a:rPr lang="en-SG" dirty="0"/>
              <a:t>              The count is 1</a:t>
            </a:r>
          </a:p>
          <a:p>
            <a:pPr marL="0" indent="0">
              <a:buNone/>
            </a:pPr>
            <a:r>
              <a:rPr lang="en-SG" dirty="0"/>
              <a:t>              The count is 2</a:t>
            </a:r>
          </a:p>
          <a:p>
            <a:pPr marL="0" indent="0">
              <a:buNone/>
            </a:pPr>
            <a:r>
              <a:rPr lang="en-SG" dirty="0"/>
              <a:t>              …..</a:t>
            </a:r>
          </a:p>
          <a:p>
            <a:pPr marL="0" indent="0">
              <a:buNone/>
            </a:pPr>
            <a:r>
              <a:rPr lang="en-SG" dirty="0"/>
              <a:t>              The count is 9 </a:t>
            </a:r>
          </a:p>
        </p:txBody>
      </p:sp>
    </p:spTree>
    <p:extLst>
      <p:ext uri="{BB962C8B-B14F-4D97-AF65-F5344CB8AC3E}">
        <p14:creationId xmlns:p14="http://schemas.microsoft.com/office/powerpoint/2010/main" val="1076697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7145F-D6A5-4C34-89CF-D4EE6180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25333"/>
            <a:ext cx="6979920" cy="1293028"/>
          </a:xfrm>
        </p:spPr>
        <p:txBody>
          <a:bodyPr/>
          <a:lstStyle/>
          <a:p>
            <a:r>
              <a:rPr lang="en-SG" dirty="0"/>
              <a:t>Nested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7E4603-CD2B-4DAC-9443-1110AA9C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range(5):</a:t>
            </a:r>
          </a:p>
          <a:p>
            <a:pPr marL="0" indent="0">
              <a:buNone/>
            </a:pPr>
            <a:r>
              <a:rPr lang="en-SG" dirty="0"/>
              <a:t>  for j in range(5):</a:t>
            </a:r>
          </a:p>
          <a:p>
            <a:pPr marL="0" indent="0">
              <a:buNone/>
            </a:pPr>
            <a:r>
              <a:rPr lang="en-SG" dirty="0"/>
              <a:t>    k = </a:t>
            </a:r>
            <a:r>
              <a:rPr lang="en-SG" dirty="0" err="1"/>
              <a:t>i</a:t>
            </a:r>
            <a:r>
              <a:rPr lang="en-SG" dirty="0"/>
              <a:t>*j</a:t>
            </a:r>
          </a:p>
          <a:p>
            <a:pPr marL="0" indent="0">
              <a:buNone/>
            </a:pPr>
            <a:r>
              <a:rPr lang="en-SG" dirty="0"/>
              <a:t>    print (k)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984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136C139-3EDF-4DE1-AF1C-6E1FCA10A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1" t="11507" r="76766" b="42835"/>
          <a:stretch/>
        </p:blipFill>
        <p:spPr>
          <a:xfrm>
            <a:off x="1236618" y="221509"/>
            <a:ext cx="4902926" cy="618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1A74396-0DE9-4533-AC14-9C562B32BEBD}"/>
              </a:ext>
            </a:extLst>
          </p:cNvPr>
          <p:cNvSpPr txBox="1"/>
          <p:nvPr/>
        </p:nvSpPr>
        <p:spPr>
          <a:xfrm>
            <a:off x="6601097" y="5103222"/>
            <a:ext cx="540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</a:t>
            </a:r>
          </a:p>
          <a:p>
            <a:r>
              <a:rPr lang="en-SG" dirty="0"/>
              <a:t>https://spectrum.ieee.org/static/interactive-the-top-programming-languages-2017</a:t>
            </a:r>
          </a:p>
        </p:txBody>
      </p:sp>
    </p:spTree>
    <p:extLst>
      <p:ext uri="{BB962C8B-B14F-4D97-AF65-F5344CB8AC3E}">
        <p14:creationId xmlns:p14="http://schemas.microsoft.com/office/powerpoint/2010/main" val="39662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04702E-9CFF-41EE-B647-39A2E706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https://www.tutorialspoint.com/python3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>
                <a:hlinkClick r:id="rId3"/>
              </a:rPr>
              <a:t>https://www.youtube.com/channel/UCqrILQNl5Ed9Dz6CGMyvMTQ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AF231C1-AFF8-49A6-BFC6-8D8A88C7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22" y="833284"/>
            <a:ext cx="6979920" cy="1293028"/>
          </a:xfrm>
        </p:spPr>
        <p:txBody>
          <a:bodyPr/>
          <a:lstStyle/>
          <a:p>
            <a:r>
              <a:rPr lang="en-SG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6730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B23C14-C922-4F69-BD2D-72078B35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Applications that are built on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406EE6-44C9-46CE-A0C3-E368504F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Google </a:t>
            </a:r>
          </a:p>
          <a:p>
            <a:r>
              <a:rPr lang="en-SG" dirty="0"/>
              <a:t>YouTube</a:t>
            </a:r>
          </a:p>
          <a:p>
            <a:r>
              <a:rPr lang="en-SG" dirty="0"/>
              <a:t>Instagram</a:t>
            </a:r>
          </a:p>
          <a:p>
            <a:r>
              <a:rPr lang="en-SG" dirty="0"/>
              <a:t>Reddit</a:t>
            </a:r>
          </a:p>
          <a:p>
            <a:r>
              <a:rPr lang="en-SG" dirty="0"/>
              <a:t>Dropbox</a:t>
            </a:r>
          </a:p>
          <a:p>
            <a:r>
              <a:rPr lang="en-SG" dirty="0"/>
              <a:t>Spotify</a:t>
            </a:r>
          </a:p>
          <a:p>
            <a:r>
              <a:rPr lang="en-SG" dirty="0"/>
              <a:t>Pinterest</a:t>
            </a:r>
          </a:p>
          <a:p>
            <a:r>
              <a:rPr lang="en-SG" dirty="0"/>
              <a:t>Eventbrite</a:t>
            </a:r>
          </a:p>
        </p:txBody>
      </p:sp>
    </p:spTree>
    <p:extLst>
      <p:ext uri="{BB962C8B-B14F-4D97-AF65-F5344CB8AC3E}">
        <p14:creationId xmlns:p14="http://schemas.microsoft.com/office/powerpoint/2010/main" val="406992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5D5FF4-DF36-4760-B8F2-882C7EE1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989" y="1846948"/>
            <a:ext cx="5612674" cy="1810652"/>
          </a:xfrm>
        </p:spPr>
        <p:txBody>
          <a:bodyPr/>
          <a:lstStyle/>
          <a:p>
            <a:r>
              <a:rPr lang="en-SG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349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5E136-5986-4F88-B058-959ED68E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764373"/>
            <a:ext cx="3088762" cy="1293028"/>
          </a:xfrm>
        </p:spPr>
        <p:txBody>
          <a:bodyPr/>
          <a:lstStyle/>
          <a:p>
            <a:r>
              <a:rPr lang="en-SG" dirty="0"/>
              <a:t>P</a:t>
            </a:r>
            <a:r>
              <a:rPr lang="en-SG" dirty="0" smtClean="0"/>
              <a:t>rogram </a:t>
            </a:r>
            <a:r>
              <a:rPr lang="en-SG" dirty="0"/>
              <a:t>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01B196-423C-49F0-B153-F1D3301C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class HelloWorld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  public static void main (String[]</a:t>
            </a:r>
            <a:r>
              <a:rPr lang="en-SG" dirty="0" err="1"/>
              <a:t>args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  {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System.out.println</a:t>
            </a:r>
            <a:r>
              <a:rPr lang="en-SG" dirty="0"/>
              <a:t>(“Hello World!”);</a:t>
            </a:r>
          </a:p>
          <a:p>
            <a:pPr marL="0" indent="0">
              <a:buNone/>
            </a:pPr>
            <a:r>
              <a:rPr lang="en-SG" dirty="0"/>
              <a:t>  }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470BE8E-B02C-421E-AFFD-4C41182489E7}"/>
              </a:ext>
            </a:extLst>
          </p:cNvPr>
          <p:cNvSpPr txBox="1">
            <a:spLocks/>
          </p:cNvSpPr>
          <p:nvPr/>
        </p:nvSpPr>
        <p:spPr>
          <a:xfrm>
            <a:off x="387532" y="694706"/>
            <a:ext cx="10489474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program in </a:t>
            </a:r>
          </a:p>
          <a:p>
            <a:r>
              <a:rPr lang="en-SG" dirty="0" smtClean="0"/>
              <a:t>python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DDF7AD1-0F08-485F-A448-9AE19078598F}"/>
              </a:ext>
            </a:extLst>
          </p:cNvPr>
          <p:cNvSpPr txBox="1">
            <a:spLocks/>
          </p:cNvSpPr>
          <p:nvPr/>
        </p:nvSpPr>
        <p:spPr>
          <a:xfrm>
            <a:off x="7506763" y="2057401"/>
            <a:ext cx="337024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mtClean="0"/>
              <a:t>print(“Hello World!”)</a:t>
            </a:r>
            <a:endParaRPr lang="en-SG" dirty="0"/>
          </a:p>
        </p:txBody>
      </p:sp>
      <p:pic>
        <p:nvPicPr>
          <p:cNvPr id="1026" name="Picture 2" descr="Image result for frowning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48" y="4448218"/>
            <a:ext cx="1633308" cy="16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miling emo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81" y="3907370"/>
            <a:ext cx="2380982" cy="2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DF7AD1-0F08-485F-A448-9AE19078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print(“Hello World!”)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9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F328C-D67E-49CD-8563-FF4AE3D1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5" y="1785988"/>
            <a:ext cx="10576560" cy="1825096"/>
          </a:xfrm>
        </p:spPr>
        <p:txBody>
          <a:bodyPr/>
          <a:lstStyle/>
          <a:p>
            <a:r>
              <a:rPr lang="en-SG" dirty="0"/>
              <a:t>VARIABLES AND DATA </a:t>
            </a:r>
            <a:r>
              <a:rPr lang="en-SG" dirty="0" err="1"/>
              <a:t>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03939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1831</TotalTime>
  <Words>1487</Words>
  <Application>Microsoft Office PowerPoint</Application>
  <PresentationFormat>Widescreen</PresentationFormat>
  <Paragraphs>358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Century Gothic</vt:lpstr>
      <vt:lpstr>Vapor Trail</vt:lpstr>
      <vt:lpstr>Python</vt:lpstr>
      <vt:lpstr>About Python</vt:lpstr>
      <vt:lpstr>ABOUT python</vt:lpstr>
      <vt:lpstr>PowerPoint Presentation</vt:lpstr>
      <vt:lpstr>Applications that are built on Python</vt:lpstr>
      <vt:lpstr>Hello world</vt:lpstr>
      <vt:lpstr>Program in JAVA</vt:lpstr>
      <vt:lpstr>PowerPoint Presentation</vt:lpstr>
      <vt:lpstr>VARIABLES AND DATA TYpes</vt:lpstr>
      <vt:lpstr>Variables and value assignment</vt:lpstr>
      <vt:lpstr>DATa types in python</vt:lpstr>
      <vt:lpstr>Sample program</vt:lpstr>
      <vt:lpstr>Numbers</vt:lpstr>
      <vt:lpstr>Strings</vt:lpstr>
      <vt:lpstr>Sample program</vt:lpstr>
      <vt:lpstr>LISTS</vt:lpstr>
      <vt:lpstr>Sample program</vt:lpstr>
      <vt:lpstr>TUPLES</vt:lpstr>
      <vt:lpstr>SAMPLE PROGRAM</vt:lpstr>
      <vt:lpstr>DICTIONARIES</vt:lpstr>
      <vt:lpstr>SAMPLE program</vt:lpstr>
      <vt:lpstr>OPerators</vt:lpstr>
      <vt:lpstr>ARITHMETIC OPERATORS</vt:lpstr>
      <vt:lpstr>ASSIgnment OPERATORS</vt:lpstr>
      <vt:lpstr>INCREMENT / DECREMENT OPERATORS</vt:lpstr>
      <vt:lpstr>LOGICAL OPERATORS</vt:lpstr>
      <vt:lpstr>Comparison operators</vt:lpstr>
      <vt:lpstr>CONSOLE INPUT AND OUTPUT</vt:lpstr>
      <vt:lpstr>PowerPoint Presentation</vt:lpstr>
      <vt:lpstr>Conditional selection</vt:lpstr>
      <vt:lpstr>PowerPoint Presentation</vt:lpstr>
      <vt:lpstr>SAMPLE PROGRAM</vt:lpstr>
      <vt:lpstr>Loops</vt:lpstr>
      <vt:lpstr>PowerPoint Presentation</vt:lpstr>
      <vt:lpstr>Looping through numbers in a range</vt:lpstr>
      <vt:lpstr>Looping through characters in a string</vt:lpstr>
      <vt:lpstr>Looping through elements in a list</vt:lpstr>
      <vt:lpstr>WHILE LOOP</vt:lpstr>
      <vt:lpstr>Nested loops 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Pavithran K Durai</dc:creator>
  <cp:lastModifiedBy>Kok Wee</cp:lastModifiedBy>
  <cp:revision>74</cp:revision>
  <dcterms:created xsi:type="dcterms:W3CDTF">2017-10-08T11:14:39Z</dcterms:created>
  <dcterms:modified xsi:type="dcterms:W3CDTF">2017-10-10T11:10:32Z</dcterms:modified>
</cp:coreProperties>
</file>