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Nixie One"/>
      <p:regular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jbzkgyEjHA9/EyvoNynLc2W1Us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NixieOne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3afe03cf1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e3afe03cf1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5a00b95c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5a00b95c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e5a00b95ce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e5a00b95ce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5a00b95ce_0_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5a00b95ce_0_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e5a00b95ce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e5a00b95ce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e5a00b95ce_0_6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e5a00b95ce_0_6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5a00b95ce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e5a00b95ce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3afe03cf1_0_4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e3afe03cf1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3afe03cf1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e3afe03cf1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3afe03cf1_0_4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e3afe03cf1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40bba16c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e40bba16c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40bba16cf_0_3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e40bba16cf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5a00b95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e5a00b95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5a00b95c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ge5a00b95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5a00b95ce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5a00b95ce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5a00b95ce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5a00b95ce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3afe03cf1_0_467"/>
          <p:cNvSpPr/>
          <p:nvPr/>
        </p:nvSpPr>
        <p:spPr>
          <a:xfrm flipH="1" rot="10800000">
            <a:off x="3919993" y="3977033"/>
            <a:ext cx="1303500" cy="11283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ge3afe03cf1_0_467"/>
          <p:cNvSpPr/>
          <p:nvPr/>
        </p:nvSpPr>
        <p:spPr>
          <a:xfrm rot="5400000">
            <a:off x="3809057" y="-81000"/>
            <a:ext cx="1525500" cy="1761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ge3afe03cf1_0_467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ge3afe03cf1_0_467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ge3afe03cf1_0_467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e3afe03cf1_0_467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e3afe03cf1_0_467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ge3afe03cf1_0_467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ge3afe03cf1_0_46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e3afe03cf1_0_46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ge3afe03cf1_0_467"/>
          <p:cNvSpPr/>
          <p:nvPr/>
        </p:nvSpPr>
        <p:spPr>
          <a:xfrm>
            <a:off x="3253021" y="113273"/>
            <a:ext cx="225085" cy="38996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ge3afe03cf1_0_467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ge3afe03cf1_0_46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e3afe03cf1_0_46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e3afe03cf1_0_46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e3afe03cf1_0_46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e3afe03cf1_0_46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e3afe03cf1_0_46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ge3afe03cf1_0_46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ge3afe03cf1_0_46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ge3afe03cf1_0_467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ge3afe03cf1_0_46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e3afe03cf1_0_46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e3afe03cf1_0_46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e3afe03cf1_0_46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ge3afe03cf1_0_467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e3afe03cf1_0_467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e3afe03cf1_0_467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e3afe03cf1_0_467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e3afe03cf1_0_467"/>
          <p:cNvSpPr/>
          <p:nvPr/>
        </p:nvSpPr>
        <p:spPr>
          <a:xfrm>
            <a:off x="5370705" y="4867761"/>
            <a:ext cx="312503" cy="312484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e3afe03cf1_0_467"/>
          <p:cNvGrpSpPr/>
          <p:nvPr/>
        </p:nvGrpSpPr>
        <p:grpSpPr>
          <a:xfrm>
            <a:off x="5772008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ge3afe03cf1_0_46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e3afe03cf1_0_46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e3afe03cf1_0_46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e3afe03cf1_0_46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e3afe03cf1_0_46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e3afe03cf1_0_46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ge3afe03cf1_0_467"/>
          <p:cNvSpPr/>
          <p:nvPr/>
        </p:nvSpPr>
        <p:spPr>
          <a:xfrm>
            <a:off x="3429208" y="3904791"/>
            <a:ext cx="377839" cy="343685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3afe03cf1_0_73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ge3afe03cf1_0_73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ge3afe03cf1_0_739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04" name="Google Shape;304;ge3afe03cf1_0_73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e3afe03cf1_0_73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e3afe03cf1_0_73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e3afe03cf1_0_73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ge3afe03cf1_0_73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309" name="Google Shape;309;ge3afe03cf1_0_73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e3afe03cf1_0_73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ge3afe03cf1_0_73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ge3afe03cf1_0_73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313" name="Google Shape;313;ge3afe03cf1_0_7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e3afe03cf1_0_7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e3afe03cf1_0_7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e3afe03cf1_0_7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e3afe03cf1_0_7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e3afe03cf1_0_7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e3afe03cf1_0_7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e3afe03cf1_0_7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ge3afe03cf1_0_73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322" name="Google Shape;322;ge3afe03cf1_0_7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e3afe03cf1_0_7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e3afe03cf1_0_7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e3afe03cf1_0_7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ge3afe03cf1_0_73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e3afe03cf1_0_73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e3afe03cf1_0_73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e3afe03cf1_0_73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e3afe03cf1_0_73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ge3afe03cf1_0_73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32" name="Google Shape;332;ge3afe03cf1_0_73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e3afe03cf1_0_73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e3afe03cf1_0_73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e3afe03cf1_0_73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e3afe03cf1_0_73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e3afe03cf1_0_73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ge3afe03cf1_0_73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e3afe03cf1_0_73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5a00b95ce_0_422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2" name="Google Shape;342;ge5a00b95ce_0_422"/>
          <p:cNvSpPr txBox="1"/>
          <p:nvPr>
            <p:ph idx="1" type="body"/>
          </p:nvPr>
        </p:nvSpPr>
        <p:spPr>
          <a:xfrm>
            <a:off x="457200" y="1200150"/>
            <a:ext cx="82293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5a00b95ce_0_638"/>
          <p:cNvSpPr txBox="1"/>
          <p:nvPr>
            <p:ph type="title"/>
          </p:nvPr>
        </p:nvSpPr>
        <p:spPr>
          <a:xfrm>
            <a:off x="457200" y="206010"/>
            <a:ext cx="8229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45" name="Google Shape;345;ge5a00b95ce_0_638"/>
          <p:cNvSpPr txBox="1"/>
          <p:nvPr>
            <p:ph idx="1" type="subTitle"/>
          </p:nvPr>
        </p:nvSpPr>
        <p:spPr>
          <a:xfrm>
            <a:off x="457200" y="1200150"/>
            <a:ext cx="82293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3afe03cf1_0_791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" name="Google Shape;50;ge3afe03cf1_0_791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1" name="Google Shape;51;ge3afe03cf1_0_79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e3afe03cf1_0_79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3" name="Google Shape;53;ge3afe03cf1_0_79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4" name="Google Shape;54;ge3afe03cf1_0_7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3afe03cf1_0_506"/>
          <p:cNvSpPr/>
          <p:nvPr/>
        </p:nvSpPr>
        <p:spPr>
          <a:xfrm flipH="1" rot="10800000">
            <a:off x="-94969" y="303826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ge3afe03cf1_0_506"/>
          <p:cNvSpPr/>
          <p:nvPr/>
        </p:nvSpPr>
        <p:spPr>
          <a:xfrm rot="5400000">
            <a:off x="559400" y="1538825"/>
            <a:ext cx="1788000" cy="20646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ge3afe03cf1_0_50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ge3afe03cf1_0_506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e3afe03cf1_0_506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e3afe03cf1_0_506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e3afe03cf1_0_506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e3afe03cf1_0_506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ge3afe03cf1_0_50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65" name="Google Shape;65;ge3afe03cf1_0_50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e3afe03cf1_0_50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ge3afe03cf1_0_506"/>
          <p:cNvSpPr/>
          <p:nvPr/>
        </p:nvSpPr>
        <p:spPr>
          <a:xfrm>
            <a:off x="393600" y="334662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ge3afe03cf1_0_506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9" name="Google Shape;69;ge3afe03cf1_0_50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e3afe03cf1_0_50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e3afe03cf1_0_50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e3afe03cf1_0_50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e3afe03cf1_0_50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e3afe03cf1_0_50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e3afe03cf1_0_50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e3afe03cf1_0_50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ge3afe03cf1_0_506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8" name="Google Shape;78;ge3afe03cf1_0_50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e3afe03cf1_0_50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e3afe03cf1_0_50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e3afe03cf1_0_50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ge3afe03cf1_0_506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e3afe03cf1_0_506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e3afe03cf1_0_506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e3afe03cf1_0_506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e3afe03cf1_0_506"/>
          <p:cNvSpPr/>
          <p:nvPr/>
        </p:nvSpPr>
        <p:spPr>
          <a:xfrm>
            <a:off x="1019338" y="416705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ge3afe03cf1_0_506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8" name="Google Shape;88;ge3afe03cf1_0_50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e3afe03cf1_0_50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e3afe03cf1_0_50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e3afe03cf1_0_50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e3afe03cf1_0_50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e3afe03cf1_0_50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ge3afe03cf1_0_506"/>
          <p:cNvSpPr/>
          <p:nvPr/>
        </p:nvSpPr>
        <p:spPr>
          <a:xfrm>
            <a:off x="47199" y="4430470"/>
            <a:ext cx="505231" cy="459562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3afe03cf1_0_699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ge3afe03cf1_0_699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ge3afe03cf1_0_69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9" name="Google Shape;99;ge3afe03cf1_0_69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e3afe03cf1_0_699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e3afe03cf1_0_699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e3afe03cf1_0_699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ge3afe03cf1_0_699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04" name="Google Shape;104;ge3afe03cf1_0_699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e3afe03cf1_0_699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ge3afe03cf1_0_699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ge3afe03cf1_0_699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108" name="Google Shape;108;ge3afe03cf1_0_69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e3afe03cf1_0_69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e3afe03cf1_0_69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e3afe03cf1_0_69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e3afe03cf1_0_69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e3afe03cf1_0_69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e3afe03cf1_0_69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e3afe03cf1_0_69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" name="Google Shape;116;ge3afe03cf1_0_699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17" name="Google Shape;117;ge3afe03cf1_0_69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e3afe03cf1_0_69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e3afe03cf1_0_69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e3afe03cf1_0_69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ge3afe03cf1_0_699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e3afe03cf1_0_699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e3afe03cf1_0_699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e3afe03cf1_0_69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e3afe03cf1_0_699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ge3afe03cf1_0_699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27" name="Google Shape;127;ge3afe03cf1_0_699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e3afe03cf1_0_699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e3afe03cf1_0_699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e3afe03cf1_0_699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e3afe03cf1_0_699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e3afe03cf1_0_699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ge3afe03cf1_0_699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e3afe03cf1_0_69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afe03cf1_0_779"/>
          <p:cNvSpPr/>
          <p:nvPr/>
        </p:nvSpPr>
        <p:spPr>
          <a:xfrm flipH="1" rot="10800000">
            <a:off x="8218352" y="4121459"/>
            <a:ext cx="685200" cy="5934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ge3afe03cf1_0_779"/>
          <p:cNvSpPr/>
          <p:nvPr/>
        </p:nvSpPr>
        <p:spPr>
          <a:xfrm rot="5400000">
            <a:off x="388487" y="105212"/>
            <a:ext cx="944100" cy="10902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ge3afe03cf1_0_779"/>
          <p:cNvSpPr/>
          <p:nvPr/>
        </p:nvSpPr>
        <p:spPr>
          <a:xfrm flipH="1" rot="10800000">
            <a:off x="-123825" y="84779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e3afe03cf1_0_779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e3afe03cf1_0_779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e3afe03cf1_0_779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e3afe03cf1_0_779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e3afe03cf1_0_779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e3afe03cf1_0_779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e3afe03cf1_0_779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e3afe03cf1_0_779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afe03cf1_0_546"/>
          <p:cNvSpPr/>
          <p:nvPr/>
        </p:nvSpPr>
        <p:spPr>
          <a:xfrm flipH="1" rot="10800000">
            <a:off x="-94969" y="619169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ge3afe03cf1_0_546"/>
          <p:cNvSpPr/>
          <p:nvPr/>
        </p:nvSpPr>
        <p:spPr>
          <a:xfrm rot="5400000">
            <a:off x="499599" y="1905237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ge3afe03cf1_0_546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151" name="Google Shape;151;ge3afe03cf1_0_546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e3afe03cf1_0_546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e3afe03cf1_0_546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e3afe03cf1_0_546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ge3afe03cf1_0_546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156" name="Google Shape;156;ge3afe03cf1_0_546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e3afe03cf1_0_546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ge3afe03cf1_0_546"/>
          <p:cNvSpPr/>
          <p:nvPr/>
        </p:nvSpPr>
        <p:spPr>
          <a:xfrm>
            <a:off x="203100" y="30227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" name="Google Shape;159;ge3afe03cf1_0_546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60" name="Google Shape;160;ge3afe03cf1_0_54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e3afe03cf1_0_54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e3afe03cf1_0_54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e3afe03cf1_0_54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e3afe03cf1_0_54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e3afe03cf1_0_54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e3afe03cf1_0_54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3afe03cf1_0_54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ge3afe03cf1_0_546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69" name="Google Shape;169;ge3afe03cf1_0_54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e3afe03cf1_0_54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e3afe03cf1_0_54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e3afe03cf1_0_54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ge3afe03cf1_0_546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e3afe03cf1_0_546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e3afe03cf1_0_546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e3afe03cf1_0_54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3afe03cf1_0_546"/>
          <p:cNvSpPr/>
          <p:nvPr/>
        </p:nvSpPr>
        <p:spPr>
          <a:xfrm>
            <a:off x="828838" y="38432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ge3afe03cf1_0_546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79" name="Google Shape;179;ge3afe03cf1_0_546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e3afe03cf1_0_546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e3afe03cf1_0_546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e3afe03cf1_0_546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3afe03cf1_0_546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e3afe03cf1_0_546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" name="Google Shape;185;ge3afe03cf1_0_546"/>
          <p:cNvSpPr/>
          <p:nvPr/>
        </p:nvSpPr>
        <p:spPr>
          <a:xfrm>
            <a:off x="144926" y="4214500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e3afe03cf1_0_54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lang="pt-BR" sz="12000" u="none" cap="none" strike="noStrike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b="0" i="0" sz="12000" u="none" cap="none" strike="noStrike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87" name="Google Shape;187;ge3afe03cf1_0_546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3afe03cf1_0_587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ge3afe03cf1_0_587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ge3afe03cf1_0_587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2" name="Google Shape;192;ge3afe03cf1_0_58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◇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￭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￮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ge3afe03cf1_0_587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3afe03cf1_0_587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3afe03cf1_0_587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e3afe03cf1_0_58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e3afe03cf1_0_587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3afe03cf1_0_58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3afe03cf1_0_58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e3afe03cf1_0_587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ge3afe03cf1_0_58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02" name="Google Shape;202;ge3afe03cf1_0_58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e3afe03cf1_0_58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ge3afe03cf1_0_587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3afe03cf1_0_587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ge3afe03cf1_0_58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7" name="Google Shape;207;ge3afe03cf1_0_58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e3afe03cf1_0_58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e3afe03cf1_0_58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e3afe03cf1_0_58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e3afe03cf1_0_58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e3afe03cf1_0_58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ge3afe03cf1_0_587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ge3afe03cf1_0_587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15" name="Google Shape;215;ge3afe03cf1_0_587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e3afe03cf1_0_587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e3afe03cf1_0_587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e3afe03cf1_0_587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e3afe03cf1_0_587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e3afe03cf1_0_587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e3afe03cf1_0_587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e3afe03cf1_0_587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ge3afe03cf1_0_58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24" name="Google Shape;224;ge3afe03cf1_0_587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e3afe03cf1_0_587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e3afe03cf1_0_587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e3afe03cf1_0_587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ge3afe03cf1_0_587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3afe03cf1_0_628"/>
          <p:cNvSpPr/>
          <p:nvPr/>
        </p:nvSpPr>
        <p:spPr>
          <a:xfrm flipH="1" rot="10800000">
            <a:off x="7663675" y="3684808"/>
            <a:ext cx="1034700" cy="895800"/>
          </a:xfrm>
          <a:custGeom>
            <a:rect b="b" l="l" r="r" t="t"/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1" name="Google Shape;231;ge3afe03cf1_0_628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ge3afe03cf1_0_628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3" name="Google Shape;233;ge3afe03cf1_0_628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4" name="Google Shape;234;ge3afe03cf1_0_628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5" name="Google Shape;235;ge3afe03cf1_0_628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e3afe03cf1_0_628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e3afe03cf1_0_628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e3afe03cf1_0_628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ge3afe03cf1_0_62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0" name="Google Shape;240;ge3afe03cf1_0_62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e3afe03cf1_0_62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ge3afe03cf1_0_628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3" name="Google Shape;243;ge3afe03cf1_0_628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44" name="Google Shape;244;ge3afe03cf1_0_62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e3afe03cf1_0_62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e3afe03cf1_0_62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e3afe03cf1_0_62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e3afe03cf1_0_62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e3afe03cf1_0_62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e3afe03cf1_0_62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e3afe03cf1_0_62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ge3afe03cf1_0_62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3" name="Google Shape;253;ge3afe03cf1_0_62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ge3afe03cf1_0_62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e3afe03cf1_0_62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e3afe03cf1_0_62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" name="Google Shape;257;ge3afe03cf1_0_628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e3afe03cf1_0_628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e3afe03cf1_0_62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e3afe03cf1_0_62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e3afe03cf1_0_628"/>
          <p:cNvSpPr/>
          <p:nvPr/>
        </p:nvSpPr>
        <p:spPr>
          <a:xfrm>
            <a:off x="8772688" y="4461808"/>
            <a:ext cx="248073" cy="248058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" name="Google Shape;262;ge3afe03cf1_0_62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3" name="Google Shape;263;ge3afe03cf1_0_62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e3afe03cf1_0_62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e3afe03cf1_0_62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e3afe03cf1_0_62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e3afe03cf1_0_62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e3afe03cf1_0_62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ge3afe03cf1_0_628"/>
          <p:cNvSpPr/>
          <p:nvPr/>
        </p:nvSpPr>
        <p:spPr>
          <a:xfrm>
            <a:off x="8081326" y="3153875"/>
            <a:ext cx="299952" cy="272838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e3afe03cf1_0_628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3afe03cf1_0_670"/>
          <p:cNvSpPr/>
          <p:nvPr/>
        </p:nvSpPr>
        <p:spPr>
          <a:xfrm rot="5400000">
            <a:off x="499599" y="157100"/>
            <a:ext cx="1146000" cy="1323300"/>
          </a:xfrm>
          <a:custGeom>
            <a:rect b="b" l="l" r="r" t="t"/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3" name="Google Shape;273;ge3afe03cf1_0_67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4" name="Google Shape;274;ge3afe03cf1_0_670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5" name="Google Shape;275;ge3afe03cf1_0_670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ge3afe03cf1_0_670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7" name="Google Shape;277;ge3afe03cf1_0_67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e3afe03cf1_0_67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e3afe03cf1_0_670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e3afe03cf1_0_670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ge3afe03cf1_0_67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2" name="Google Shape;282;ge3afe03cf1_0_670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e3afe03cf1_0_670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ge3afe03cf1_0_670"/>
          <p:cNvSpPr/>
          <p:nvPr/>
        </p:nvSpPr>
        <p:spPr>
          <a:xfrm>
            <a:off x="203100" y="1270177"/>
            <a:ext cx="166061" cy="287704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ge3afe03cf1_0_670"/>
          <p:cNvGrpSpPr/>
          <p:nvPr/>
        </p:nvGrpSpPr>
        <p:grpSpPr>
          <a:xfrm>
            <a:off x="904277" y="515192"/>
            <a:ext cx="382958" cy="607111"/>
            <a:chOff x="6718575" y="2318625"/>
            <a:chExt cx="256950" cy="407375"/>
          </a:xfrm>
        </p:grpSpPr>
        <p:sp>
          <p:nvSpPr>
            <p:cNvPr id="286" name="Google Shape;286;ge3afe03cf1_0_67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e3afe03cf1_0_67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e3afe03cf1_0_67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e3afe03cf1_0_67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e3afe03cf1_0_67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e3afe03cf1_0_67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e3afe03cf1_0_67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e3afe03cf1_0_67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ge3afe03cf1_0_67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5" name="Google Shape;295;ge3afe03cf1_0_670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e3afe03cf1_0_670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e3afe03cf1_0_670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e3afe03cf1_0_670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ge3afe03cf1_0_670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e3afe03cf1_0_463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b="0" i="0" sz="40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Google Shape;7;ge3afe03cf1_0_463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◇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￭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￮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C6DA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e3afe03cf1_0_463"/>
          <p:cNvSpPr txBox="1"/>
          <p:nvPr>
            <p:ph idx="12" type="sldNum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3afe03cf1_0_39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pt-BR"/>
              <a:t>Módulo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5a00b95ce_0_362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2"/>
                </a:solidFill>
              </a:rPr>
              <a:t>Operadores aritméticos</a:t>
            </a:r>
            <a:endParaRPr/>
          </a:p>
        </p:txBody>
      </p:sp>
      <p:sp>
        <p:nvSpPr>
          <p:cNvPr id="408" name="Google Shape;408;ge5a00b95ce_0_362"/>
          <p:cNvSpPr txBox="1"/>
          <p:nvPr>
            <p:ph idx="4294967295" type="subTitle"/>
          </p:nvPr>
        </p:nvSpPr>
        <p:spPr>
          <a:xfrm>
            <a:off x="2171450" y="2179350"/>
            <a:ext cx="5696100" cy="24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+, -, *, /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num1 = 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num2 = 20;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num3 = num1 + num2;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num4 = num1 – num2;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num5 = num1 * num2;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num6 = num1 / num2;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5a00b95ce_0_641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2"/>
                </a:solidFill>
              </a:rPr>
              <a:t>Operadores de atribuição</a:t>
            </a:r>
            <a:endParaRPr/>
          </a:p>
        </p:txBody>
      </p:sp>
      <p:sp>
        <p:nvSpPr>
          <p:cNvPr id="414" name="Google Shape;414;ge5a00b95ce_0_641"/>
          <p:cNvSpPr txBox="1"/>
          <p:nvPr>
            <p:ph idx="4294967295" type="subTitle"/>
          </p:nvPr>
        </p:nvSpPr>
        <p:spPr>
          <a:xfrm>
            <a:off x="2171450" y="1698275"/>
            <a:ext cx="5696100" cy="29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=, +=, -=, *=, /=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Exemplos: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Integer num1 = 2;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Integer num2 = 2;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num1 += num2; é igual á num1 = num1 + num2;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num1 -= num2; é igual á num1 = num1 – num2;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num1 *= num2; é igual á num1 = num1 * num2;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num1 /= num2; é igual á num1 = num1 / num2;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e5a00b95ce_0_646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2"/>
                </a:solidFill>
              </a:rPr>
              <a:t>Operadores de incremento e decremento</a:t>
            </a:r>
            <a:endParaRPr/>
          </a:p>
        </p:txBody>
      </p:sp>
      <p:sp>
        <p:nvSpPr>
          <p:cNvPr id="420" name="Google Shape;420;ge5a00b95ce_0_646"/>
          <p:cNvSpPr txBox="1"/>
          <p:nvPr>
            <p:ph idx="4294967295" type="subTitle"/>
          </p:nvPr>
        </p:nvSpPr>
        <p:spPr>
          <a:xfrm>
            <a:off x="2171450" y="1950600"/>
            <a:ext cx="5696100" cy="26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São os operadores que nos permitem incrementar as variáveis em uma unidade. Podem ser usados diante ou atrás da variável.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++ ou --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int num1 = 10;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int num2 = 10;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num1++; é igual á num1 + 1;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num2--; é igual á num2 – 1;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e5a00b95ce_0_656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2"/>
                </a:solidFill>
              </a:rPr>
              <a:t>Operadores de incremento e decremento</a:t>
            </a:r>
            <a:endParaRPr/>
          </a:p>
        </p:txBody>
      </p:sp>
      <p:sp>
        <p:nvSpPr>
          <p:cNvPr id="426" name="Google Shape;426;ge5a00b95ce_0_656"/>
          <p:cNvSpPr txBox="1"/>
          <p:nvPr>
            <p:ph idx="4294967295" type="subTitle"/>
          </p:nvPr>
        </p:nvSpPr>
        <p:spPr>
          <a:xfrm>
            <a:off x="2171450" y="1950600"/>
            <a:ext cx="5696100" cy="26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num1 = 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num2 = 10;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++num1; é igual á num1 + 1;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--num2; é igual á num2 – 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Diferente do anterior neste exemplo ele incrementa ou decrementa a variável antes de fazer qualquer coisa</a:t>
            </a:r>
            <a:r>
              <a:rPr lang="pt-BR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e5a00b95ce_0_661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2"/>
                </a:solidFill>
              </a:rPr>
              <a:t>Operadores relacionais</a:t>
            </a:r>
            <a:endParaRPr/>
          </a:p>
        </p:txBody>
      </p:sp>
      <p:sp>
        <p:nvSpPr>
          <p:cNvPr id="432" name="Google Shape;432;ge5a00b95ce_0_661"/>
          <p:cNvSpPr txBox="1"/>
          <p:nvPr>
            <p:ph idx="4294967295" type="subTitle"/>
          </p:nvPr>
        </p:nvSpPr>
        <p:spPr>
          <a:xfrm>
            <a:off x="2171450" y="1950600"/>
            <a:ext cx="5696100" cy="26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&lt;, &lt;=, &gt;, &gt;=, ==, !=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e5a00b95ce_0_666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2"/>
                </a:solidFill>
              </a:rPr>
              <a:t>Operadores lógicos</a:t>
            </a:r>
            <a:endParaRPr/>
          </a:p>
        </p:txBody>
      </p:sp>
      <p:sp>
        <p:nvSpPr>
          <p:cNvPr id="438" name="Google Shape;438;ge5a00b95ce_0_666"/>
          <p:cNvSpPr txBox="1"/>
          <p:nvPr>
            <p:ph idx="4294967295" type="subTitle"/>
          </p:nvPr>
        </p:nvSpPr>
        <p:spPr>
          <a:xfrm>
            <a:off x="2171450" y="1950600"/>
            <a:ext cx="5696100" cy="26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&amp;&amp;(and) , || (or), ! (not)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3afe03cf1_0_458"/>
          <p:cNvSpPr txBox="1"/>
          <p:nvPr/>
        </p:nvSpPr>
        <p:spPr>
          <a:xfrm>
            <a:off x="129025" y="1666950"/>
            <a:ext cx="82962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chemeClr val="hlink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4" name="Google Shape;444;ge3afe03cf1_0_458"/>
          <p:cNvSpPr txBox="1"/>
          <p:nvPr>
            <p:ph idx="4294967295" type="title"/>
          </p:nvPr>
        </p:nvSpPr>
        <p:spPr>
          <a:xfrm>
            <a:off x="1732700" y="82120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Referências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3afe03cf1_0_40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BackEnd Java</a:t>
            </a:r>
            <a:endParaRPr/>
          </a:p>
        </p:txBody>
      </p:sp>
      <p:sp>
        <p:nvSpPr>
          <p:cNvPr id="356" name="Google Shape;356;ge3afe03cf1_0_40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pt-BR"/>
              <a:t>Rodrigo Pires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afe03cf1_0_408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Variáveis, tipos e operadores</a:t>
            </a:r>
            <a:endParaRPr/>
          </a:p>
        </p:txBody>
      </p:sp>
      <p:sp>
        <p:nvSpPr>
          <p:cNvPr id="362" name="Google Shape;362;ge3afe03cf1_0_408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Variáveis básicas</a:t>
            </a:r>
            <a:endParaRPr/>
          </a:p>
        </p:txBody>
      </p:sp>
      <p:sp>
        <p:nvSpPr>
          <p:cNvPr id="363" name="Google Shape;363;ge3afe03cf1_0_408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pt-BR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40bba16cf_0_3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/>
              <a:t>Variáveis básicas</a:t>
            </a:r>
            <a:endParaRPr/>
          </a:p>
        </p:txBody>
      </p:sp>
      <p:sp>
        <p:nvSpPr>
          <p:cNvPr id="369" name="Google Shape;369;ge40bba16cf_0_3"/>
          <p:cNvSpPr txBox="1"/>
          <p:nvPr>
            <p:ph idx="4294967295" type="subTitle"/>
          </p:nvPr>
        </p:nvSpPr>
        <p:spPr>
          <a:xfrm>
            <a:off x="2032700" y="135675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Tipo primitivos</a:t>
            </a:r>
            <a:endParaRPr/>
          </a:p>
        </p:txBody>
      </p:sp>
      <p:pic>
        <p:nvPicPr>
          <p:cNvPr id="370" name="Google Shape;370;ge40bba16cf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450" y="1756724"/>
            <a:ext cx="4397388" cy="328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e40bba16cf_0_366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Variáveis de classes e métodos</a:t>
            </a:r>
            <a:endParaRPr/>
          </a:p>
        </p:txBody>
      </p:sp>
      <p:sp>
        <p:nvSpPr>
          <p:cNvPr id="376" name="Google Shape;376;ge40bba16cf_0_366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Variáveis básicas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ge40bba16cf_0_36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pt-BR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5a00b95ce_0_11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600">
                <a:solidFill>
                  <a:schemeClr val="accent2"/>
                </a:solidFill>
              </a:rPr>
              <a:t>Variáveis de classes e métodos/local</a:t>
            </a:r>
            <a:endParaRPr/>
          </a:p>
        </p:txBody>
      </p:sp>
      <p:sp>
        <p:nvSpPr>
          <p:cNvPr id="383" name="Google Shape;383;ge5a00b95ce_0_11"/>
          <p:cNvSpPr txBox="1"/>
          <p:nvPr>
            <p:ph idx="4294967295" type="subTitle"/>
          </p:nvPr>
        </p:nvSpPr>
        <p:spPr>
          <a:xfrm>
            <a:off x="2171450" y="2179350"/>
            <a:ext cx="5696100" cy="24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Uma variável de classe pode ser acessada no escopo de classe e 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método, e a variável local só pode ser acessada no escopo de método.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5a00b95ce_0_5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Operadores</a:t>
            </a:r>
            <a:endParaRPr/>
          </a:p>
        </p:txBody>
      </p:sp>
      <p:sp>
        <p:nvSpPr>
          <p:cNvPr id="389" name="Google Shape;389;ge5a00b95ce_0_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pt-BR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e5a00b95ce_0_351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2"/>
                </a:solidFill>
              </a:rPr>
              <a:t>Operadores aritméticos</a:t>
            </a:r>
            <a:endParaRPr/>
          </a:p>
        </p:txBody>
      </p:sp>
      <p:sp>
        <p:nvSpPr>
          <p:cNvPr id="395" name="Google Shape;395;ge5a00b95ce_0_351"/>
          <p:cNvSpPr txBox="1"/>
          <p:nvPr>
            <p:ph idx="4294967295" type="subTitle"/>
          </p:nvPr>
        </p:nvSpPr>
        <p:spPr>
          <a:xfrm>
            <a:off x="2171450" y="2179350"/>
            <a:ext cx="5696100" cy="24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/>
              <a:t>Os operadores são sinais que representam atribuições, cálculos e ordem dos dados. As operações seguem uma ordem de prioridades, ou seja, alguns cálculos são processados antes de outros.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5a00b95ce_0_356"/>
          <p:cNvSpPr txBox="1"/>
          <p:nvPr>
            <p:ph type="title"/>
          </p:nvPr>
        </p:nvSpPr>
        <p:spPr>
          <a:xfrm>
            <a:off x="1873525" y="673650"/>
            <a:ext cx="65736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2"/>
                </a:solidFill>
              </a:rPr>
              <a:t>Operadores aritméticos</a:t>
            </a:r>
            <a:endParaRPr/>
          </a:p>
        </p:txBody>
      </p:sp>
      <p:sp>
        <p:nvSpPr>
          <p:cNvPr id="401" name="Google Shape;401;ge5a00b95ce_0_356"/>
          <p:cNvSpPr txBox="1"/>
          <p:nvPr>
            <p:ph idx="4294967295" type="subTitle"/>
          </p:nvPr>
        </p:nvSpPr>
        <p:spPr>
          <a:xfrm>
            <a:off x="1148725" y="3771150"/>
            <a:ext cx="56961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(10 + 5) * 10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ge5a00b95ce_0_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8725" y="2049265"/>
            <a:ext cx="6309300" cy="12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