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Raleway" pitchFamily="2" charset="77"/>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FD7DDB-7E9E-4C93-90EE-6D65A9B25449}">
  <a:tblStyle styleId="{D0FD7DDB-7E9E-4C93-90EE-6D65A9B254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5"/>
  </p:normalViewPr>
  <p:slideViewPr>
    <p:cSldViewPr snapToGrid="0">
      <p:cViewPr varScale="1">
        <p:scale>
          <a:sx n="119" d="100"/>
          <a:sy n="119" d="100"/>
        </p:scale>
        <p:origin x="9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9221c73bc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9221c73bc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221c73bc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221c73bc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9221c73bcb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9221c73bc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9221c73bc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9221c73bc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9221c73bc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9221c73bc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221c73bcb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9221c73bc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9221c73bcb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9221c73bc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9221c73bc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9221c73bc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9221c73bcb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9221c73bc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9221c73bc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9221c73bc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886f3faa6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886f3faa6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9221c73bcb_6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9221c73bcb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9221c73bc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9221c73bc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9221c73bcb_6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9221c73bcb_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9221c73bcb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9221c73bc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9221c73bcb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9221c73bc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9221c73bcb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9221c73bc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9221c73bcb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9221c73bcb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9221c73bcb_1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9221c73bcb_1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86f3faa6b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886f3faa6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9a6dfe7e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89a6dfe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86f3faa6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86f3faa6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886f3faa6b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886f3faa6b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9221c73b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9221c73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221c73bc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9221c73bc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221c73bc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221c73bc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0" y="90000"/>
            <a:ext cx="8520600" cy="1305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Group#1-2</a:t>
            </a:r>
            <a:endParaRPr sz="20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CSE 543: Information Assurance and Security</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Presentation Date : Nov 15, 2022.</a:t>
            </a:r>
            <a:endParaRPr sz="2000">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311700" y="1794400"/>
            <a:ext cx="8520600" cy="179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Group#1-2</a:t>
            </a: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900" b="1">
                <a:solidFill>
                  <a:srgbClr val="000000"/>
                </a:solidFill>
                <a:latin typeface="Times New Roman"/>
                <a:ea typeface="Times New Roman"/>
                <a:cs typeface="Times New Roman"/>
                <a:sym typeface="Times New Roman"/>
              </a:rPr>
              <a:t>Securing User Identity Theft in Cloud Computing using Blockchain Technology</a:t>
            </a:r>
            <a:endParaRPr sz="1900" b="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Dibbya Barua - Group Leader</a:t>
            </a: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Akshay Malhotra- Deputy Leader</a:t>
            </a: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Saidubabu Mallela </a:t>
            </a: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Keenan Rahman</a:t>
            </a: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Zeal Hitendra Patel</a:t>
            </a: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Harshita Verma</a:t>
            </a: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Christopher Feger</a:t>
            </a:r>
            <a:endParaRPr sz="1500" b="1">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200">
              <a:solidFill>
                <a:schemeClr val="dk1"/>
              </a:solidFill>
              <a:highlight>
                <a:schemeClr val="lt1"/>
              </a:highlight>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1</a:t>
            </a:r>
            <a:endParaRPr/>
          </a:p>
        </p:txBody>
      </p:sp>
      <p:sp>
        <p:nvSpPr>
          <p:cNvPr id="140" name="Google Shape;140;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solidFill>
                  <a:srgbClr val="000000"/>
                </a:solidFill>
                <a:latin typeface="Arial"/>
                <a:ea typeface="Arial"/>
                <a:cs typeface="Arial"/>
                <a:sym typeface="Arial"/>
              </a:rPr>
              <a:t>Jayavardhan Karampudi (Group 1-10)</a:t>
            </a:r>
            <a:endParaRPr b="1">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latin typeface="Arial"/>
              <a:ea typeface="Arial"/>
              <a:cs typeface="Arial"/>
              <a:sym typeface="Arial"/>
            </a:endParaRPr>
          </a:p>
          <a:p>
            <a:pPr marL="457200" lvl="0" indent="-311150" algn="l" rtl="0">
              <a:lnSpc>
                <a:spcPct val="1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 the Table of Abbreviations, Abbreviation of One Time Password is mentioned wrong</a:t>
            </a:r>
            <a:endParaRPr>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b="1">
                <a:solidFill>
                  <a:srgbClr val="FF0000"/>
                </a:solidFill>
                <a:latin typeface="Arial"/>
                <a:ea typeface="Arial"/>
                <a:cs typeface="Arial"/>
                <a:sym typeface="Arial"/>
              </a:rPr>
              <a:t>Invalid</a:t>
            </a:r>
            <a:r>
              <a:rPr lang="en">
                <a:solidFill>
                  <a:srgbClr val="000000"/>
                </a:solidFill>
                <a:latin typeface="Arial"/>
                <a:ea typeface="Arial"/>
                <a:cs typeface="Arial"/>
                <a:sym typeface="Arial"/>
              </a:rPr>
              <a:t> - The One Time Password(OTP) is a typographical error.</a:t>
            </a:r>
            <a:endParaRPr>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2</a:t>
            </a:r>
            <a:endParaRPr/>
          </a:p>
        </p:txBody>
      </p:sp>
      <p:sp>
        <p:nvSpPr>
          <p:cNvPr id="146" name="Google Shape;146;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solidFill>
                  <a:srgbClr val="000000"/>
                </a:solidFill>
                <a:latin typeface="Arial"/>
                <a:ea typeface="Arial"/>
                <a:cs typeface="Arial"/>
                <a:sym typeface="Arial"/>
              </a:rPr>
              <a:t>Jayavardhan Karampudi (Group 1-10)</a:t>
            </a:r>
            <a:endParaRPr b="1">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b="1">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Acronym IDMS not defined.</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r>
              <a:rPr lang="en" b="1">
                <a:solidFill>
                  <a:srgbClr val="FF0000"/>
                </a:solidFill>
                <a:latin typeface="Arial"/>
                <a:ea typeface="Arial"/>
                <a:cs typeface="Arial"/>
                <a:sym typeface="Arial"/>
              </a:rPr>
              <a:t>Invalid</a:t>
            </a:r>
            <a:r>
              <a:rPr lang="en">
                <a:solidFill>
                  <a:srgbClr val="000000"/>
                </a:solidFill>
                <a:latin typeface="Arial"/>
                <a:ea typeface="Arial"/>
                <a:cs typeface="Arial"/>
                <a:sym typeface="Arial"/>
              </a:rPr>
              <a:t> - Identity Management System is mentioned in the above line and the abbreviation of IDM - Identity Management is mentioned in the table of abbreviation</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1200"/>
              </a:spcAft>
              <a:buNone/>
            </a:pP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4</a:t>
            </a:r>
            <a:endParaRPr/>
          </a:p>
        </p:txBody>
      </p:sp>
      <p:sp>
        <p:nvSpPr>
          <p:cNvPr id="152" name="Google Shape;152;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latin typeface="Arial"/>
                <a:ea typeface="Arial"/>
                <a:cs typeface="Arial"/>
                <a:sym typeface="Arial"/>
              </a:rPr>
              <a:t>Raviram Mamidi (Group 1-11)</a:t>
            </a:r>
            <a:endParaRPr b="1">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The report doesn't explain properly how a proposed "Privacy" Principle cited in ref[6] becomes an effectiveness of blockchain IDM.</a:t>
            </a:r>
            <a:endParaRPr>
              <a:latin typeface="Arial"/>
              <a:ea typeface="Arial"/>
              <a:cs typeface="Arial"/>
              <a:sym typeface="Arial"/>
            </a:endParaRPr>
          </a:p>
          <a:p>
            <a:pPr marL="0" lvl="0" indent="0" algn="l" rtl="0">
              <a:spcBef>
                <a:spcPts val="1200"/>
              </a:spcBef>
              <a:spcAft>
                <a:spcPts val="1200"/>
              </a:spcAft>
              <a:buNone/>
            </a:pPr>
            <a:r>
              <a:rPr lang="en" b="1">
                <a:solidFill>
                  <a:srgbClr val="FF0000"/>
                </a:solidFill>
                <a:latin typeface="Arial"/>
                <a:ea typeface="Arial"/>
                <a:cs typeface="Arial"/>
                <a:sym typeface="Arial"/>
              </a:rPr>
              <a:t>Invalid</a:t>
            </a:r>
            <a:r>
              <a:rPr lang="en">
                <a:latin typeface="Arial"/>
                <a:ea typeface="Arial"/>
                <a:cs typeface="Arial"/>
                <a:sym typeface="Arial"/>
              </a:rPr>
              <a:t> - The privacy aspect was explained only to an extent that was required for the project. Going into detail would deviate us from the actual topic.</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6</a:t>
            </a:r>
            <a:endParaRPr/>
          </a:p>
        </p:txBody>
      </p:sp>
      <p:sp>
        <p:nvSpPr>
          <p:cNvPr id="158" name="Google Shape;158;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Vineeth Gopalakrishnan Nair (Group 1-17)</a:t>
            </a:r>
            <a:endParaRPr b="1">
              <a:latin typeface="Arial"/>
              <a:ea typeface="Arial"/>
              <a:cs typeface="Arial"/>
              <a:sym typeface="Arial"/>
            </a:endParaRPr>
          </a:p>
          <a:p>
            <a:pPr marL="457200" lvl="0" indent="-311150" algn="l" rtl="0">
              <a:spcBef>
                <a:spcPts val="1200"/>
              </a:spcBef>
              <a:spcAft>
                <a:spcPts val="0"/>
              </a:spcAft>
              <a:buSzPts val="1300"/>
              <a:buFont typeface="Arial"/>
              <a:buChar char="●"/>
            </a:pPr>
            <a:r>
              <a:rPr lang="en">
                <a:latin typeface="Arial"/>
                <a:ea typeface="Arial"/>
                <a:cs typeface="Arial"/>
                <a:sym typeface="Arial"/>
              </a:rPr>
              <a:t>Some of the references are not in IEEE format, making it difficult to identify the sources.</a:t>
            </a:r>
            <a:endParaRPr>
              <a:latin typeface="Arial"/>
              <a:ea typeface="Arial"/>
              <a:cs typeface="Arial"/>
              <a:sym typeface="Arial"/>
            </a:endParaRPr>
          </a:p>
          <a:p>
            <a:pPr marL="0" lvl="0" indent="0" algn="l" rtl="0">
              <a:spcBef>
                <a:spcPts val="1200"/>
              </a:spcBef>
              <a:spcAft>
                <a:spcPts val="0"/>
              </a:spcAft>
              <a:buNone/>
            </a:pPr>
            <a:r>
              <a:rPr lang="en" b="1">
                <a:solidFill>
                  <a:srgbClr val="FF0000"/>
                </a:solidFill>
                <a:latin typeface="Arial"/>
                <a:ea typeface="Arial"/>
                <a:cs typeface="Arial"/>
                <a:sym typeface="Arial"/>
              </a:rPr>
              <a:t>Invalid</a:t>
            </a:r>
            <a:r>
              <a:rPr lang="en">
                <a:latin typeface="Arial"/>
                <a:ea typeface="Arial"/>
                <a:cs typeface="Arial"/>
                <a:sym typeface="Arial"/>
              </a:rPr>
              <a:t> - There is no mentioned format of references for the final report is mentioned.</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7</a:t>
            </a:r>
            <a:endParaRPr/>
          </a:p>
        </p:txBody>
      </p:sp>
      <p:sp>
        <p:nvSpPr>
          <p:cNvPr id="164" name="Google Shape;164;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Vineeth Gopalakrishnan Nair (Group 1-17)</a:t>
            </a:r>
            <a:endParaRPr>
              <a:latin typeface="Arial"/>
              <a:ea typeface="Arial"/>
              <a:cs typeface="Arial"/>
              <a:sym typeface="Arial"/>
            </a:endParaRPr>
          </a:p>
          <a:p>
            <a:pPr marL="457200" lvl="0" indent="-311150" algn="l" rtl="0">
              <a:spcBef>
                <a:spcPts val="1200"/>
              </a:spcBef>
              <a:spcAft>
                <a:spcPts val="0"/>
              </a:spcAft>
              <a:buSzPts val="1300"/>
              <a:buFont typeface="Arial"/>
              <a:buChar char="●"/>
            </a:pPr>
            <a:r>
              <a:rPr lang="en">
                <a:latin typeface="Arial"/>
                <a:ea typeface="Arial"/>
                <a:cs typeface="Arial"/>
                <a:sym typeface="Arial"/>
              </a:rPr>
              <a:t>No concrete recommendation is present in the report for secure user identity theft in cloud computing using blockchain.</a:t>
            </a:r>
            <a:endParaRPr>
              <a:latin typeface="Arial"/>
              <a:ea typeface="Arial"/>
              <a:cs typeface="Arial"/>
              <a:sym typeface="Arial"/>
            </a:endParaRPr>
          </a:p>
          <a:p>
            <a:pPr marL="0" lvl="0" indent="0" algn="l" rtl="0">
              <a:spcBef>
                <a:spcPts val="1200"/>
              </a:spcBef>
              <a:spcAft>
                <a:spcPts val="0"/>
              </a:spcAft>
              <a:buNone/>
            </a:pPr>
            <a:r>
              <a:rPr lang="en" b="1">
                <a:solidFill>
                  <a:srgbClr val="FF0000"/>
                </a:solidFill>
                <a:latin typeface="Arial"/>
                <a:ea typeface="Arial"/>
                <a:cs typeface="Arial"/>
                <a:sym typeface="Arial"/>
              </a:rPr>
              <a:t>Invalid</a:t>
            </a:r>
            <a:r>
              <a:rPr lang="en">
                <a:latin typeface="Arial"/>
                <a:ea typeface="Arial"/>
                <a:cs typeface="Arial"/>
                <a:sym typeface="Arial"/>
              </a:rPr>
              <a:t> - 5.2 - explains DLT case, also recommended systems are defined under - 4.4.14. There is no one answer for IDM, every case is subjective to the choice of blockchain</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8</a:t>
            </a:r>
            <a:endParaRPr/>
          </a:p>
        </p:txBody>
      </p:sp>
      <p:sp>
        <p:nvSpPr>
          <p:cNvPr id="170" name="Google Shape;170;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Vineeth Gopalakrishnan Nair (Group 1-17)</a:t>
            </a:r>
            <a:endParaRPr>
              <a:latin typeface="Arial"/>
              <a:ea typeface="Arial"/>
              <a:cs typeface="Arial"/>
              <a:sym typeface="Arial"/>
            </a:endParaRPr>
          </a:p>
          <a:p>
            <a:pPr marL="457200" lvl="0" indent="-311150" algn="l" rtl="0">
              <a:spcBef>
                <a:spcPts val="1200"/>
              </a:spcBef>
              <a:spcAft>
                <a:spcPts val="0"/>
              </a:spcAft>
              <a:buSzPts val="1300"/>
              <a:buFont typeface="Arial"/>
              <a:buChar char="●"/>
            </a:pPr>
            <a:r>
              <a:rPr lang="en">
                <a:latin typeface="Arial"/>
                <a:ea typeface="Arial"/>
                <a:cs typeface="Arial"/>
                <a:sym typeface="Arial"/>
              </a:rPr>
              <a:t>Scalability seems more of a disadvantage than advantage of blockchain because it is dependent on the cloud's scaling capabilities.</a:t>
            </a:r>
            <a:endParaRPr>
              <a:latin typeface="Arial"/>
              <a:ea typeface="Arial"/>
              <a:cs typeface="Arial"/>
              <a:sym typeface="Arial"/>
            </a:endParaRPr>
          </a:p>
          <a:p>
            <a:pPr marL="0" lvl="0" indent="0" algn="l" rtl="0">
              <a:spcBef>
                <a:spcPts val="1200"/>
              </a:spcBef>
              <a:spcAft>
                <a:spcPts val="0"/>
              </a:spcAft>
              <a:buNone/>
            </a:pPr>
            <a:r>
              <a:rPr lang="en" b="1">
                <a:solidFill>
                  <a:srgbClr val="FF0000"/>
                </a:solidFill>
                <a:latin typeface="Arial"/>
                <a:ea typeface="Arial"/>
                <a:cs typeface="Arial"/>
                <a:sym typeface="Arial"/>
              </a:rPr>
              <a:t>Invalid</a:t>
            </a:r>
            <a:r>
              <a:rPr lang="en">
                <a:latin typeface="Arial"/>
                <a:ea typeface="Arial"/>
                <a:cs typeface="Arial"/>
                <a:sym typeface="Arial"/>
              </a:rPr>
              <a:t> - We are trying to explain the combined advantages of cloud computing with blockchain and not blockchain alone.</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9</a:t>
            </a:r>
            <a:endParaRPr/>
          </a:p>
        </p:txBody>
      </p:sp>
      <p:sp>
        <p:nvSpPr>
          <p:cNvPr id="176" name="Google Shape;176;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Vineel Reddy Salla (Group 1-5)</a:t>
            </a:r>
            <a:endParaRPr b="1">
              <a:latin typeface="Arial"/>
              <a:ea typeface="Arial"/>
              <a:cs typeface="Arial"/>
              <a:sym typeface="Arial"/>
            </a:endParaRPr>
          </a:p>
          <a:p>
            <a:pPr marL="457200" lvl="0" indent="-311150" algn="l" rtl="0">
              <a:spcBef>
                <a:spcPts val="1200"/>
              </a:spcBef>
              <a:spcAft>
                <a:spcPts val="0"/>
              </a:spcAft>
              <a:buSzPts val="1300"/>
              <a:buFont typeface="Arial"/>
              <a:buChar char="●"/>
            </a:pPr>
            <a:r>
              <a:rPr lang="en">
                <a:latin typeface="Arial"/>
                <a:ea typeface="Arial"/>
                <a:cs typeface="Arial"/>
                <a:sym typeface="Arial"/>
              </a:rPr>
              <a:t>Methods to overcome challenges such as scalability with public blockchain are not included.</a:t>
            </a:r>
            <a:endParaRPr>
              <a:latin typeface="Arial"/>
              <a:ea typeface="Arial"/>
              <a:cs typeface="Arial"/>
              <a:sym typeface="Arial"/>
            </a:endParaRPr>
          </a:p>
          <a:p>
            <a:pPr marL="0" lvl="0" indent="0" algn="l" rtl="0">
              <a:spcBef>
                <a:spcPts val="1200"/>
              </a:spcBef>
              <a:spcAft>
                <a:spcPts val="0"/>
              </a:spcAft>
              <a:buNone/>
            </a:pPr>
            <a:r>
              <a:rPr lang="en" b="1">
                <a:solidFill>
                  <a:srgbClr val="FF0000"/>
                </a:solidFill>
                <a:latin typeface="Arial"/>
                <a:ea typeface="Arial"/>
                <a:cs typeface="Arial"/>
                <a:sym typeface="Arial"/>
              </a:rPr>
              <a:t>Invalid</a:t>
            </a:r>
            <a:r>
              <a:rPr lang="en">
                <a:latin typeface="Arial"/>
                <a:ea typeface="Arial"/>
                <a:cs typeface="Arial"/>
                <a:sym typeface="Arial"/>
              </a:rPr>
              <a:t> - The deficiency asks for scalability in public blockchain while the section 4.3.2.2 is about the disadvantages of Centralized Identity Management System. Thus, the topics do not match.</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10</a:t>
            </a:r>
            <a:endParaRPr/>
          </a:p>
        </p:txBody>
      </p:sp>
      <p:sp>
        <p:nvSpPr>
          <p:cNvPr id="182" name="Google Shape;182;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latin typeface="Arial"/>
                <a:ea typeface="Arial"/>
                <a:cs typeface="Arial"/>
                <a:sym typeface="Arial"/>
              </a:rPr>
              <a:t>Sambangi Suraj Naidu (Group </a:t>
            </a:r>
            <a:r>
              <a:rPr lang="en" sz="1500" b="1">
                <a:solidFill>
                  <a:srgbClr val="FF0000"/>
                </a:solidFill>
                <a:latin typeface="Arial"/>
                <a:ea typeface="Arial"/>
                <a:cs typeface="Arial"/>
                <a:sym typeface="Arial"/>
              </a:rPr>
              <a:t>(not mentioned)</a:t>
            </a:r>
            <a:r>
              <a:rPr lang="en" b="1">
                <a:latin typeface="Arial"/>
                <a:ea typeface="Arial"/>
                <a:cs typeface="Arial"/>
                <a:sym typeface="Arial"/>
              </a:rPr>
              <a:t> )</a:t>
            </a:r>
            <a:endParaRPr b="1">
              <a:latin typeface="Arial"/>
              <a:ea typeface="Arial"/>
              <a:cs typeface="Arial"/>
              <a:sym typeface="Arial"/>
            </a:endParaRPr>
          </a:p>
          <a:p>
            <a:pPr marL="0" lvl="0" indent="0" algn="l" rtl="0">
              <a:lnSpc>
                <a:spcPct val="100000"/>
              </a:lnSpc>
              <a:spcBef>
                <a:spcPts val="0"/>
              </a:spcBef>
              <a:spcAft>
                <a:spcPts val="0"/>
              </a:spcAft>
              <a:buNone/>
            </a:pPr>
            <a:endParaRPr b="1">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In the recommendations, How AI and ML can be integrated with blockchain and cloud to combat fraud and identity is missing. Pg 56, topic 5.5, 5.6</a:t>
            </a:r>
            <a:endParaRPr>
              <a:latin typeface="Arial"/>
              <a:ea typeface="Arial"/>
              <a:cs typeface="Arial"/>
              <a:sym typeface="Arial"/>
            </a:endParaRPr>
          </a:p>
          <a:p>
            <a:pPr marL="0" lvl="0" indent="0" algn="l" rtl="0">
              <a:spcBef>
                <a:spcPts val="1200"/>
              </a:spcBef>
              <a:spcAft>
                <a:spcPts val="1200"/>
              </a:spcAft>
              <a:buNone/>
            </a:pPr>
            <a:r>
              <a:rPr lang="en" b="1">
                <a:solidFill>
                  <a:srgbClr val="FF0000"/>
                </a:solidFill>
                <a:latin typeface="Arial"/>
                <a:ea typeface="Arial"/>
                <a:cs typeface="Arial"/>
                <a:sym typeface="Arial"/>
              </a:rPr>
              <a:t>Invalid</a:t>
            </a:r>
            <a:r>
              <a:rPr lang="en">
                <a:latin typeface="Arial"/>
                <a:ea typeface="Arial"/>
                <a:cs typeface="Arial"/>
                <a:sym typeface="Arial"/>
              </a:rPr>
              <a:t> - Out of scope. We are focused on how blockchain helps in identity theft. We just gave a brief on using AI/ML to prevent identity theft as a recommendation. These technologies can also be used to prevent identity theft, but it is not our primary topic.</a:t>
            </a:r>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11</a:t>
            </a:r>
            <a:endParaRPr/>
          </a:p>
        </p:txBody>
      </p:sp>
      <p:sp>
        <p:nvSpPr>
          <p:cNvPr id="188" name="Google Shape;188;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latin typeface="Arial"/>
                <a:ea typeface="Arial"/>
                <a:cs typeface="Arial"/>
                <a:sym typeface="Arial"/>
              </a:rPr>
              <a:t>Sambangi Suraj Naidu (Group </a:t>
            </a:r>
            <a:r>
              <a:rPr lang="en" sz="1500" b="1">
                <a:solidFill>
                  <a:srgbClr val="FF0000"/>
                </a:solidFill>
                <a:latin typeface="Arial"/>
                <a:ea typeface="Arial"/>
                <a:cs typeface="Arial"/>
                <a:sym typeface="Arial"/>
              </a:rPr>
              <a:t>(not mentioned) </a:t>
            </a:r>
            <a:r>
              <a:rPr lang="en" b="1">
                <a:latin typeface="Arial"/>
                <a:ea typeface="Arial"/>
                <a:cs typeface="Arial"/>
                <a:sym typeface="Arial"/>
              </a:rPr>
              <a:t>)</a:t>
            </a:r>
            <a:endParaRPr b="1">
              <a:latin typeface="Arial"/>
              <a:ea typeface="Arial"/>
              <a:cs typeface="Arial"/>
              <a:sym typeface="Arial"/>
            </a:endParaRPr>
          </a:p>
          <a:p>
            <a:pPr marL="0" lvl="0" indent="0" algn="l" rtl="0">
              <a:lnSpc>
                <a:spcPct val="100000"/>
              </a:lnSpc>
              <a:spcBef>
                <a:spcPts val="0"/>
              </a:spcBef>
              <a:spcAft>
                <a:spcPts val="0"/>
              </a:spcAft>
              <a:buNone/>
            </a:pPr>
            <a:endParaRPr b="1">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It is mentioned in the report, the expense of using blockchain (managing the architecture). But I feel that the expense comparison when blockchain is integrated with cloud with the mechanisms mentioned previously is missing. This is to check the implementation feasibility. Pg 45, topic 4.4.7</a:t>
            </a:r>
            <a:endParaRPr>
              <a:latin typeface="Arial"/>
              <a:ea typeface="Arial"/>
              <a:cs typeface="Arial"/>
              <a:sym typeface="Arial"/>
            </a:endParaRPr>
          </a:p>
          <a:p>
            <a:pPr marL="0" lvl="0" indent="0" algn="l" rtl="0">
              <a:spcBef>
                <a:spcPts val="1200"/>
              </a:spcBef>
              <a:spcAft>
                <a:spcPts val="1200"/>
              </a:spcAft>
              <a:buNone/>
            </a:pPr>
            <a:r>
              <a:rPr lang="en" b="1">
                <a:solidFill>
                  <a:srgbClr val="FF0000"/>
                </a:solidFill>
                <a:latin typeface="Arial"/>
                <a:ea typeface="Arial"/>
                <a:cs typeface="Arial"/>
                <a:sym typeface="Arial"/>
              </a:rPr>
              <a:t>Invalid</a:t>
            </a:r>
            <a:r>
              <a:rPr lang="en">
                <a:latin typeface="Arial"/>
                <a:ea typeface="Arial"/>
                <a:cs typeface="Arial"/>
                <a:sym typeface="Arial"/>
              </a:rPr>
              <a:t> - We don’t have to go into the detail of each expense item, we have given a brief overview of the total expense. The topic revolves around user identity theft. Also, the deficiency exceed word limit.</a:t>
            </a:r>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13</a:t>
            </a:r>
            <a:endParaRPr/>
          </a:p>
        </p:txBody>
      </p:sp>
      <p:sp>
        <p:nvSpPr>
          <p:cNvPr id="194" name="Google Shape;194;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Raghav Shankar (Group 1-3)</a:t>
            </a:r>
            <a:endParaRPr b="1">
              <a:latin typeface="Arial"/>
              <a:ea typeface="Arial"/>
              <a:cs typeface="Arial"/>
              <a:sym typeface="Arial"/>
            </a:endParaRPr>
          </a:p>
          <a:p>
            <a:pPr marL="457200" lvl="0" indent="-311150" algn="l" rtl="0">
              <a:spcBef>
                <a:spcPts val="1200"/>
              </a:spcBef>
              <a:spcAft>
                <a:spcPts val="0"/>
              </a:spcAft>
              <a:buSzPts val="1300"/>
              <a:buFont typeface="Arial"/>
              <a:buChar char="●"/>
            </a:pPr>
            <a:r>
              <a:rPr lang="en">
                <a:latin typeface="Arial"/>
                <a:ea typeface="Arial"/>
                <a:cs typeface="Arial"/>
                <a:sym typeface="Arial"/>
              </a:rPr>
              <a:t>The content mentioned in the section is the basics of blockchain that is irrelevant to the report. Pg 38, topic 4.4.2</a:t>
            </a:r>
            <a:endParaRPr>
              <a:latin typeface="Arial"/>
              <a:ea typeface="Arial"/>
              <a:cs typeface="Arial"/>
              <a:sym typeface="Arial"/>
            </a:endParaRPr>
          </a:p>
          <a:p>
            <a:pPr marL="0" lvl="0" indent="0" algn="l" rtl="0">
              <a:spcBef>
                <a:spcPts val="1200"/>
              </a:spcBef>
              <a:spcAft>
                <a:spcPts val="1200"/>
              </a:spcAft>
              <a:buNone/>
            </a:pPr>
            <a:r>
              <a:rPr lang="en" b="1">
                <a:solidFill>
                  <a:srgbClr val="FF0000"/>
                </a:solidFill>
                <a:latin typeface="Arial"/>
                <a:ea typeface="Arial"/>
                <a:cs typeface="Arial"/>
                <a:sym typeface="Arial"/>
              </a:rPr>
              <a:t>Invalid</a:t>
            </a:r>
            <a:r>
              <a:rPr lang="en">
                <a:latin typeface="Arial"/>
                <a:ea typeface="Arial"/>
                <a:cs typeface="Arial"/>
                <a:sym typeface="Arial"/>
              </a:rPr>
              <a:t> - Our topic revolves around integrating Blockchain with Cloud computing for IDM, thus it is essential to explain it in detail as it is the key technology we are using in the report.</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Font typeface="Arial"/>
              <a:buChar char="●"/>
            </a:pPr>
            <a:r>
              <a:rPr lang="en">
                <a:latin typeface="Arial"/>
                <a:ea typeface="Arial"/>
                <a:cs typeface="Arial"/>
                <a:sym typeface="Arial"/>
              </a:rPr>
              <a:t>Identification management systems (IDM) provide customers with access to the required services while maintaining a particular standard of privacy and information security.</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Despite the improvements that current IDM systems have made to the management of authentication and access, systems still have flaws and are not the best choice for ensuring data protection</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A number of these risks are being reduced by blockchain technologies as it decentralizes the authentication body that can prevent the manipulation of both the identities and the information that is being preserved.</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In this study, we provide a thorough analysis of the main privacy concerns related to user IDM and determine how blockchain-based solutions may address these concerns and improve data security.</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14</a:t>
            </a:r>
            <a:endParaRPr/>
          </a:p>
        </p:txBody>
      </p:sp>
      <p:sp>
        <p:nvSpPr>
          <p:cNvPr id="200" name="Google Shape;200;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Kaveri Subramaniam (Group 1-9)</a:t>
            </a:r>
            <a:endParaRPr>
              <a:solidFill>
                <a:srgbClr val="000000"/>
              </a:solidFill>
              <a:latin typeface="Arial"/>
              <a:ea typeface="Arial"/>
              <a:cs typeface="Arial"/>
              <a:sym typeface="Arial"/>
            </a:endParaRPr>
          </a:p>
          <a:p>
            <a:pPr marL="457200" lvl="0" indent="-311150" algn="l" rtl="0">
              <a:lnSpc>
                <a:spcPct val="100000"/>
              </a:lnSpc>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DID and PoW are repeated, 2 times each, in the Table of Abbreviations (Refer to page 6 rows 8, 13 and page 7 rows 11 and 13).</a:t>
            </a:r>
            <a:endParaRPr>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b="1">
                <a:solidFill>
                  <a:srgbClr val="FF0000"/>
                </a:solidFill>
                <a:latin typeface="Arial"/>
                <a:ea typeface="Arial"/>
                <a:cs typeface="Arial"/>
                <a:sym typeface="Arial"/>
              </a:rPr>
              <a:t>Invalid</a:t>
            </a:r>
            <a:r>
              <a:rPr lang="en">
                <a:solidFill>
                  <a:srgbClr val="000000"/>
                </a:solidFill>
                <a:latin typeface="Arial"/>
                <a:ea typeface="Arial"/>
                <a:cs typeface="Arial"/>
                <a:sym typeface="Arial"/>
              </a:rPr>
              <a:t> -  2 times mention of DID and PoW in the Table of Abbreviations was a human error.</a:t>
            </a:r>
            <a:endParaRPr>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2286000" lvl="0" indent="457200" algn="l" rtl="0">
              <a:spcBef>
                <a:spcPts val="0"/>
              </a:spcBef>
              <a:spcAft>
                <a:spcPts val="0"/>
              </a:spcAft>
              <a:buNone/>
            </a:pPr>
            <a:endParaRPr sz="2500" b="1">
              <a:solidFill>
                <a:schemeClr val="dk1"/>
              </a:solidFill>
            </a:endParaRPr>
          </a:p>
          <a:p>
            <a:pPr marL="2286000" lvl="0" indent="457200" algn="l" rtl="0">
              <a:spcBef>
                <a:spcPts val="1200"/>
              </a:spcBef>
              <a:spcAft>
                <a:spcPts val="0"/>
              </a:spcAft>
              <a:buNone/>
            </a:pPr>
            <a:r>
              <a:rPr lang="en" sz="2500" b="1">
                <a:solidFill>
                  <a:schemeClr val="dk1"/>
                </a:solidFill>
              </a:rPr>
              <a:t>Valid Deficiencies</a:t>
            </a:r>
            <a:endParaRPr sz="2500" b="1">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3</a:t>
            </a:r>
            <a:endParaRPr/>
          </a:p>
        </p:txBody>
      </p:sp>
      <p:sp>
        <p:nvSpPr>
          <p:cNvPr id="211" name="Google Shape;211;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solidFill>
                  <a:srgbClr val="000000"/>
                </a:solidFill>
                <a:latin typeface="Arial"/>
                <a:ea typeface="Arial"/>
                <a:cs typeface="Arial"/>
                <a:sym typeface="Arial"/>
              </a:rPr>
              <a:t>Jayavardhan Karampudi (Group 1-10)</a:t>
            </a:r>
            <a:endParaRPr b="1">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b="1">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Reference -18 mentioned in section 4.3.2.2 doesn’t say anything about single point of failure.</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r>
              <a:rPr lang="en" b="1">
                <a:solidFill>
                  <a:srgbClr val="38761D"/>
                </a:solidFill>
                <a:latin typeface="Arial"/>
                <a:ea typeface="Arial"/>
                <a:cs typeface="Arial"/>
                <a:sym typeface="Arial"/>
              </a:rPr>
              <a:t>Valid</a:t>
            </a:r>
            <a:r>
              <a:rPr lang="en">
                <a:solidFill>
                  <a:srgbClr val="000000"/>
                </a:solidFill>
                <a:latin typeface="Arial"/>
                <a:ea typeface="Arial"/>
                <a:cs typeface="Arial"/>
                <a:sym typeface="Arial"/>
              </a:rPr>
              <a:t> - The correct reference is 17. It was a typographical error.</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5</a:t>
            </a:r>
            <a:endParaRPr/>
          </a:p>
        </p:txBody>
      </p:sp>
      <p:sp>
        <p:nvSpPr>
          <p:cNvPr id="217" name="Google Shape;217;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Raviram Mamidi (Group 1-11)</a:t>
            </a:r>
            <a:endParaRPr b="1">
              <a:latin typeface="Arial"/>
              <a:ea typeface="Arial"/>
              <a:cs typeface="Arial"/>
              <a:sym typeface="Arial"/>
            </a:endParaRPr>
          </a:p>
          <a:p>
            <a:pPr marL="457200" lvl="0" indent="-311150" algn="l" rtl="0">
              <a:spcBef>
                <a:spcPts val="1200"/>
              </a:spcBef>
              <a:spcAft>
                <a:spcPts val="0"/>
              </a:spcAft>
              <a:buSzPts val="1300"/>
              <a:buFont typeface="Arial"/>
              <a:buChar char="●"/>
            </a:pPr>
            <a:r>
              <a:rPr lang="en">
                <a:latin typeface="Arial"/>
                <a:ea typeface="Arial"/>
                <a:cs typeface="Arial"/>
                <a:sym typeface="Arial"/>
              </a:rPr>
              <a:t>Quoted paper [6] doesn't talk about how blockchain-based IDM can trace fraudulent transactions. Whereas report lists it as an advantage.</a:t>
            </a:r>
            <a:endParaRPr>
              <a:latin typeface="Arial"/>
              <a:ea typeface="Arial"/>
              <a:cs typeface="Arial"/>
              <a:sym typeface="Arial"/>
            </a:endParaRPr>
          </a:p>
          <a:p>
            <a:pPr marL="0" lvl="0" indent="0" algn="l" rtl="0">
              <a:spcBef>
                <a:spcPts val="1200"/>
              </a:spcBef>
              <a:spcAft>
                <a:spcPts val="0"/>
              </a:spcAft>
              <a:buNone/>
            </a:pPr>
            <a:r>
              <a:rPr lang="en" b="1">
                <a:solidFill>
                  <a:srgbClr val="38761D"/>
                </a:solidFill>
                <a:latin typeface="Arial"/>
                <a:ea typeface="Arial"/>
                <a:cs typeface="Arial"/>
                <a:sym typeface="Arial"/>
              </a:rPr>
              <a:t>Valid</a:t>
            </a:r>
            <a:r>
              <a:rPr lang="en">
                <a:latin typeface="Arial"/>
                <a:ea typeface="Arial"/>
                <a:cs typeface="Arial"/>
                <a:sym typeface="Arial"/>
              </a:rPr>
              <a:t> - Error in mentioning the correct reference.</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12</a:t>
            </a:r>
            <a:endParaRPr/>
          </a:p>
        </p:txBody>
      </p:sp>
      <p:sp>
        <p:nvSpPr>
          <p:cNvPr id="223" name="Google Shape;223;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Raghav Shankar (Group 1-3)</a:t>
            </a:r>
            <a:endParaRPr>
              <a:latin typeface="Arial"/>
              <a:ea typeface="Arial"/>
              <a:cs typeface="Arial"/>
              <a:sym typeface="Arial"/>
            </a:endParaRPr>
          </a:p>
          <a:p>
            <a:pPr marL="457200" lvl="0" indent="-311150" algn="l" rtl="0">
              <a:lnSpc>
                <a:spcPct val="100000"/>
              </a:lnSpc>
              <a:spcBef>
                <a:spcPts val="1200"/>
              </a:spcBef>
              <a:spcAft>
                <a:spcPts val="0"/>
              </a:spcAft>
              <a:buSzPts val="1300"/>
              <a:buFont typeface="Arial"/>
              <a:buChar char="●"/>
            </a:pPr>
            <a:r>
              <a:rPr lang="en">
                <a:latin typeface="Arial"/>
                <a:ea typeface="Arial"/>
                <a:cs typeface="Arial"/>
                <a:sym typeface="Arial"/>
              </a:rPr>
              <a:t>The classification of identity management system categories don’t have adequate examples which decreases the comprehensibility of the report.</a:t>
            </a:r>
            <a:endParaRPr>
              <a:latin typeface="Arial"/>
              <a:ea typeface="Arial"/>
              <a:cs typeface="Arial"/>
              <a:sym typeface="Arial"/>
            </a:endParaRPr>
          </a:p>
          <a:p>
            <a:pPr marL="0" lvl="0" indent="0" algn="l" rtl="0">
              <a:spcBef>
                <a:spcPts val="1200"/>
              </a:spcBef>
              <a:spcAft>
                <a:spcPts val="0"/>
              </a:spcAft>
              <a:buNone/>
            </a:pPr>
            <a:r>
              <a:rPr lang="en" b="1">
                <a:solidFill>
                  <a:srgbClr val="38761D"/>
                </a:solidFill>
                <a:latin typeface="Arial"/>
                <a:ea typeface="Arial"/>
                <a:cs typeface="Arial"/>
                <a:sym typeface="Arial"/>
              </a:rPr>
              <a:t>Valid</a:t>
            </a:r>
            <a:r>
              <a:rPr lang="en">
                <a:latin typeface="Arial"/>
                <a:ea typeface="Arial"/>
                <a:cs typeface="Arial"/>
                <a:sym typeface="Arial"/>
              </a:rPr>
              <a:t> - We should have given examples for better relatability.</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15</a:t>
            </a:r>
            <a:endParaRPr/>
          </a:p>
        </p:txBody>
      </p:sp>
      <p:sp>
        <p:nvSpPr>
          <p:cNvPr id="229" name="Google Shape;229;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Arial"/>
                <a:ea typeface="Arial"/>
                <a:cs typeface="Arial"/>
                <a:sym typeface="Arial"/>
              </a:rPr>
              <a:t>Kaveri Subramaniam (Group 1-9)</a:t>
            </a:r>
            <a:endParaRPr>
              <a:latin typeface="Arial"/>
              <a:ea typeface="Arial"/>
              <a:cs typeface="Arial"/>
              <a:sym typeface="Arial"/>
            </a:endParaRPr>
          </a:p>
          <a:p>
            <a:pPr marL="457200" lvl="0" indent="-311150" algn="l" rtl="0">
              <a:spcBef>
                <a:spcPts val="1200"/>
              </a:spcBef>
              <a:spcAft>
                <a:spcPts val="0"/>
              </a:spcAft>
              <a:buSzPts val="1300"/>
              <a:buFont typeface="Arial"/>
              <a:buChar char="●"/>
            </a:pPr>
            <a:r>
              <a:rPr lang="en">
                <a:latin typeface="Arial"/>
                <a:ea typeface="Arial"/>
                <a:cs typeface="Arial"/>
                <a:sym typeface="Arial"/>
              </a:rPr>
              <a:t>References no.18 and no.17 are repeated in no.38 and no.37 respectively in the References section (Refer: pages 59 and 60)</a:t>
            </a:r>
            <a:endParaRPr>
              <a:latin typeface="Arial"/>
              <a:ea typeface="Arial"/>
              <a:cs typeface="Arial"/>
              <a:sym typeface="Arial"/>
            </a:endParaRPr>
          </a:p>
          <a:p>
            <a:pPr marL="0" lvl="0" indent="0" algn="l" rtl="0">
              <a:spcBef>
                <a:spcPts val="1200"/>
              </a:spcBef>
              <a:spcAft>
                <a:spcPts val="0"/>
              </a:spcAft>
              <a:buNone/>
            </a:pPr>
            <a:r>
              <a:rPr lang="en" b="1">
                <a:solidFill>
                  <a:srgbClr val="38761D"/>
                </a:solidFill>
                <a:latin typeface="Arial"/>
                <a:ea typeface="Arial"/>
                <a:cs typeface="Arial"/>
                <a:sym typeface="Arial"/>
              </a:rPr>
              <a:t>Valid</a:t>
            </a:r>
            <a:r>
              <a:rPr lang="en">
                <a:latin typeface="Arial"/>
                <a:ea typeface="Arial"/>
                <a:cs typeface="Arial"/>
                <a:sym typeface="Arial"/>
              </a:rPr>
              <a:t> - It is Typographical error.</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16</a:t>
            </a:r>
            <a:endParaRPr/>
          </a:p>
        </p:txBody>
      </p:sp>
      <p:sp>
        <p:nvSpPr>
          <p:cNvPr id="235" name="Google Shape;235;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latin typeface="Arial"/>
                <a:ea typeface="Arial"/>
                <a:cs typeface="Arial"/>
                <a:sym typeface="Arial"/>
              </a:rPr>
              <a:t>Kaveri Subramaniam (Group 1-9)</a:t>
            </a:r>
            <a:endParaRPr>
              <a:latin typeface="Arial"/>
              <a:ea typeface="Arial"/>
              <a:cs typeface="Arial"/>
              <a:sym typeface="Arial"/>
            </a:endParaRPr>
          </a:p>
          <a:p>
            <a:pPr marL="457200" lvl="0" indent="-304958" algn="l" rtl="0">
              <a:lnSpc>
                <a:spcPct val="100000"/>
              </a:lnSpc>
              <a:spcBef>
                <a:spcPts val="1200"/>
              </a:spcBef>
              <a:spcAft>
                <a:spcPts val="0"/>
              </a:spcAft>
              <a:buSzPct val="100000"/>
              <a:buFont typeface="Arial"/>
              <a:buChar char="●"/>
            </a:pPr>
            <a:r>
              <a:rPr lang="en">
                <a:latin typeface="Arial"/>
                <a:ea typeface="Arial"/>
                <a:cs typeface="Arial"/>
                <a:sym typeface="Arial"/>
              </a:rPr>
              <a:t>IDMS and PII, used 16 times each throughout the document, should be added to the Table of Abbreviations.</a:t>
            </a:r>
            <a:endParaRPr>
              <a:latin typeface="Arial"/>
              <a:ea typeface="Arial"/>
              <a:cs typeface="Arial"/>
              <a:sym typeface="Arial"/>
            </a:endParaRPr>
          </a:p>
          <a:p>
            <a:pPr marL="457200" lvl="0" indent="0" algn="l" rtl="0">
              <a:lnSpc>
                <a:spcPct val="100000"/>
              </a:lnSpc>
              <a:spcBef>
                <a:spcPts val="1200"/>
              </a:spcBef>
              <a:spcAft>
                <a:spcPts val="0"/>
              </a:spcAft>
              <a:buNone/>
            </a:pPr>
            <a:endParaRPr>
              <a:latin typeface="Arial"/>
              <a:ea typeface="Arial"/>
              <a:cs typeface="Arial"/>
              <a:sym typeface="Arial"/>
            </a:endParaRPr>
          </a:p>
          <a:p>
            <a:pPr marL="0" lvl="0" indent="0" algn="l" rtl="0">
              <a:lnSpc>
                <a:spcPct val="100000"/>
              </a:lnSpc>
              <a:spcBef>
                <a:spcPts val="1200"/>
              </a:spcBef>
              <a:spcAft>
                <a:spcPts val="0"/>
              </a:spcAft>
              <a:buNone/>
            </a:pPr>
            <a:r>
              <a:rPr lang="en" b="1">
                <a:solidFill>
                  <a:srgbClr val="38761D"/>
                </a:solidFill>
                <a:latin typeface="Arial"/>
                <a:ea typeface="Arial"/>
                <a:cs typeface="Arial"/>
                <a:sym typeface="Arial"/>
              </a:rPr>
              <a:t>Partially Valid</a:t>
            </a:r>
            <a:r>
              <a:rPr lang="en">
                <a:solidFill>
                  <a:srgbClr val="38761D"/>
                </a:solidFill>
                <a:latin typeface="Arial"/>
                <a:ea typeface="Arial"/>
                <a:cs typeface="Arial"/>
                <a:sym typeface="Arial"/>
              </a:rPr>
              <a:t> </a:t>
            </a:r>
            <a:r>
              <a:rPr lang="en">
                <a:solidFill>
                  <a:srgbClr val="000000"/>
                </a:solidFill>
                <a:latin typeface="Arial"/>
                <a:ea typeface="Arial"/>
                <a:cs typeface="Arial"/>
                <a:sym typeface="Arial"/>
              </a:rPr>
              <a:t>- PII full form is not mentioned.</a:t>
            </a:r>
            <a:endParaRPr>
              <a:solidFill>
                <a:srgbClr val="000000"/>
              </a:solidFill>
              <a:latin typeface="Arial"/>
              <a:ea typeface="Arial"/>
              <a:cs typeface="Arial"/>
              <a:sym typeface="Arial"/>
            </a:endParaRPr>
          </a:p>
          <a:p>
            <a:pPr marL="0" lvl="0" indent="0" algn="l" rtl="0">
              <a:lnSpc>
                <a:spcPct val="100000"/>
              </a:lnSpc>
              <a:spcBef>
                <a:spcPts val="1200"/>
              </a:spcBef>
              <a:spcAft>
                <a:spcPts val="0"/>
              </a:spcAft>
              <a:buNone/>
            </a:pPr>
            <a:r>
              <a:rPr lang="en" b="1">
                <a:solidFill>
                  <a:srgbClr val="FF0000"/>
                </a:solidFill>
                <a:latin typeface="Arial"/>
                <a:ea typeface="Arial"/>
                <a:cs typeface="Arial"/>
                <a:sym typeface="Arial"/>
              </a:rPr>
              <a:t>Invalid</a:t>
            </a:r>
            <a:r>
              <a:rPr lang="en">
                <a:solidFill>
                  <a:srgbClr val="000000"/>
                </a:solidFill>
                <a:latin typeface="Arial"/>
                <a:ea typeface="Arial"/>
                <a:cs typeface="Arial"/>
                <a:sym typeface="Arial"/>
              </a:rPr>
              <a:t> -</a:t>
            </a:r>
            <a:r>
              <a:rPr lang="en">
                <a:latin typeface="Arial"/>
                <a:ea typeface="Arial"/>
                <a:cs typeface="Arial"/>
                <a:sym typeface="Arial"/>
              </a:rPr>
              <a:t> </a:t>
            </a:r>
            <a:r>
              <a:rPr lang="en">
                <a:solidFill>
                  <a:srgbClr val="000000"/>
                </a:solidFill>
                <a:latin typeface="Arial"/>
                <a:ea typeface="Arial"/>
                <a:cs typeface="Arial"/>
                <a:sym typeface="Arial"/>
              </a:rPr>
              <a:t>Identity Management System is mentioned in the above line and the abbreviation of IDM - Identity Management is mentioned in the table of abbreviation</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729450" y="1322450"/>
            <a:ext cx="7688400" cy="325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Overview of Major Results</a:t>
            </a:r>
            <a:endParaRPr>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rial"/>
              <a:buChar char="●"/>
            </a:pPr>
            <a:r>
              <a:rPr lang="en">
                <a:latin typeface="Arial"/>
                <a:ea typeface="Arial"/>
                <a:cs typeface="Arial"/>
                <a:sym typeface="Arial"/>
              </a:rPr>
              <a:t>Description of the phases of Identity Management lifecycle - User provisioning, Account change/Management, User Deprovisioning. </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Analysed the advantages and disadvantages of Centralised Identity management systems. </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Studied the classification of Identity Management system - Deployment based and Functional based Classification.</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Advantages and disadvantages of different authentication methods - Certificate-based authentication, Multi-Factor authentication, Token-Based authentication and Password-Based authentication.</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A brief description of the main features of blockchain and its advantages in the IDM infrastructure.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307"/>
              <a:buFont typeface="Arial"/>
              <a:buNone/>
            </a:pPr>
            <a:r>
              <a:rPr lang="en">
                <a:latin typeface="Times New Roman"/>
                <a:ea typeface="Times New Roman"/>
                <a:cs typeface="Times New Roman"/>
                <a:sym typeface="Times New Roman"/>
              </a:rPr>
              <a:t>Overview of Major Results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95000"/>
              </a:lnSpc>
              <a:spcBef>
                <a:spcPts val="0"/>
              </a:spcBef>
              <a:spcAft>
                <a:spcPts val="0"/>
              </a:spcAft>
              <a:buSzPts val="1300"/>
              <a:buFont typeface="Arial"/>
              <a:buChar char="●"/>
            </a:pPr>
            <a:r>
              <a:rPr lang="en">
                <a:latin typeface="Arial"/>
                <a:ea typeface="Arial"/>
                <a:cs typeface="Arial"/>
                <a:sym typeface="Arial"/>
              </a:rPr>
              <a:t>An overview of advantages of integrating blockchain in cloud computing - use of decentralized cloud storage that can prevent hacking, a single point of failure, and data loss by using a large-scale backup mechanism.</a:t>
            </a:r>
            <a:endParaRPr>
              <a:latin typeface="Arial"/>
              <a:ea typeface="Arial"/>
              <a:cs typeface="Arial"/>
              <a:sym typeface="Arial"/>
            </a:endParaRPr>
          </a:p>
          <a:p>
            <a:pPr marL="457200" lvl="0" indent="-311150" algn="l" rtl="0">
              <a:lnSpc>
                <a:spcPct val="95000"/>
              </a:lnSpc>
              <a:spcBef>
                <a:spcPts val="0"/>
              </a:spcBef>
              <a:spcAft>
                <a:spcPts val="0"/>
              </a:spcAft>
              <a:buSzPts val="1300"/>
              <a:buFont typeface="Arial"/>
              <a:buChar char="●"/>
            </a:pPr>
            <a:r>
              <a:rPr lang="en">
                <a:latin typeface="Arial"/>
                <a:ea typeface="Arial"/>
                <a:cs typeface="Arial"/>
                <a:sym typeface="Arial"/>
              </a:rPr>
              <a:t>A deep dive into the characteristics of blockchain and it’s functioning with analysis of blockchain based IDM infrastructure. </a:t>
            </a:r>
            <a:endParaRPr>
              <a:latin typeface="Arial"/>
              <a:ea typeface="Arial"/>
              <a:cs typeface="Arial"/>
              <a:sym typeface="Arial"/>
            </a:endParaRPr>
          </a:p>
          <a:p>
            <a:pPr marL="457200" lvl="0" indent="-311150" algn="l" rtl="0">
              <a:lnSpc>
                <a:spcPct val="95000"/>
              </a:lnSpc>
              <a:spcBef>
                <a:spcPts val="0"/>
              </a:spcBef>
              <a:spcAft>
                <a:spcPts val="0"/>
              </a:spcAft>
              <a:buSzPts val="1300"/>
              <a:buFont typeface="Arial"/>
              <a:buChar char="●"/>
            </a:pPr>
            <a:r>
              <a:rPr lang="en">
                <a:latin typeface="Arial"/>
                <a:ea typeface="Arial"/>
                <a:cs typeface="Arial"/>
                <a:sym typeface="Arial"/>
              </a:rPr>
              <a:t>Comparison between Permissioned and Permissionless blockchain and an addressing the associated privacy and security concerns.</a:t>
            </a:r>
            <a:endParaRPr>
              <a:latin typeface="Arial"/>
              <a:ea typeface="Arial"/>
              <a:cs typeface="Arial"/>
              <a:sym typeface="Arial"/>
            </a:endParaRPr>
          </a:p>
          <a:p>
            <a:pPr marL="457200" lvl="0" indent="-311150" algn="l" rtl="0">
              <a:lnSpc>
                <a:spcPct val="95000"/>
              </a:lnSpc>
              <a:spcBef>
                <a:spcPts val="0"/>
              </a:spcBef>
              <a:spcAft>
                <a:spcPts val="0"/>
              </a:spcAft>
              <a:buSzPts val="1300"/>
              <a:buFont typeface="Arial"/>
              <a:buChar char="●"/>
            </a:pPr>
            <a:r>
              <a:rPr lang="en">
                <a:latin typeface="Arial"/>
                <a:ea typeface="Arial"/>
                <a:cs typeface="Arial"/>
                <a:sym typeface="Arial"/>
              </a:rPr>
              <a:t>Analysis of risks associated with blockchain based IDM - Phishing Attacks, 51% attacks, Unintentional centralisation, lack of confidentiality as a result of user pseudonym and routing attack.</a:t>
            </a:r>
            <a:endParaRPr>
              <a:latin typeface="Arial"/>
              <a:ea typeface="Arial"/>
              <a:cs typeface="Arial"/>
              <a:sym typeface="Arial"/>
            </a:endParaRPr>
          </a:p>
          <a:p>
            <a:pPr marL="457200" lvl="0" indent="-311150" algn="l" rtl="0">
              <a:lnSpc>
                <a:spcPct val="95000"/>
              </a:lnSpc>
              <a:spcBef>
                <a:spcPts val="0"/>
              </a:spcBef>
              <a:spcAft>
                <a:spcPts val="0"/>
              </a:spcAft>
              <a:buSzPts val="1300"/>
              <a:buFont typeface="Arial"/>
              <a:buChar char="●"/>
            </a:pPr>
            <a:r>
              <a:rPr lang="en">
                <a:latin typeface="Arial"/>
                <a:ea typeface="Arial"/>
                <a:cs typeface="Arial"/>
                <a:sym typeface="Arial"/>
              </a:rPr>
              <a:t>Analysis of different existing Identity Management blockchain techniques: </a:t>
            </a:r>
            <a:endParaRPr>
              <a:latin typeface="Arial"/>
              <a:ea typeface="Arial"/>
              <a:cs typeface="Arial"/>
              <a:sym typeface="Arial"/>
            </a:endParaRPr>
          </a:p>
          <a:p>
            <a:pPr marL="914400" lvl="1" indent="-311150" algn="l" rtl="0">
              <a:lnSpc>
                <a:spcPct val="95000"/>
              </a:lnSpc>
              <a:spcBef>
                <a:spcPts val="0"/>
              </a:spcBef>
              <a:spcAft>
                <a:spcPts val="0"/>
              </a:spcAft>
              <a:buSzPts val="1300"/>
              <a:buFont typeface="Arial"/>
              <a:buChar char="○"/>
            </a:pPr>
            <a:r>
              <a:rPr lang="en" sz="1300">
                <a:latin typeface="Arial"/>
                <a:ea typeface="Arial"/>
                <a:cs typeface="Arial"/>
                <a:sym typeface="Arial"/>
              </a:rPr>
              <a:t>Sovrin, ShoCard, uPort</a:t>
            </a:r>
            <a:endParaRPr sz="1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rial"/>
              <a:buChar char="●"/>
            </a:pPr>
            <a:r>
              <a:rPr lang="en">
                <a:latin typeface="Arial"/>
                <a:ea typeface="Arial"/>
                <a:cs typeface="Arial"/>
                <a:sym typeface="Arial"/>
              </a:rPr>
              <a:t>Cloud breakdown occurs due to several attacks and malwares. Before executing an effective approach to address future issues, it is critical to properly foresee or identify them. As a result, solutions that can automatically monitor the system's unusual behavior should be developed.</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Blockchain had also gained popularity in the identity and access management field as a distributed and decentralized open ledger combined in a peer-to-peer system. With a typical runtime of less than a second, such infrastructure is extremely efficient.</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The most noteworthy ones include more authority regarding identification methods based on a platform's self-sovereign identification, a decentralized identifier owing to blockchain technology, and quicker multiple entity confirmation</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Recommendations</a:t>
            </a:r>
            <a:endParaRPr>
              <a:latin typeface="Times New Roman"/>
              <a:ea typeface="Times New Roman"/>
              <a:cs typeface="Times New Roman"/>
              <a:sym typeface="Times New Roman"/>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b="1">
                <a:latin typeface="Arial"/>
                <a:ea typeface="Arial"/>
                <a:cs typeface="Arial"/>
                <a:sym typeface="Arial"/>
              </a:rPr>
              <a:t>BlockChain System</a:t>
            </a:r>
            <a:r>
              <a:rPr lang="en">
                <a:latin typeface="Arial"/>
                <a:ea typeface="Arial"/>
                <a:cs typeface="Arial"/>
                <a:sym typeface="Arial"/>
              </a:rPr>
              <a:t> - The top three blockchain based identity management solutions include Sovrin, uPort, and ShoCard, each having their own pros and cons. More research and development is required in the domains of blockchain integration in various industrial sectors, collaboration, and cross organization governance.</a:t>
            </a:r>
            <a:endParaRPr b="1">
              <a:latin typeface="Arial"/>
              <a:ea typeface="Arial"/>
              <a:cs typeface="Arial"/>
              <a:sym typeface="Arial"/>
            </a:endParaRPr>
          </a:p>
          <a:p>
            <a:pPr marL="457200" lvl="0" indent="-311150" algn="l" rtl="0">
              <a:spcBef>
                <a:spcPts val="0"/>
              </a:spcBef>
              <a:spcAft>
                <a:spcPts val="0"/>
              </a:spcAft>
              <a:buSzPts val="1300"/>
              <a:buChar char="●"/>
            </a:pPr>
            <a:r>
              <a:rPr lang="en" b="1">
                <a:latin typeface="Arial"/>
                <a:ea typeface="Arial"/>
                <a:cs typeface="Arial"/>
                <a:sym typeface="Arial"/>
              </a:rPr>
              <a:t>Tackle Identity Theft using AI </a:t>
            </a:r>
            <a:r>
              <a:rPr lang="en">
                <a:latin typeface="Arial"/>
                <a:ea typeface="Arial"/>
                <a:cs typeface="Arial"/>
                <a:sym typeface="Arial"/>
              </a:rPr>
              <a:t>- Advanced authentication techniques based on AI would be critical, especially if data is collected and analyzed considerably faster than humans. AI systems would constantly monitor individuals as they moved around the system within the limits of their access permits, but they would also be able to detect any aberrant, contradicting, or inconsistent conduct.</a:t>
            </a:r>
            <a:endParaRPr>
              <a:latin typeface="Arial"/>
              <a:ea typeface="Arial"/>
              <a:cs typeface="Arial"/>
              <a:sym typeface="Arial"/>
            </a:endParaRPr>
          </a:p>
          <a:p>
            <a:pPr marL="457200" lvl="0" indent="-311150" algn="l" rtl="0">
              <a:spcBef>
                <a:spcPts val="0"/>
              </a:spcBef>
              <a:spcAft>
                <a:spcPts val="0"/>
              </a:spcAft>
              <a:buSzPts val="1300"/>
              <a:buChar char="●"/>
            </a:pPr>
            <a:r>
              <a:rPr lang="en" b="1">
                <a:latin typeface="Arial"/>
                <a:ea typeface="Arial"/>
                <a:cs typeface="Arial"/>
                <a:sym typeface="Arial"/>
              </a:rPr>
              <a:t>Tackle Identity Theft using ML</a:t>
            </a:r>
            <a:r>
              <a:rPr lang="en">
                <a:latin typeface="Arial"/>
                <a:ea typeface="Arial"/>
                <a:cs typeface="Arial"/>
                <a:sym typeface="Arial"/>
              </a:rPr>
              <a:t> - PDEWS (Personal Data Early Warning System), an ML-based system, could be used to detect identity theft, which is now occurring all over the world.</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Summary</a:t>
            </a:r>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Arial"/>
              <a:buChar char="●"/>
            </a:pPr>
            <a:r>
              <a:rPr lang="en">
                <a:latin typeface="Arial"/>
                <a:ea typeface="Arial"/>
                <a:cs typeface="Arial"/>
                <a:sym typeface="Arial"/>
              </a:rPr>
              <a:t>Total number of deficiency: 16</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Number of deficiencies after merging duplicates: 16</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Number of valid deficiencies (Merged): 5</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Number of invalid deficiencies (Merged): 11</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Deficiency List</a:t>
            </a:r>
            <a:endParaRPr/>
          </a:p>
        </p:txBody>
      </p:sp>
      <p:graphicFrame>
        <p:nvGraphicFramePr>
          <p:cNvPr id="129" name="Google Shape;129;p20"/>
          <p:cNvGraphicFramePr/>
          <p:nvPr/>
        </p:nvGraphicFramePr>
        <p:xfrm>
          <a:off x="947925" y="1924115"/>
          <a:ext cx="7032900" cy="3098115"/>
        </p:xfrm>
        <a:graphic>
          <a:graphicData uri="http://schemas.openxmlformats.org/drawingml/2006/table">
            <a:tbl>
              <a:tblPr>
                <a:noFill/>
                <a:tableStyleId>{D0FD7DDB-7E9E-4C93-90EE-6D65A9B25449}</a:tableStyleId>
              </a:tblPr>
              <a:tblGrid>
                <a:gridCol w="2344300">
                  <a:extLst>
                    <a:ext uri="{9D8B030D-6E8A-4147-A177-3AD203B41FA5}">
                      <a16:colId xmlns:a16="http://schemas.microsoft.com/office/drawing/2014/main" val="20000"/>
                    </a:ext>
                  </a:extLst>
                </a:gridCol>
                <a:gridCol w="2344300">
                  <a:extLst>
                    <a:ext uri="{9D8B030D-6E8A-4147-A177-3AD203B41FA5}">
                      <a16:colId xmlns:a16="http://schemas.microsoft.com/office/drawing/2014/main" val="20001"/>
                    </a:ext>
                  </a:extLst>
                </a:gridCol>
                <a:gridCol w="2344300">
                  <a:extLst>
                    <a:ext uri="{9D8B030D-6E8A-4147-A177-3AD203B41FA5}">
                      <a16:colId xmlns:a16="http://schemas.microsoft.com/office/drawing/2014/main" val="20002"/>
                    </a:ext>
                  </a:extLst>
                </a:gridCol>
              </a:tblGrid>
              <a:tr h="329875">
                <a:tc>
                  <a:txBody>
                    <a:bodyPr/>
                    <a:lstStyle/>
                    <a:p>
                      <a:pPr marL="0" lvl="0" indent="0" algn="l" rtl="0">
                        <a:spcBef>
                          <a:spcPts val="0"/>
                        </a:spcBef>
                        <a:spcAft>
                          <a:spcPts val="0"/>
                        </a:spcAft>
                        <a:buNone/>
                      </a:pPr>
                      <a:r>
                        <a:rPr lang="en" b="1"/>
                        <a:t>Student Name</a:t>
                      </a:r>
                      <a:endParaRPr b="1"/>
                    </a:p>
                  </a:txBody>
                  <a:tcPr marL="91425" marR="91425" marT="91425" marB="91425"/>
                </a:tc>
                <a:tc>
                  <a:txBody>
                    <a:bodyPr/>
                    <a:lstStyle/>
                    <a:p>
                      <a:pPr marL="0" lvl="0" indent="0" algn="l" rtl="0">
                        <a:spcBef>
                          <a:spcPts val="0"/>
                        </a:spcBef>
                        <a:spcAft>
                          <a:spcPts val="0"/>
                        </a:spcAft>
                        <a:buNone/>
                      </a:pPr>
                      <a:r>
                        <a:rPr lang="en" b="1"/>
                        <a:t>Total Deficiencies</a:t>
                      </a:r>
                      <a:endParaRPr b="1"/>
                    </a:p>
                  </a:txBody>
                  <a:tcPr marL="91425" marR="91425" marT="91425" marB="91425"/>
                </a:tc>
                <a:tc>
                  <a:txBody>
                    <a:bodyPr/>
                    <a:lstStyle/>
                    <a:p>
                      <a:pPr marL="0" lvl="0" indent="0" algn="l" rtl="0">
                        <a:spcBef>
                          <a:spcPts val="0"/>
                        </a:spcBef>
                        <a:spcAft>
                          <a:spcPts val="0"/>
                        </a:spcAft>
                        <a:buNone/>
                      </a:pPr>
                      <a:r>
                        <a:rPr lang="en" b="1"/>
                        <a:t>Deficiency Number</a:t>
                      </a:r>
                      <a:endParaRPr b="1"/>
                    </a:p>
                  </a:txBody>
                  <a:tcPr marL="91425" marR="91425" marT="91425" marB="91425"/>
                </a:tc>
                <a:extLst>
                  <a:ext uri="{0D108BD9-81ED-4DB2-BD59-A6C34878D82A}">
                    <a16:rowId xmlns:a16="http://schemas.microsoft.com/office/drawing/2014/main" val="10000"/>
                  </a:ext>
                </a:extLst>
              </a:tr>
              <a:tr h="329875">
                <a:tc>
                  <a:txBody>
                    <a:bodyPr/>
                    <a:lstStyle/>
                    <a:p>
                      <a:pPr marL="0" lvl="0" indent="0" algn="l" rtl="0">
                        <a:spcBef>
                          <a:spcPts val="0"/>
                        </a:spcBef>
                        <a:spcAft>
                          <a:spcPts val="0"/>
                        </a:spcAft>
                        <a:buNone/>
                      </a:pPr>
                      <a:r>
                        <a:rPr lang="en" sz="1200"/>
                        <a:t>Jayavardhan Karampudi</a:t>
                      </a:r>
                      <a:endParaRPr sz="1200"/>
                    </a:p>
                  </a:txBody>
                  <a:tcPr marL="91425" marR="91425" marT="91425" marB="91425"/>
                </a:tc>
                <a:tc>
                  <a:txBody>
                    <a:bodyPr/>
                    <a:lstStyle/>
                    <a:p>
                      <a:pPr marL="0" lvl="0" indent="0" algn="l" rtl="0">
                        <a:spcBef>
                          <a:spcPts val="0"/>
                        </a:spcBef>
                        <a:spcAft>
                          <a:spcPts val="0"/>
                        </a:spcAft>
                        <a:buNone/>
                      </a:pPr>
                      <a:r>
                        <a:rPr lang="en" sz="1200"/>
                        <a:t>3</a:t>
                      </a:r>
                      <a:endParaRPr sz="1200"/>
                    </a:p>
                  </a:txBody>
                  <a:tcPr marL="91425" marR="91425" marT="91425" marB="91425"/>
                </a:tc>
                <a:tc>
                  <a:txBody>
                    <a:bodyPr/>
                    <a:lstStyle/>
                    <a:p>
                      <a:pPr marL="0" lvl="0" indent="0" algn="l" rtl="0">
                        <a:spcBef>
                          <a:spcPts val="0"/>
                        </a:spcBef>
                        <a:spcAft>
                          <a:spcPts val="0"/>
                        </a:spcAft>
                        <a:buNone/>
                      </a:pPr>
                      <a:r>
                        <a:rPr lang="en" sz="1200"/>
                        <a:t>1,2,3</a:t>
                      </a:r>
                      <a:endParaRPr sz="1200"/>
                    </a:p>
                  </a:txBody>
                  <a:tcPr marL="91425" marR="91425" marT="91425" marB="91425"/>
                </a:tc>
                <a:extLst>
                  <a:ext uri="{0D108BD9-81ED-4DB2-BD59-A6C34878D82A}">
                    <a16:rowId xmlns:a16="http://schemas.microsoft.com/office/drawing/2014/main" val="10001"/>
                  </a:ext>
                </a:extLst>
              </a:tr>
              <a:tr h="329875">
                <a:tc>
                  <a:txBody>
                    <a:bodyPr/>
                    <a:lstStyle/>
                    <a:p>
                      <a:pPr marL="0" lvl="0" indent="0" algn="l" rtl="0">
                        <a:spcBef>
                          <a:spcPts val="0"/>
                        </a:spcBef>
                        <a:spcAft>
                          <a:spcPts val="0"/>
                        </a:spcAft>
                        <a:buNone/>
                      </a:pPr>
                      <a:r>
                        <a:rPr lang="en" sz="1200"/>
                        <a:t>Raviram Mamidi</a:t>
                      </a:r>
                      <a:endParaRPr sz="1200"/>
                    </a:p>
                  </a:txBody>
                  <a:tcPr marL="91425" marR="91425" marT="91425" marB="91425"/>
                </a:tc>
                <a:tc>
                  <a:txBody>
                    <a:bodyPr/>
                    <a:lstStyle/>
                    <a:p>
                      <a:pPr marL="0" lvl="0" indent="0" algn="l" rtl="0">
                        <a:spcBef>
                          <a:spcPts val="0"/>
                        </a:spcBef>
                        <a:spcAft>
                          <a:spcPts val="0"/>
                        </a:spcAft>
                        <a:buNone/>
                      </a:pPr>
                      <a:r>
                        <a:rPr lang="en" sz="1200"/>
                        <a:t>2</a:t>
                      </a:r>
                      <a:endParaRPr sz="1200"/>
                    </a:p>
                  </a:txBody>
                  <a:tcPr marL="91425" marR="91425" marT="91425" marB="91425"/>
                </a:tc>
                <a:tc>
                  <a:txBody>
                    <a:bodyPr/>
                    <a:lstStyle/>
                    <a:p>
                      <a:pPr marL="0" lvl="0" indent="0" algn="l" rtl="0">
                        <a:spcBef>
                          <a:spcPts val="0"/>
                        </a:spcBef>
                        <a:spcAft>
                          <a:spcPts val="0"/>
                        </a:spcAft>
                        <a:buNone/>
                      </a:pPr>
                      <a:r>
                        <a:rPr lang="en" sz="1200"/>
                        <a:t>4,5</a:t>
                      </a:r>
                      <a:endParaRPr sz="1200"/>
                    </a:p>
                  </a:txBody>
                  <a:tcPr marL="91425" marR="91425" marT="91425" marB="91425"/>
                </a:tc>
                <a:extLst>
                  <a:ext uri="{0D108BD9-81ED-4DB2-BD59-A6C34878D82A}">
                    <a16:rowId xmlns:a16="http://schemas.microsoft.com/office/drawing/2014/main" val="10002"/>
                  </a:ext>
                </a:extLst>
              </a:tr>
              <a:tr h="507525">
                <a:tc>
                  <a:txBody>
                    <a:bodyPr/>
                    <a:lstStyle/>
                    <a:p>
                      <a:pPr marL="0" lvl="0" indent="0" algn="l" rtl="0">
                        <a:spcBef>
                          <a:spcPts val="0"/>
                        </a:spcBef>
                        <a:spcAft>
                          <a:spcPts val="0"/>
                        </a:spcAft>
                        <a:buNone/>
                      </a:pPr>
                      <a:r>
                        <a:rPr lang="en" sz="1200"/>
                        <a:t>Vineeth Gopalakrishnan Nair</a:t>
                      </a:r>
                      <a:endParaRPr sz="1200"/>
                    </a:p>
                  </a:txBody>
                  <a:tcPr marL="91425" marR="91425" marT="91425" marB="91425"/>
                </a:tc>
                <a:tc>
                  <a:txBody>
                    <a:bodyPr/>
                    <a:lstStyle/>
                    <a:p>
                      <a:pPr marL="0" lvl="0" indent="0" algn="l" rtl="0">
                        <a:spcBef>
                          <a:spcPts val="0"/>
                        </a:spcBef>
                        <a:spcAft>
                          <a:spcPts val="0"/>
                        </a:spcAft>
                        <a:buNone/>
                      </a:pPr>
                      <a:r>
                        <a:rPr lang="en" sz="1200"/>
                        <a:t>3</a:t>
                      </a:r>
                      <a:endParaRPr sz="1200"/>
                    </a:p>
                  </a:txBody>
                  <a:tcPr marL="91425" marR="91425" marT="91425" marB="91425"/>
                </a:tc>
                <a:tc>
                  <a:txBody>
                    <a:bodyPr/>
                    <a:lstStyle/>
                    <a:p>
                      <a:pPr marL="0" lvl="0" indent="0" algn="l" rtl="0">
                        <a:spcBef>
                          <a:spcPts val="0"/>
                        </a:spcBef>
                        <a:spcAft>
                          <a:spcPts val="0"/>
                        </a:spcAft>
                        <a:buNone/>
                      </a:pPr>
                      <a:r>
                        <a:rPr lang="en" sz="1200"/>
                        <a:t>6,7,8</a:t>
                      </a:r>
                      <a:endParaRPr sz="1200"/>
                    </a:p>
                  </a:txBody>
                  <a:tcPr marL="91425" marR="91425" marT="91425" marB="91425"/>
                </a:tc>
                <a:extLst>
                  <a:ext uri="{0D108BD9-81ED-4DB2-BD59-A6C34878D82A}">
                    <a16:rowId xmlns:a16="http://schemas.microsoft.com/office/drawing/2014/main" val="10003"/>
                  </a:ext>
                </a:extLst>
              </a:tr>
              <a:tr h="329875">
                <a:tc>
                  <a:txBody>
                    <a:bodyPr/>
                    <a:lstStyle/>
                    <a:p>
                      <a:pPr marL="0" lvl="0" indent="0" algn="l" rtl="0">
                        <a:spcBef>
                          <a:spcPts val="0"/>
                        </a:spcBef>
                        <a:spcAft>
                          <a:spcPts val="0"/>
                        </a:spcAft>
                        <a:buNone/>
                      </a:pPr>
                      <a:r>
                        <a:rPr lang="en" sz="1200"/>
                        <a:t>Vineel Reddy Salla</a:t>
                      </a:r>
                      <a:endParaRPr sz="1200"/>
                    </a:p>
                  </a:txBody>
                  <a:tcPr marL="91425" marR="91425" marT="91425" marB="91425"/>
                </a:tc>
                <a:tc>
                  <a:txBody>
                    <a:bodyPr/>
                    <a:lstStyle/>
                    <a:p>
                      <a:pPr marL="0" lvl="0" indent="0" algn="l" rtl="0">
                        <a:spcBef>
                          <a:spcPts val="0"/>
                        </a:spcBef>
                        <a:spcAft>
                          <a:spcPts val="0"/>
                        </a:spcAft>
                        <a:buNone/>
                      </a:pPr>
                      <a:r>
                        <a:rPr lang="en" sz="1200"/>
                        <a:t>1</a:t>
                      </a:r>
                      <a:endParaRPr sz="1200"/>
                    </a:p>
                  </a:txBody>
                  <a:tcPr marL="91425" marR="91425" marT="91425" marB="91425"/>
                </a:tc>
                <a:tc>
                  <a:txBody>
                    <a:bodyPr/>
                    <a:lstStyle/>
                    <a:p>
                      <a:pPr marL="0" lvl="0" indent="0" algn="l" rtl="0">
                        <a:spcBef>
                          <a:spcPts val="0"/>
                        </a:spcBef>
                        <a:spcAft>
                          <a:spcPts val="0"/>
                        </a:spcAft>
                        <a:buNone/>
                      </a:pPr>
                      <a:r>
                        <a:rPr lang="en" sz="1200"/>
                        <a:t>9</a:t>
                      </a:r>
                      <a:endParaRPr sz="1200"/>
                    </a:p>
                  </a:txBody>
                  <a:tcPr marL="91425" marR="91425" marT="91425" marB="91425"/>
                </a:tc>
                <a:extLst>
                  <a:ext uri="{0D108BD9-81ED-4DB2-BD59-A6C34878D82A}">
                    <a16:rowId xmlns:a16="http://schemas.microsoft.com/office/drawing/2014/main" val="10004"/>
                  </a:ext>
                </a:extLst>
              </a:tr>
              <a:tr h="329875">
                <a:tc>
                  <a:txBody>
                    <a:bodyPr/>
                    <a:lstStyle/>
                    <a:p>
                      <a:pPr marL="0" lvl="0" indent="0" algn="l" rtl="0">
                        <a:spcBef>
                          <a:spcPts val="0"/>
                        </a:spcBef>
                        <a:spcAft>
                          <a:spcPts val="0"/>
                        </a:spcAft>
                        <a:buNone/>
                      </a:pPr>
                      <a:r>
                        <a:rPr lang="en" sz="1200"/>
                        <a:t>Sambangi Suraj Naidu</a:t>
                      </a:r>
                      <a:endParaRPr sz="1200"/>
                    </a:p>
                  </a:txBody>
                  <a:tcPr marL="91425" marR="91425" marT="91425" marB="91425"/>
                </a:tc>
                <a:tc>
                  <a:txBody>
                    <a:bodyPr/>
                    <a:lstStyle/>
                    <a:p>
                      <a:pPr marL="0" lvl="0" indent="0" algn="l" rtl="0">
                        <a:spcBef>
                          <a:spcPts val="0"/>
                        </a:spcBef>
                        <a:spcAft>
                          <a:spcPts val="0"/>
                        </a:spcAft>
                        <a:buNone/>
                      </a:pPr>
                      <a:r>
                        <a:rPr lang="en" sz="1200"/>
                        <a:t>2</a:t>
                      </a:r>
                      <a:endParaRPr sz="1200"/>
                    </a:p>
                  </a:txBody>
                  <a:tcPr marL="91425" marR="91425" marT="91425" marB="91425"/>
                </a:tc>
                <a:tc>
                  <a:txBody>
                    <a:bodyPr/>
                    <a:lstStyle/>
                    <a:p>
                      <a:pPr marL="0" lvl="0" indent="0" algn="l" rtl="0">
                        <a:spcBef>
                          <a:spcPts val="0"/>
                        </a:spcBef>
                        <a:spcAft>
                          <a:spcPts val="0"/>
                        </a:spcAft>
                        <a:buNone/>
                      </a:pPr>
                      <a:r>
                        <a:rPr lang="en" sz="1200"/>
                        <a:t>10,11</a:t>
                      </a:r>
                      <a:endParaRPr sz="1200"/>
                    </a:p>
                  </a:txBody>
                  <a:tcPr marL="91425" marR="91425" marT="91425" marB="91425"/>
                </a:tc>
                <a:extLst>
                  <a:ext uri="{0D108BD9-81ED-4DB2-BD59-A6C34878D82A}">
                    <a16:rowId xmlns:a16="http://schemas.microsoft.com/office/drawing/2014/main" val="10005"/>
                  </a:ext>
                </a:extLst>
              </a:tr>
              <a:tr h="329875">
                <a:tc>
                  <a:txBody>
                    <a:bodyPr/>
                    <a:lstStyle/>
                    <a:p>
                      <a:pPr marL="0" lvl="0" indent="0" algn="l" rtl="0">
                        <a:spcBef>
                          <a:spcPts val="0"/>
                        </a:spcBef>
                        <a:spcAft>
                          <a:spcPts val="0"/>
                        </a:spcAft>
                        <a:buNone/>
                      </a:pPr>
                      <a:r>
                        <a:rPr lang="en" sz="1200"/>
                        <a:t>Raghav Shankar</a:t>
                      </a:r>
                      <a:endParaRPr sz="1200"/>
                    </a:p>
                  </a:txBody>
                  <a:tcPr marL="91425" marR="91425" marT="91425" marB="91425"/>
                </a:tc>
                <a:tc>
                  <a:txBody>
                    <a:bodyPr/>
                    <a:lstStyle/>
                    <a:p>
                      <a:pPr marL="0" lvl="0" indent="0" algn="l" rtl="0">
                        <a:spcBef>
                          <a:spcPts val="0"/>
                        </a:spcBef>
                        <a:spcAft>
                          <a:spcPts val="0"/>
                        </a:spcAft>
                        <a:buNone/>
                      </a:pPr>
                      <a:r>
                        <a:rPr lang="en" sz="1200"/>
                        <a:t>2</a:t>
                      </a:r>
                      <a:endParaRPr sz="1200"/>
                    </a:p>
                  </a:txBody>
                  <a:tcPr marL="91425" marR="91425" marT="91425" marB="91425"/>
                </a:tc>
                <a:tc>
                  <a:txBody>
                    <a:bodyPr/>
                    <a:lstStyle/>
                    <a:p>
                      <a:pPr marL="0" lvl="0" indent="0" algn="l" rtl="0">
                        <a:spcBef>
                          <a:spcPts val="0"/>
                        </a:spcBef>
                        <a:spcAft>
                          <a:spcPts val="0"/>
                        </a:spcAft>
                        <a:buNone/>
                      </a:pPr>
                      <a:r>
                        <a:rPr lang="en" sz="1200"/>
                        <a:t>12,13</a:t>
                      </a:r>
                      <a:endParaRPr sz="1200"/>
                    </a:p>
                  </a:txBody>
                  <a:tcPr marL="91425" marR="91425" marT="91425" marB="91425"/>
                </a:tc>
                <a:extLst>
                  <a:ext uri="{0D108BD9-81ED-4DB2-BD59-A6C34878D82A}">
                    <a16:rowId xmlns:a16="http://schemas.microsoft.com/office/drawing/2014/main" val="10006"/>
                  </a:ext>
                </a:extLst>
              </a:tr>
              <a:tr h="329875">
                <a:tc>
                  <a:txBody>
                    <a:bodyPr/>
                    <a:lstStyle/>
                    <a:p>
                      <a:pPr marL="0" lvl="0" indent="0" algn="l" rtl="0">
                        <a:spcBef>
                          <a:spcPts val="0"/>
                        </a:spcBef>
                        <a:spcAft>
                          <a:spcPts val="0"/>
                        </a:spcAft>
                        <a:buNone/>
                      </a:pPr>
                      <a:r>
                        <a:rPr lang="en" sz="1200"/>
                        <a:t>Kaveri Subramaniam</a:t>
                      </a:r>
                      <a:endParaRPr sz="1200"/>
                    </a:p>
                  </a:txBody>
                  <a:tcPr marL="91425" marR="91425" marT="91425" marB="91425"/>
                </a:tc>
                <a:tc>
                  <a:txBody>
                    <a:bodyPr/>
                    <a:lstStyle/>
                    <a:p>
                      <a:pPr marL="0" lvl="0" indent="0" algn="l" rtl="0">
                        <a:spcBef>
                          <a:spcPts val="0"/>
                        </a:spcBef>
                        <a:spcAft>
                          <a:spcPts val="0"/>
                        </a:spcAft>
                        <a:buNone/>
                      </a:pPr>
                      <a:r>
                        <a:rPr lang="en" sz="1200"/>
                        <a:t>3</a:t>
                      </a:r>
                      <a:endParaRPr sz="1200"/>
                    </a:p>
                  </a:txBody>
                  <a:tcPr marL="91425" marR="91425" marT="91425" marB="91425"/>
                </a:tc>
                <a:tc>
                  <a:txBody>
                    <a:bodyPr/>
                    <a:lstStyle/>
                    <a:p>
                      <a:pPr marL="0" lvl="0" indent="0" algn="l" rtl="0">
                        <a:spcBef>
                          <a:spcPts val="0"/>
                        </a:spcBef>
                        <a:spcAft>
                          <a:spcPts val="0"/>
                        </a:spcAft>
                        <a:buNone/>
                      </a:pPr>
                      <a:r>
                        <a:rPr lang="en" sz="1200"/>
                        <a:t>14,15,16</a:t>
                      </a:r>
                      <a:endParaRPr sz="12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sz="2500" b="1" dirty="0">
                <a:solidFill>
                  <a:srgbClr val="FF0000"/>
                </a:solidFill>
              </a:rPr>
              <a:t>  					</a:t>
            </a:r>
            <a:endParaRPr sz="2500" b="1" dirty="0">
              <a:solidFill>
                <a:srgbClr val="FF0000"/>
              </a:solidFill>
            </a:endParaRPr>
          </a:p>
          <a:p>
            <a:pPr marL="2286000" lvl="0" indent="457200" algn="l" rtl="0">
              <a:spcBef>
                <a:spcPts val="1200"/>
              </a:spcBef>
              <a:spcAft>
                <a:spcPts val="0"/>
              </a:spcAft>
              <a:buNone/>
            </a:pPr>
            <a:r>
              <a:rPr lang="en" sz="2500" b="1" dirty="0">
                <a:solidFill>
                  <a:srgbClr val="FF0000"/>
                </a:solidFill>
              </a:rPr>
              <a:t>Invalid Deficiencies</a:t>
            </a:r>
            <a:endParaRPr sz="2500" b="1" dirty="0">
              <a:solidFill>
                <a:srgbClr val="FF0000"/>
              </a:solidFill>
            </a:endParaRPr>
          </a:p>
          <a:p>
            <a:pPr marL="0" lvl="0" indent="0" algn="ctr" rtl="0">
              <a:spcBef>
                <a:spcPts val="1200"/>
              </a:spcBef>
              <a:spcAft>
                <a:spcPts val="1200"/>
              </a:spcAft>
              <a:buNone/>
            </a:pPr>
            <a:endParaRPr sz="2500" b="1" dirty="0">
              <a:solidFill>
                <a:srgbClr val="FF000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1639</Words>
  <Application>Microsoft Macintosh PowerPoint</Application>
  <PresentationFormat>On-screen Show (16:9)</PresentationFormat>
  <Paragraphs>153</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Times New Roman</vt:lpstr>
      <vt:lpstr>Raleway</vt:lpstr>
      <vt:lpstr>Arial</vt:lpstr>
      <vt:lpstr>Lato</vt:lpstr>
      <vt:lpstr>Streamline</vt:lpstr>
      <vt:lpstr>Group#1-2 CSE 543: Information Assurance and Security Presentation Date : Nov 15, 2022.</vt:lpstr>
      <vt:lpstr>Summary</vt:lpstr>
      <vt:lpstr>Overview of Major Results</vt:lpstr>
      <vt:lpstr>Overview of Major Results </vt:lpstr>
      <vt:lpstr>Conclusion</vt:lpstr>
      <vt:lpstr>Recommendations</vt:lpstr>
      <vt:lpstr>Deficiency Summary </vt:lpstr>
      <vt:lpstr>Deficiency List</vt:lpstr>
      <vt:lpstr>PowerPoint Presentation</vt:lpstr>
      <vt:lpstr>Deficiency 1</vt:lpstr>
      <vt:lpstr>Deficiency 2</vt:lpstr>
      <vt:lpstr>Deficiency 4</vt:lpstr>
      <vt:lpstr>Deficiency 6</vt:lpstr>
      <vt:lpstr>Deficiency 7</vt:lpstr>
      <vt:lpstr>Deficiency 8</vt:lpstr>
      <vt:lpstr>Deficiency 9</vt:lpstr>
      <vt:lpstr>Deficiency 10</vt:lpstr>
      <vt:lpstr>Deficiency 11</vt:lpstr>
      <vt:lpstr>Deficiency 13</vt:lpstr>
      <vt:lpstr>Deficiency 14</vt:lpstr>
      <vt:lpstr>PowerPoint Presentation</vt:lpstr>
      <vt:lpstr>Deficiency 3</vt:lpstr>
      <vt:lpstr>Deficiency 5</vt:lpstr>
      <vt:lpstr>Deficiency 12</vt:lpstr>
      <vt:lpstr>Deficiency 15</vt:lpstr>
      <vt:lpstr>Deficiency 16</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Group#1-2 CSE 543: Information Assurance and Security Presentation Date : Nov 15, 2022.</dc:title>
  <cp:lastModifiedBy>Microsoft Office User</cp:lastModifiedBy>
  <cp:revision>1</cp:revision>
  <dcterms:modified xsi:type="dcterms:W3CDTF">2022-11-14T04:40:41Z</dcterms:modified>
</cp:coreProperties>
</file>