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79" r:id="rId2"/>
    <p:sldMasterId id="2147483685" r:id="rId3"/>
    <p:sldMasterId id="2147483691" r:id="rId4"/>
    <p:sldMasterId id="2147483697" r:id="rId5"/>
    <p:sldMasterId id="2147483703" r:id="rId6"/>
    <p:sldMasterId id="2147483709" r:id="rId7"/>
  </p:sldMasterIdLst>
  <p:notesMasterIdLst>
    <p:notesMasterId r:id="rId23"/>
  </p:notesMasterIdLst>
  <p:sldIdLst>
    <p:sldId id="256" r:id="rId8"/>
    <p:sldId id="270" r:id="rId9"/>
    <p:sldId id="257" r:id="rId10"/>
    <p:sldId id="258" r:id="rId11"/>
    <p:sldId id="261" r:id="rId12"/>
    <p:sldId id="259" r:id="rId13"/>
    <p:sldId id="262" r:id="rId14"/>
    <p:sldId id="263" r:id="rId15"/>
    <p:sldId id="264" r:id="rId16"/>
    <p:sldId id="265" r:id="rId17"/>
    <p:sldId id="269" r:id="rId18"/>
    <p:sldId id="267" r:id="rId19"/>
    <p:sldId id="268" r:id="rId20"/>
    <p:sldId id="266" r:id="rId21"/>
    <p:sldId id="26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78" autoAdjust="0"/>
  </p:normalViewPr>
  <p:slideViewPr>
    <p:cSldViewPr snapToGrid="0" snapToObjects="1">
      <p:cViewPr varScale="1">
        <p:scale>
          <a:sx n="74" d="100"/>
          <a:sy n="74" d="100"/>
        </p:scale>
        <p:origin x="154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EC1A3-3CBF-4DA6-BF14-CE06C503A8DF}" type="datetimeFigureOut">
              <a:rPr lang="nl-BE" smtClean="0"/>
              <a:t>21/02/2016</a:t>
            </a:fld>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822EE-E3E8-4AC0-BAEB-68F55FB06E78}" type="slidenum">
              <a:rPr lang="nl-BE" smtClean="0"/>
              <a:t>‹nr.›</a:t>
            </a:fld>
            <a:endParaRPr lang="nl-BE"/>
          </a:p>
        </p:txBody>
      </p:sp>
    </p:spTree>
    <p:extLst>
      <p:ext uri="{BB962C8B-B14F-4D97-AF65-F5344CB8AC3E}">
        <p14:creationId xmlns:p14="http://schemas.microsoft.com/office/powerpoint/2010/main" val="372834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Als je variabelen declareert</a:t>
            </a:r>
            <a:r>
              <a:rPr lang="nl-BE" baseline="0" dirty="0" smtClean="0"/>
              <a:t> binnen je lus, wordt dat voor iedere herhaling gedaan. Daardoor moet er iedere keer een geheugen toewijzing gedaan worden, wat tijd kost.</a:t>
            </a:r>
          </a:p>
          <a:p>
            <a:r>
              <a:rPr lang="nl-BE" baseline="0" dirty="0" smtClean="0"/>
              <a:t>In het voorbeeld hierboven heb je wel enkel de var teller = 0, wat op zich geen ramp is. Het is wel erg als je in je lus zelf een variabele declareert.</a:t>
            </a:r>
            <a:endParaRPr lang="nl-BE" dirty="0"/>
          </a:p>
        </p:txBody>
      </p:sp>
      <p:sp>
        <p:nvSpPr>
          <p:cNvPr id="4" name="Tijdelijke aanduiding voor dianummer 3"/>
          <p:cNvSpPr>
            <a:spLocks noGrp="1"/>
          </p:cNvSpPr>
          <p:nvPr>
            <p:ph type="sldNum" sz="quarter" idx="10"/>
          </p:nvPr>
        </p:nvSpPr>
        <p:spPr/>
        <p:txBody>
          <a:bodyPr/>
          <a:lstStyle/>
          <a:p>
            <a:fld id="{4FE822EE-E3E8-4AC0-BAEB-68F55FB06E78}" type="slidenum">
              <a:rPr lang="nl-BE" smtClean="0"/>
              <a:t>4</a:t>
            </a:fld>
            <a:endParaRPr lang="nl-BE"/>
          </a:p>
        </p:txBody>
      </p:sp>
    </p:spTree>
    <p:extLst>
      <p:ext uri="{BB962C8B-B14F-4D97-AF65-F5344CB8AC3E}">
        <p14:creationId xmlns:p14="http://schemas.microsoft.com/office/powerpoint/2010/main" val="250992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4FE822EE-E3E8-4AC0-BAEB-68F55FB06E78}" type="slidenum">
              <a:rPr lang="nl-BE" smtClean="0"/>
              <a:t>15</a:t>
            </a:fld>
            <a:endParaRPr lang="nl-BE"/>
          </a:p>
        </p:txBody>
      </p:sp>
    </p:spTree>
    <p:extLst>
      <p:ext uri="{BB962C8B-B14F-4D97-AF65-F5344CB8AC3E}">
        <p14:creationId xmlns:p14="http://schemas.microsoft.com/office/powerpoint/2010/main" val="1571932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20308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21/02/2016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5723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5F17BE6E-A6F8-3442-9DA5-5593485BE98C}"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8291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775725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21/02/2016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78669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619691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21/02/2016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440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414345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818023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21/02/2016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806597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243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‹nr.›</a:t>
            </a:fld>
            <a:endParaRPr lang="en-US"/>
          </a:p>
        </p:txBody>
      </p:sp>
    </p:spTree>
    <p:extLst>
      <p:ext uri="{BB962C8B-B14F-4D97-AF65-F5344CB8AC3E}">
        <p14:creationId xmlns:p14="http://schemas.microsoft.com/office/powerpoint/2010/main" val="1522848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21/02/2016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596361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983237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853770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056D7AB-E25E-FB4B-969B-4A4EA7ABA0AD}" type="datetime1">
              <a:t>21/02/2016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53190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347F30DE-79EA-A349-BE9F-7981F0F2DC46}"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085432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21/02/2016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2309208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0149C62E-9B80-144E-9FFF-A108B648E2E0}"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41634694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549897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5F856C8F-3F9B-6D44-8056-EDB07DB254DC}" type="datetime1">
              <a:t>21/02/2016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306125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1CE7233C-6A1A-B347-86E1-38E7A4477365}"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2497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58DB32FF-34E7-9545-86A2-0DF334BA82C1}"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t>‹nr.›</a:t>
            </a:fld>
            <a:endParaRPr lang="en-US"/>
          </a:p>
        </p:txBody>
      </p:sp>
    </p:spTree>
    <p:extLst>
      <p:ext uri="{BB962C8B-B14F-4D97-AF65-F5344CB8AC3E}">
        <p14:creationId xmlns:p14="http://schemas.microsoft.com/office/powerpoint/2010/main" val="3906394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21/02/2016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021690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A316EF45-E80A-A14C-9D81-938871F147C8}"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4249410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69309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0C0CCFA7-D12C-7141-8399-7EC2FD74B1F4}" type="datetime1">
              <a:t>21/02/2016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9440934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5D13D340-8AB4-384E-BF13-A0690AD7A543}"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64976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21/02/2016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4458907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3F0D68B8-9D46-6848-AE7E-75CFB53DB47C}"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11650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B32FF-34E7-9545-86A2-0DF334BA82C1}" type="datetimeFigureOut">
              <a:rPr lang="en-US" smtClean="0"/>
              <a:t>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70897-D982-EA43-8318-894E8D36E196}" type="slidenum">
              <a:rPr lang="en-US" smtClean="0"/>
              <a:t>‹nr.›</a:t>
            </a:fld>
            <a:endParaRPr lang="en-US"/>
          </a:p>
        </p:txBody>
      </p:sp>
    </p:spTree>
    <p:extLst>
      <p:ext uri="{BB962C8B-B14F-4D97-AF65-F5344CB8AC3E}">
        <p14:creationId xmlns:p14="http://schemas.microsoft.com/office/powerpoint/2010/main" val="403303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58DB32FF-34E7-9545-86A2-0DF334BA82C1}"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9360" y="6343522"/>
            <a:ext cx="527440" cy="365125"/>
          </a:xfrm>
        </p:spPr>
        <p:txBody>
          <a:bodyPr/>
          <a:lstStyle/>
          <a:p>
            <a:fld id="{42D70897-D982-EA43-8318-894E8D36E196}" type="slidenum">
              <a:rPr lang="en-US" smtClean="0"/>
              <a:t>‹nr.›</a:t>
            </a:fld>
            <a:endParaRPr lang="en-US"/>
          </a:p>
        </p:txBody>
      </p:sp>
    </p:spTree>
    <p:extLst>
      <p:ext uri="{BB962C8B-B14F-4D97-AF65-F5344CB8AC3E}">
        <p14:creationId xmlns:p14="http://schemas.microsoft.com/office/powerpoint/2010/main" val="130461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lvl1pPr>
              <a:defRPr>
                <a:solidFill>
                  <a:srgbClr val="FFFFFF"/>
                </a:solidFill>
              </a:defRPr>
            </a:lvl1pPr>
            <a:extLst/>
          </a:lstStyle>
          <a:p>
            <a:fld id="{58DB32FF-34E7-9545-86A2-0DF334BA82C1}" type="datetimeFigureOut">
              <a:rPr lang="en-US" smtClean="0"/>
              <a:t>2/21/2016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2D70897-D982-EA43-8318-894E8D36E196}" type="slidenum">
              <a:rPr lang="en-US" smtClean="0"/>
              <a:t>‹nr.›</a:t>
            </a:fld>
            <a:endParaRPr lang="en-US"/>
          </a:p>
        </p:txBody>
      </p:sp>
    </p:spTree>
    <p:extLst>
      <p:ext uri="{BB962C8B-B14F-4D97-AF65-F5344CB8AC3E}">
        <p14:creationId xmlns:p14="http://schemas.microsoft.com/office/powerpoint/2010/main" val="150096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30949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8CCD183A-059B-2542-813C-5A08B6D37968}" type="datetime1">
              <a:t>21/02/2016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5098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A18FAD7D-2159-674C-BC18-A050D77CC070}" type="datetime1">
              <a:t>21/02/2016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609053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smtClean="0"/>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58DB32FF-34E7-9545-86A2-0DF334BA82C1}" type="datetimeFigureOut">
              <a:rPr lang="en-US" smtClean="0"/>
              <a:t>2/21/2016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endParaRPr lang="en-US"/>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42D70897-D982-EA43-8318-894E8D36E196}" type="slidenum">
              <a:rPr lang="en-US" smtClean="0"/>
              <a:t>‹nr.›</a:t>
            </a:fld>
            <a:endParaRPr lang="en-US"/>
          </a:p>
        </p:txBody>
      </p:sp>
    </p:spTree>
    <p:extLst>
      <p:ext uri="{BB962C8B-B14F-4D97-AF65-F5344CB8AC3E}">
        <p14:creationId xmlns:p14="http://schemas.microsoft.com/office/powerpoint/2010/main" val="15008572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21/02/2016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40523020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21/02/2016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58645282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21/02/2016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86612880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21/02/2016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73145261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21/02/2016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60697188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21/02/2016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9612279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nl.wikipedia.org/wiki/Schaakbor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a:solidFill>
                  <a:schemeClr val="accent1"/>
                </a:solidFill>
              </a:rPr>
              <a:t>Mobiel en internet </a:t>
            </a:r>
            <a:r>
              <a:rPr lang="nl-BE" dirty="0" smtClean="0">
                <a:solidFill>
                  <a:schemeClr val="accent1"/>
                </a:solidFill>
              </a:rPr>
              <a:t>2</a:t>
            </a:r>
            <a:endParaRPr lang="en-US" dirty="0">
              <a:solidFill>
                <a:schemeClr val="accent1"/>
              </a:solidFill>
            </a:endParaRPr>
          </a:p>
        </p:txBody>
      </p:sp>
      <p:sp>
        <p:nvSpPr>
          <p:cNvPr id="3" name="Subtitle 2"/>
          <p:cNvSpPr>
            <a:spLocks noGrp="1"/>
          </p:cNvSpPr>
          <p:nvPr>
            <p:ph type="subTitle" idx="1"/>
          </p:nvPr>
        </p:nvSpPr>
        <p:spPr/>
        <p:txBody>
          <a:bodyPr>
            <a:normAutofit lnSpcReduction="10000"/>
          </a:bodyPr>
          <a:lstStyle/>
          <a:p>
            <a:r>
              <a:rPr lang="en-GB" dirty="0" err="1" smtClean="0">
                <a:solidFill>
                  <a:schemeClr val="accent1"/>
                </a:solidFill>
              </a:rPr>
              <a:t>Javascript</a:t>
            </a:r>
            <a:r>
              <a:rPr lang="en-GB" dirty="0" smtClean="0">
                <a:solidFill>
                  <a:schemeClr val="accent1"/>
                </a:solidFill>
              </a:rPr>
              <a:t> &amp; </a:t>
            </a:r>
            <a:r>
              <a:rPr lang="en-GB" dirty="0" err="1" smtClean="0">
                <a:solidFill>
                  <a:schemeClr val="accent1"/>
                </a:solidFill>
              </a:rPr>
              <a:t>jQuery</a:t>
            </a:r>
            <a:endParaRPr lang="en-GB" dirty="0">
              <a:solidFill>
                <a:schemeClr val="accent1"/>
              </a:solidFill>
            </a:endParaRPr>
          </a:p>
          <a:p>
            <a:r>
              <a:rPr lang="en-GB" dirty="0">
                <a:solidFill>
                  <a:schemeClr val="accent1"/>
                </a:solidFill>
              </a:rPr>
              <a:t>Les </a:t>
            </a:r>
            <a:r>
              <a:rPr lang="en-GB" dirty="0" smtClean="0">
                <a:solidFill>
                  <a:schemeClr val="accent1"/>
                </a:solidFill>
              </a:rPr>
              <a:t>2</a:t>
            </a:r>
            <a:endParaRPr lang="en-GB"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523879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Anonieme functie</a:t>
            </a:r>
            <a:endParaRPr lang="nl-BE" dirty="0"/>
          </a:p>
        </p:txBody>
      </p:sp>
      <p:sp>
        <p:nvSpPr>
          <p:cNvPr id="2" name="Content Placeholder 1"/>
          <p:cNvSpPr>
            <a:spLocks noGrp="1"/>
          </p:cNvSpPr>
          <p:nvPr>
            <p:ph idx="1"/>
          </p:nvPr>
        </p:nvSpPr>
        <p:spPr/>
        <p:txBody>
          <a:bodyPr/>
          <a:lstStyle/>
          <a:p>
            <a:r>
              <a:rPr lang="nl-BE" dirty="0" smtClean="0"/>
              <a:t>‘zelfuitvoerende anonieme functie’</a:t>
            </a:r>
          </a:p>
          <a:p>
            <a:pPr lvl="1"/>
            <a:r>
              <a:rPr lang="nl-BE" dirty="0" smtClean="0"/>
              <a:t>Functie-expressie die direct wordt uitgevoerd</a:t>
            </a:r>
          </a:p>
          <a:p>
            <a:pPr lvl="1"/>
            <a:r>
              <a:rPr lang="nl-BE" dirty="0" smtClean="0"/>
              <a:t>Als je niet wilt dat namen van variabelen botsen met variabelen die al op andere plaats gebruikt zijn.</a:t>
            </a:r>
          </a:p>
          <a:p>
            <a:r>
              <a:rPr lang="nl-BE" dirty="0" smtClean="0"/>
              <a:t>Zie vb.8</a:t>
            </a:r>
          </a:p>
          <a:p>
            <a:r>
              <a:rPr lang="nl-BE" dirty="0" smtClean="0"/>
              <a:t>Meer compacte code als de functie maar 1 keer moet uitgevoerd worden.</a:t>
            </a:r>
            <a:endParaRPr lang="nl-BE" dirty="0"/>
          </a:p>
        </p:txBody>
      </p:sp>
    </p:spTree>
    <p:extLst>
      <p:ext uri="{BB962C8B-B14F-4D97-AF65-F5344CB8AC3E}">
        <p14:creationId xmlns:p14="http://schemas.microsoft.com/office/powerpoint/2010/main" val="3319376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Oefeningen</a:t>
            </a:r>
            <a:endParaRPr lang="nl-BE" dirty="0"/>
          </a:p>
        </p:txBody>
      </p:sp>
      <p:sp>
        <p:nvSpPr>
          <p:cNvPr id="2" name="Content Placeholder 1"/>
          <p:cNvSpPr>
            <a:spLocks noGrp="1"/>
          </p:cNvSpPr>
          <p:nvPr>
            <p:ph idx="1"/>
          </p:nvPr>
        </p:nvSpPr>
        <p:spPr/>
        <p:txBody>
          <a:bodyPr/>
          <a:lstStyle/>
          <a:p>
            <a:r>
              <a:rPr lang="nl-BE" dirty="0" smtClean="0"/>
              <a:t>Dambord en/of schaakbord</a:t>
            </a:r>
            <a:endParaRPr lang="nl-BE" dirty="0"/>
          </a:p>
        </p:txBody>
      </p:sp>
    </p:spTree>
    <p:extLst>
      <p:ext uri="{BB962C8B-B14F-4D97-AF65-F5344CB8AC3E}">
        <p14:creationId xmlns:p14="http://schemas.microsoft.com/office/powerpoint/2010/main" val="1268850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101" y="183019"/>
            <a:ext cx="2428875" cy="2486025"/>
          </a:xfrm>
          <a:prstGeom prst="rect">
            <a:avLst/>
          </a:prstGeom>
          <a:noFill/>
          <a:ln>
            <a:noFill/>
          </a:ln>
          <a:effectLst>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nl-BE" dirty="0" smtClean="0"/>
              <a:t>Schaakbord tekenen</a:t>
            </a:r>
            <a:endParaRPr lang="nl-BE" dirty="0"/>
          </a:p>
        </p:txBody>
      </p:sp>
      <p:sp>
        <p:nvSpPr>
          <p:cNvPr id="2" name="Content Placeholder 1"/>
          <p:cNvSpPr>
            <a:spLocks noGrp="1"/>
          </p:cNvSpPr>
          <p:nvPr>
            <p:ph idx="1"/>
          </p:nvPr>
        </p:nvSpPr>
        <p:spPr>
          <a:xfrm>
            <a:off x="457200" y="1481328"/>
            <a:ext cx="8229600" cy="4941243"/>
          </a:xfrm>
        </p:spPr>
        <p:txBody>
          <a:bodyPr>
            <a:normAutofit fontScale="77500" lnSpcReduction="20000"/>
          </a:bodyPr>
          <a:lstStyle/>
          <a:p>
            <a:r>
              <a:rPr lang="nl-BE" dirty="0"/>
              <a:t>Een </a:t>
            </a:r>
            <a:r>
              <a:rPr lang="nl-BE" dirty="0">
                <a:hlinkClick r:id="rId3" tooltip="Schaakbord"/>
              </a:rPr>
              <a:t>schaakbord</a:t>
            </a:r>
            <a:r>
              <a:rPr lang="nl-BE" dirty="0"/>
              <a:t> is vierkant met </a:t>
            </a:r>
            <a:r>
              <a:rPr lang="nl-BE" dirty="0" smtClean="0"/>
              <a:t/>
            </a:r>
            <a:br>
              <a:rPr lang="nl-BE" dirty="0" smtClean="0"/>
            </a:br>
            <a:r>
              <a:rPr lang="nl-BE" dirty="0" smtClean="0"/>
              <a:t>32 </a:t>
            </a:r>
            <a:r>
              <a:rPr lang="nl-BE" dirty="0"/>
              <a:t>lichte (</a:t>
            </a:r>
            <a:r>
              <a:rPr lang="nl-BE" i="1" dirty="0"/>
              <a:t>witte</a:t>
            </a:r>
            <a:r>
              <a:rPr lang="nl-BE" dirty="0"/>
              <a:t>) en 32 donkere </a:t>
            </a:r>
            <a:r>
              <a:rPr lang="nl-BE" dirty="0" smtClean="0"/>
              <a:t/>
            </a:r>
            <a:br>
              <a:rPr lang="nl-BE" dirty="0" smtClean="0"/>
            </a:br>
            <a:r>
              <a:rPr lang="nl-BE" dirty="0" smtClean="0"/>
              <a:t>(</a:t>
            </a:r>
            <a:r>
              <a:rPr lang="nl-BE" i="1" dirty="0"/>
              <a:t>zwarte</a:t>
            </a:r>
            <a:r>
              <a:rPr lang="nl-BE" dirty="0"/>
              <a:t>) velden. De horizontalen </a:t>
            </a:r>
            <a:r>
              <a:rPr lang="nl-BE" dirty="0" smtClean="0"/>
              <a:t/>
            </a:r>
            <a:br>
              <a:rPr lang="nl-BE" dirty="0" smtClean="0"/>
            </a:br>
            <a:r>
              <a:rPr lang="nl-BE" dirty="0" smtClean="0"/>
              <a:t>worden </a:t>
            </a:r>
            <a:r>
              <a:rPr lang="nl-BE" dirty="0"/>
              <a:t>rijen genoemd en zijn </a:t>
            </a:r>
            <a:r>
              <a:rPr lang="nl-BE" dirty="0" smtClean="0"/>
              <a:t/>
            </a:r>
            <a:br>
              <a:rPr lang="nl-BE" dirty="0" smtClean="0"/>
            </a:br>
            <a:r>
              <a:rPr lang="nl-BE" dirty="0" smtClean="0"/>
              <a:t>genummerd </a:t>
            </a:r>
            <a:r>
              <a:rPr lang="nl-BE" dirty="0"/>
              <a:t>van 1 tot en met 8; de verticalen heten lijnen en worden aangegeven met de letters a tot en met h. Zo is elk veld aan te </a:t>
            </a:r>
            <a:r>
              <a:rPr lang="nl-BE" dirty="0" smtClean="0"/>
              <a:t>duiden. </a:t>
            </a:r>
          </a:p>
          <a:p>
            <a:r>
              <a:rPr lang="nl-BE" dirty="0" smtClean="0"/>
              <a:t>Het </a:t>
            </a:r>
            <a:r>
              <a:rPr lang="nl-BE" dirty="0"/>
              <a:t>bord wordt zo neergelegd dat a1 en h8, de hoekvelden links van de spelers, zwart zijn</a:t>
            </a:r>
            <a:r>
              <a:rPr lang="nl-BE" dirty="0" smtClean="0"/>
              <a:t>.</a:t>
            </a:r>
          </a:p>
          <a:p>
            <a:r>
              <a:rPr lang="nl-BE" dirty="0"/>
              <a:t>Meer uitgebreid : </a:t>
            </a:r>
            <a:endParaRPr lang="nl-BE" dirty="0" smtClean="0"/>
          </a:p>
          <a:p>
            <a:pPr lvl="1"/>
            <a:r>
              <a:rPr lang="nl-BE" dirty="0" smtClean="0"/>
              <a:t>teken </a:t>
            </a:r>
            <a:r>
              <a:rPr lang="nl-BE" dirty="0"/>
              <a:t>niet alleen het bord, teken ook de pionnen op het bord :</a:t>
            </a:r>
          </a:p>
          <a:p>
            <a:pPr lvl="1"/>
            <a:r>
              <a:rPr lang="nl-BE" dirty="0"/>
              <a:t>Werk een methode uit om de posities van de verschillende pionnen bij te houden.</a:t>
            </a:r>
          </a:p>
        </p:txBody>
      </p:sp>
    </p:spTree>
    <p:extLst>
      <p:ext uri="{BB962C8B-B14F-4D97-AF65-F5344CB8AC3E}">
        <p14:creationId xmlns:p14="http://schemas.microsoft.com/office/powerpoint/2010/main" val="25360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5" y="0"/>
            <a:ext cx="2333625" cy="2362200"/>
          </a:xfrm>
          <a:prstGeom prst="rect">
            <a:avLst/>
          </a:prstGeom>
          <a:noFill/>
          <a:ln>
            <a:noFill/>
          </a:ln>
          <a:effectLst>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nl-BE" dirty="0" smtClean="0"/>
              <a:t>Dambord tekenen</a:t>
            </a:r>
            <a:endParaRPr lang="nl-BE" dirty="0"/>
          </a:p>
        </p:txBody>
      </p:sp>
      <p:sp>
        <p:nvSpPr>
          <p:cNvPr id="2" name="Content Placeholder 1"/>
          <p:cNvSpPr>
            <a:spLocks noGrp="1"/>
          </p:cNvSpPr>
          <p:nvPr>
            <p:ph idx="1"/>
          </p:nvPr>
        </p:nvSpPr>
        <p:spPr/>
        <p:txBody>
          <a:bodyPr>
            <a:normAutofit fontScale="85000" lnSpcReduction="20000"/>
          </a:bodyPr>
          <a:lstStyle/>
          <a:p>
            <a:endParaRPr lang="nl-BE" dirty="0" smtClean="0"/>
          </a:p>
          <a:p>
            <a:r>
              <a:rPr lang="nl-BE" dirty="0" smtClean="0"/>
              <a:t>Maak een dambord (zelfde basis </a:t>
            </a:r>
            <a:br>
              <a:rPr lang="nl-BE" dirty="0" smtClean="0"/>
            </a:br>
            <a:r>
              <a:rPr lang="nl-BE" dirty="0" smtClean="0"/>
              <a:t>lay-out als een schaakbord), maar met rijen en kolommen van 5 witte (lichte) en 5 zwarte (donkere) vakjes.</a:t>
            </a:r>
          </a:p>
          <a:p>
            <a:r>
              <a:rPr lang="nl-BE" dirty="0"/>
              <a:t>Op de velden 1 t/m 20 staan in het begin de twintig zwarte schijven en de op de velden 31 t/m 50 staan de witte schijven</a:t>
            </a:r>
            <a:r>
              <a:rPr lang="nl-BE" dirty="0" smtClean="0"/>
              <a:t>.</a:t>
            </a:r>
          </a:p>
          <a:p>
            <a:r>
              <a:rPr lang="nl-BE" dirty="0" smtClean="0"/>
              <a:t>Teken daarna ook de pionnen op de juiste vakjes. Hou de positie van de pionnen bij</a:t>
            </a:r>
          </a:p>
        </p:txBody>
      </p:sp>
    </p:spTree>
    <p:extLst>
      <p:ext uri="{BB962C8B-B14F-4D97-AF65-F5344CB8AC3E}">
        <p14:creationId xmlns:p14="http://schemas.microsoft.com/office/powerpoint/2010/main" val="2782345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Extra oefeningen </a:t>
            </a:r>
            <a:endParaRPr lang="nl-BE" dirty="0"/>
          </a:p>
        </p:txBody>
      </p:sp>
      <p:sp>
        <p:nvSpPr>
          <p:cNvPr id="2" name="Content Placeholder 1"/>
          <p:cNvSpPr>
            <a:spLocks noGrp="1"/>
          </p:cNvSpPr>
          <p:nvPr>
            <p:ph idx="1"/>
          </p:nvPr>
        </p:nvSpPr>
        <p:spPr/>
        <p:txBody>
          <a:bodyPr/>
          <a:lstStyle/>
          <a:p>
            <a:r>
              <a:rPr lang="nl-BE" dirty="0" smtClean="0"/>
              <a:t>Voor wie de vorige oefening wat te makkelijk was, of voor wie wat extra wilt, heb ik hier een extra oefening :</a:t>
            </a:r>
          </a:p>
          <a:p>
            <a:pPr lvl="1"/>
            <a:r>
              <a:rPr lang="nl-BE" dirty="0" smtClean="0"/>
              <a:t>Bereken priemgetallen</a:t>
            </a:r>
            <a:endParaRPr lang="nl-BE" dirty="0"/>
          </a:p>
        </p:txBody>
      </p:sp>
    </p:spTree>
    <p:extLst>
      <p:ext uri="{BB962C8B-B14F-4D97-AF65-F5344CB8AC3E}">
        <p14:creationId xmlns:p14="http://schemas.microsoft.com/office/powerpoint/2010/main" val="323994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Oefening :</a:t>
            </a:r>
            <a:endParaRPr lang="nl-BE" dirty="0"/>
          </a:p>
        </p:txBody>
      </p:sp>
      <p:sp>
        <p:nvSpPr>
          <p:cNvPr id="2" name="Content Placeholder 1"/>
          <p:cNvSpPr>
            <a:spLocks noGrp="1"/>
          </p:cNvSpPr>
          <p:nvPr>
            <p:ph idx="1"/>
          </p:nvPr>
        </p:nvSpPr>
        <p:spPr/>
        <p:txBody>
          <a:bodyPr>
            <a:normAutofit fontScale="70000" lnSpcReduction="20000"/>
          </a:bodyPr>
          <a:lstStyle/>
          <a:p>
            <a:r>
              <a:rPr lang="nl-BE" dirty="0" smtClean="0"/>
              <a:t>Bereken alle priemgetallen tot 1000 en toon deze onder elkaar op het scherm</a:t>
            </a:r>
          </a:p>
          <a:p>
            <a:pPr lvl="1"/>
            <a:r>
              <a:rPr lang="nl-BE" dirty="0" smtClean="0"/>
              <a:t>Een priemgetal is een getal groter dan 1 dat enkel gedeeld kan worden door 1 en door zichzelf</a:t>
            </a:r>
          </a:p>
          <a:p>
            <a:pPr lvl="1"/>
            <a:r>
              <a:rPr lang="nl-BE" dirty="0" smtClean="0"/>
              <a:t>Restwaarde van een deling : %</a:t>
            </a:r>
          </a:p>
          <a:p>
            <a:pPr lvl="2"/>
            <a:r>
              <a:rPr lang="nl-BE" dirty="0" smtClean="0"/>
              <a:t>8 % 3 </a:t>
            </a:r>
            <a:r>
              <a:rPr lang="nl-BE" dirty="0" smtClean="0">
                <a:sym typeface="Wingdings" pitchFamily="2" charset="2"/>
              </a:rPr>
              <a:t> 2 (8/3 geeft als restwaarde 2)</a:t>
            </a:r>
          </a:p>
          <a:p>
            <a:r>
              <a:rPr lang="nl-BE" dirty="0" smtClean="0">
                <a:sym typeface="Wingdings" pitchFamily="2" charset="2"/>
              </a:rPr>
              <a:t>Als dit je lukt, probeer dan je algoritme sneller te maken. Probeer ook eens tot 10.000, 100.000 en tot 1.000.000 te berekenen. Als je algoritme nog niet zo snel is, dan test je beter eerst met kleinere waarden.</a:t>
            </a:r>
          </a:p>
          <a:p>
            <a:r>
              <a:rPr lang="nl-BE" dirty="0" smtClean="0">
                <a:sym typeface="Wingdings" pitchFamily="2" charset="2"/>
              </a:rPr>
              <a:t>Kijk ook eens naar het resultaat in verschillende browsers...</a:t>
            </a:r>
          </a:p>
          <a:p>
            <a:r>
              <a:rPr lang="nl-BE" dirty="0" smtClean="0">
                <a:sym typeface="Wingdings" pitchFamily="2" charset="2"/>
              </a:rPr>
              <a:t>Pas de opmaak wat aan met </a:t>
            </a:r>
            <a:r>
              <a:rPr lang="nl-BE" dirty="0" err="1" smtClean="0">
                <a:sym typeface="Wingdings" pitchFamily="2" charset="2"/>
              </a:rPr>
              <a:t>css</a:t>
            </a:r>
            <a:r>
              <a:rPr lang="nl-BE" dirty="0" smtClean="0">
                <a:sym typeface="Wingdings" pitchFamily="2" charset="2"/>
              </a:rPr>
              <a:t> ... (en valideer zowel je </a:t>
            </a:r>
            <a:r>
              <a:rPr lang="nl-BE" dirty="0" err="1" smtClean="0">
                <a:sym typeface="Wingdings" pitchFamily="2" charset="2"/>
              </a:rPr>
              <a:t>css</a:t>
            </a:r>
            <a:r>
              <a:rPr lang="nl-BE" dirty="0" smtClean="0">
                <a:sym typeface="Wingdings" pitchFamily="2" charset="2"/>
              </a:rPr>
              <a:t> als html)</a:t>
            </a:r>
            <a:endParaRPr lang="nl-BE" dirty="0" smtClean="0"/>
          </a:p>
          <a:p>
            <a:pPr lvl="1"/>
            <a:endParaRPr lang="nl-BE" dirty="0" smtClean="0"/>
          </a:p>
          <a:p>
            <a:endParaRPr lang="nl-BE" dirty="0"/>
          </a:p>
        </p:txBody>
      </p:sp>
    </p:spTree>
    <p:extLst>
      <p:ext uri="{BB962C8B-B14F-4D97-AF65-F5344CB8AC3E}">
        <p14:creationId xmlns:p14="http://schemas.microsoft.com/office/powerpoint/2010/main" val="3015250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endParaRPr lang="nl-BE"/>
          </a:p>
        </p:txBody>
      </p:sp>
      <p:sp>
        <p:nvSpPr>
          <p:cNvPr id="5" name="Tijdelijke aanduiding voor inhoud 4"/>
          <p:cNvSpPr>
            <a:spLocks noGrp="1"/>
          </p:cNvSpPr>
          <p:nvPr>
            <p:ph idx="1"/>
          </p:nvPr>
        </p:nvSpPr>
        <p:spPr/>
        <p:txBody>
          <a:bodyPr/>
          <a:lstStyle/>
          <a:p>
            <a:pPr marL="457200" indent="-457200">
              <a:buFont typeface="Arial" panose="020B0604020202020204" pitchFamily="34" charset="0"/>
              <a:buChar char="•"/>
            </a:pPr>
            <a:r>
              <a:rPr lang="nl-BE" dirty="0" smtClean="0"/>
              <a:t>Switch</a:t>
            </a:r>
          </a:p>
          <a:p>
            <a:pPr marL="457200" indent="-457200">
              <a:buFont typeface="Arial" panose="020B0604020202020204" pitchFamily="34" charset="0"/>
              <a:buChar char="•"/>
            </a:pPr>
            <a:r>
              <a:rPr lang="nl-BE" dirty="0" smtClean="0"/>
              <a:t>Iteraties : </a:t>
            </a:r>
            <a:r>
              <a:rPr lang="nl-BE" dirty="0" err="1" smtClean="0"/>
              <a:t>while</a:t>
            </a:r>
            <a:r>
              <a:rPr lang="nl-BE" dirty="0" smtClean="0"/>
              <a:t>, do-</a:t>
            </a:r>
            <a:r>
              <a:rPr lang="nl-BE" dirty="0" err="1" smtClean="0"/>
              <a:t>while</a:t>
            </a:r>
            <a:r>
              <a:rPr lang="nl-BE" dirty="0" smtClean="0"/>
              <a:t> &amp; </a:t>
            </a:r>
            <a:r>
              <a:rPr lang="nl-BE" dirty="0" err="1" smtClean="0"/>
              <a:t>for</a:t>
            </a:r>
            <a:endParaRPr lang="nl-BE" dirty="0" smtClean="0"/>
          </a:p>
          <a:p>
            <a:pPr marL="457200" indent="-457200">
              <a:buFont typeface="Arial" panose="020B0604020202020204" pitchFamily="34" charset="0"/>
              <a:buChar char="•"/>
            </a:pPr>
            <a:r>
              <a:rPr lang="nl-BE" dirty="0" smtClean="0"/>
              <a:t>Werken met arrays</a:t>
            </a:r>
          </a:p>
          <a:p>
            <a:pPr marL="457200" indent="-457200">
              <a:buFont typeface="Arial" panose="020B0604020202020204" pitchFamily="34" charset="0"/>
              <a:buChar char="•"/>
            </a:pPr>
            <a:r>
              <a:rPr lang="nl-BE" dirty="0" smtClean="0"/>
              <a:t>Werken met objecten</a:t>
            </a:r>
          </a:p>
          <a:p>
            <a:pPr marL="457200" indent="-457200">
              <a:buFont typeface="Arial" panose="020B0604020202020204" pitchFamily="34" charset="0"/>
              <a:buChar char="•"/>
            </a:pPr>
            <a:endParaRPr lang="nl-BE" dirty="0"/>
          </a:p>
        </p:txBody>
      </p:sp>
    </p:spTree>
    <p:extLst>
      <p:ext uri="{BB962C8B-B14F-4D97-AF65-F5344CB8AC3E}">
        <p14:creationId xmlns:p14="http://schemas.microsoft.com/office/powerpoint/2010/main" val="2895796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Switch-instructies (boek p.23)</a:t>
            </a:r>
            <a:endParaRPr lang="en-US" dirty="0"/>
          </a:p>
        </p:txBody>
      </p:sp>
      <p:sp>
        <p:nvSpPr>
          <p:cNvPr id="3" name="Content Placeholder 2"/>
          <p:cNvSpPr>
            <a:spLocks noGrp="1"/>
          </p:cNvSpPr>
          <p:nvPr>
            <p:ph idx="1"/>
          </p:nvPr>
        </p:nvSpPr>
        <p:spPr/>
        <p:txBody>
          <a:bodyPr/>
          <a:lstStyle/>
          <a:p>
            <a:pPr lvl="0"/>
            <a:r>
              <a:rPr lang="nl-BE" dirty="0" smtClean="0"/>
              <a:t>Zie voorbeeld 1 </a:t>
            </a:r>
          </a:p>
          <a:p>
            <a:pPr lvl="1"/>
            <a:r>
              <a:rPr lang="nl-BE" dirty="0" smtClean="0">
                <a:latin typeface="Courier New" pitchFamily="49" charset="0"/>
                <a:cs typeface="Courier New" pitchFamily="49" charset="0"/>
              </a:rPr>
              <a:t>Let op break : zonder die break gaan andere statements daaronder ook uitgevoerd worden ... Kan soms wel de bedoeling zijn...</a:t>
            </a:r>
          </a:p>
          <a:p>
            <a:pPr marL="109728" indent="0">
              <a:buNone/>
            </a:pPr>
            <a:endParaRPr dirty="0">
              <a:latin typeface="Courier New" pitchFamily="49" charset="0"/>
              <a:cs typeface="Courier New" pitchFamily="49" charset="0"/>
            </a:endParaRPr>
          </a:p>
          <a:p>
            <a:pPr marL="0" lvl="3" indent="0">
              <a:buNone/>
            </a:pPr>
            <a:endParaRPr dirty="0"/>
          </a:p>
          <a:p>
            <a:pPr marL="0" lvl="2"/>
            <a:endParaRPr dirty="0"/>
          </a:p>
          <a:p>
            <a:pPr marL="0" lvl="2" indent="0">
              <a:buNone/>
            </a:pPr>
            <a:endParaRPr dirty="0"/>
          </a:p>
        </p:txBody>
      </p:sp>
    </p:spTree>
    <p:extLst>
      <p:ext uri="{BB962C8B-B14F-4D97-AF65-F5344CB8AC3E}">
        <p14:creationId xmlns:p14="http://schemas.microsoft.com/office/powerpoint/2010/main" val="1866996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Iteraties : while &amp; do-while</a:t>
            </a:r>
            <a:endParaRPr lang="nl-BE" dirty="0"/>
          </a:p>
        </p:txBody>
      </p:sp>
      <p:sp>
        <p:nvSpPr>
          <p:cNvPr id="2" name="Content Placeholder 1"/>
          <p:cNvSpPr>
            <a:spLocks noGrp="1"/>
          </p:cNvSpPr>
          <p:nvPr>
            <p:ph idx="1"/>
          </p:nvPr>
        </p:nvSpPr>
        <p:spPr/>
        <p:txBody>
          <a:bodyPr>
            <a:normAutofit fontScale="77500" lnSpcReduction="20000"/>
          </a:bodyPr>
          <a:lstStyle/>
          <a:p>
            <a:r>
              <a:rPr lang="nl-BE" dirty="0" smtClean="0"/>
              <a:t>While : Zie voorbeeld 2</a:t>
            </a:r>
          </a:p>
          <a:p>
            <a:pPr lvl="1"/>
            <a:r>
              <a:rPr lang="nl-BE" dirty="0" smtClean="0"/>
              <a:t>Zolang de voorwaarde tussen haakjes true is, worden de instructies tussen {} herhaald</a:t>
            </a:r>
          </a:p>
          <a:p>
            <a:r>
              <a:rPr lang="nl-BE" dirty="0" smtClean="0"/>
              <a:t>Do – while : Zie voorbeeld 3</a:t>
            </a:r>
          </a:p>
          <a:p>
            <a:pPr lvl="1"/>
            <a:r>
              <a:rPr lang="nl-BE" dirty="0" smtClean="0"/>
              <a:t>Instructies tussen {} worden minstens 1 keer uitgevoerd</a:t>
            </a:r>
          </a:p>
          <a:p>
            <a:r>
              <a:rPr lang="nl-BE" dirty="0" smtClean="0"/>
              <a:t>For : zie voorbeeld 4</a:t>
            </a:r>
          </a:p>
          <a:p>
            <a:pPr marL="109728" indent="0">
              <a:buNone/>
            </a:pPr>
            <a:r>
              <a:rPr lang="nl-BE" dirty="0">
                <a:latin typeface="Courier New" pitchFamily="49" charset="0"/>
                <a:cs typeface="Courier New" pitchFamily="49" charset="0"/>
              </a:rPr>
              <a:t>for(</a:t>
            </a:r>
            <a:r>
              <a:rPr lang="nl-BE" dirty="0">
                <a:solidFill>
                  <a:schemeClr val="accent1"/>
                </a:solidFill>
                <a:latin typeface="Courier New" pitchFamily="49" charset="0"/>
                <a:cs typeface="Courier New" pitchFamily="49" charset="0"/>
              </a:rPr>
              <a:t>var teller=0</a:t>
            </a:r>
            <a:r>
              <a:rPr lang="nl-BE" dirty="0">
                <a:latin typeface="Courier New" pitchFamily="49" charset="0"/>
                <a:cs typeface="Courier New" pitchFamily="49" charset="0"/>
              </a:rPr>
              <a:t>; </a:t>
            </a:r>
            <a:r>
              <a:rPr lang="nl-BE" dirty="0">
                <a:solidFill>
                  <a:schemeClr val="accent2"/>
                </a:solidFill>
                <a:latin typeface="Courier New" pitchFamily="49" charset="0"/>
                <a:cs typeface="Courier New" pitchFamily="49" charset="0"/>
              </a:rPr>
              <a:t>teller&lt;=20</a:t>
            </a:r>
            <a:r>
              <a:rPr lang="nl-BE" dirty="0">
                <a:latin typeface="Courier New" pitchFamily="49" charset="0"/>
                <a:cs typeface="Courier New" pitchFamily="49" charset="0"/>
              </a:rPr>
              <a:t>;</a:t>
            </a:r>
            <a:r>
              <a:rPr lang="nl-BE" dirty="0">
                <a:solidFill>
                  <a:schemeClr val="accent1"/>
                </a:solidFill>
                <a:latin typeface="Courier New" pitchFamily="49" charset="0"/>
                <a:cs typeface="Courier New" pitchFamily="49" charset="0"/>
              </a:rPr>
              <a:t>teller++</a:t>
            </a:r>
            <a:r>
              <a:rPr lang="nl-BE" dirty="0">
                <a:latin typeface="Courier New" pitchFamily="49" charset="0"/>
                <a:cs typeface="Courier New" pitchFamily="49" charset="0"/>
              </a:rPr>
              <a:t>){</a:t>
            </a:r>
          </a:p>
          <a:p>
            <a:pPr marL="109728" indent="0">
              <a:buNone/>
            </a:pPr>
            <a:r>
              <a:rPr lang="nl-BE" dirty="0" smtClean="0">
                <a:latin typeface="Courier New" pitchFamily="49" charset="0"/>
                <a:cs typeface="Courier New" pitchFamily="49" charset="0"/>
              </a:rPr>
              <a:t>	document.write</a:t>
            </a:r>
            <a:r>
              <a:rPr lang="nl-BE" dirty="0">
                <a:latin typeface="Courier New" pitchFamily="49" charset="0"/>
                <a:cs typeface="Courier New" pitchFamily="49" charset="0"/>
              </a:rPr>
              <a:t>("het kwadraat van " + teller + ' is '+ (teller*teller)+'&lt;br&gt;');</a:t>
            </a:r>
          </a:p>
          <a:p>
            <a:pPr marL="109728" indent="0">
              <a:buNone/>
            </a:pPr>
            <a:r>
              <a:rPr lang="nl-BE" dirty="0">
                <a:latin typeface="Courier New" pitchFamily="49" charset="0"/>
                <a:cs typeface="Courier New" pitchFamily="49" charset="0"/>
              </a:rPr>
              <a:t>}</a:t>
            </a:r>
          </a:p>
          <a:p>
            <a:endParaRPr lang="nl-BE" dirty="0" smtClean="0"/>
          </a:p>
          <a:p>
            <a:pPr lvl="1"/>
            <a:endParaRPr lang="nl-BE" dirty="0"/>
          </a:p>
        </p:txBody>
      </p:sp>
      <p:sp>
        <p:nvSpPr>
          <p:cNvPr id="4" name="TextBox 3"/>
          <p:cNvSpPr txBox="1"/>
          <p:nvPr/>
        </p:nvSpPr>
        <p:spPr>
          <a:xfrm>
            <a:off x="1349829" y="5475514"/>
            <a:ext cx="1556657" cy="369332"/>
          </a:xfrm>
          <a:prstGeom prst="rect">
            <a:avLst/>
          </a:prstGeom>
          <a:solidFill>
            <a:schemeClr val="accent1">
              <a:alpha val="25000"/>
            </a:schemeClr>
          </a:solidFill>
          <a:ln>
            <a:solidFill>
              <a:schemeClr val="accent1"/>
            </a:solidFill>
          </a:ln>
        </p:spPr>
        <p:txBody>
          <a:bodyPr wrap="square" rtlCol="0">
            <a:spAutoFit/>
          </a:bodyPr>
          <a:lstStyle/>
          <a:p>
            <a:r>
              <a:rPr lang="nl-BE" dirty="0" smtClean="0"/>
              <a:t>initialisatie</a:t>
            </a:r>
            <a:endParaRPr lang="nl-BE" dirty="0"/>
          </a:p>
        </p:txBody>
      </p:sp>
      <p:sp>
        <p:nvSpPr>
          <p:cNvPr id="5" name="TextBox 4"/>
          <p:cNvSpPr txBox="1"/>
          <p:nvPr/>
        </p:nvSpPr>
        <p:spPr>
          <a:xfrm>
            <a:off x="6335486" y="5475514"/>
            <a:ext cx="2492828" cy="646331"/>
          </a:xfrm>
          <a:prstGeom prst="rect">
            <a:avLst/>
          </a:prstGeom>
          <a:solidFill>
            <a:schemeClr val="accent1">
              <a:alpha val="25000"/>
            </a:schemeClr>
          </a:solidFill>
          <a:ln>
            <a:solidFill>
              <a:schemeClr val="accent1"/>
            </a:solidFill>
          </a:ln>
        </p:spPr>
        <p:txBody>
          <a:bodyPr wrap="square" rtlCol="0">
            <a:spAutoFit/>
          </a:bodyPr>
          <a:lstStyle/>
          <a:p>
            <a:r>
              <a:rPr lang="nl-BE" dirty="0" smtClean="0"/>
              <a:t>Post-incrementatie van teller met 1</a:t>
            </a:r>
            <a:endParaRPr lang="nl-BE" dirty="0"/>
          </a:p>
        </p:txBody>
      </p:sp>
      <p:sp>
        <p:nvSpPr>
          <p:cNvPr id="6" name="TextBox 5"/>
          <p:cNvSpPr txBox="1"/>
          <p:nvPr/>
        </p:nvSpPr>
        <p:spPr>
          <a:xfrm>
            <a:off x="4245429" y="5475514"/>
            <a:ext cx="1556657" cy="646331"/>
          </a:xfrm>
          <a:prstGeom prst="rect">
            <a:avLst/>
          </a:prstGeom>
          <a:solidFill>
            <a:schemeClr val="accent1">
              <a:alpha val="25000"/>
            </a:schemeClr>
          </a:solidFill>
          <a:ln>
            <a:solidFill>
              <a:schemeClr val="accent1"/>
            </a:solidFill>
          </a:ln>
        </p:spPr>
        <p:txBody>
          <a:bodyPr wrap="square" rtlCol="0">
            <a:spAutoFit/>
          </a:bodyPr>
          <a:lstStyle/>
          <a:p>
            <a:r>
              <a:rPr lang="nl-BE" dirty="0" smtClean="0"/>
              <a:t>Conditie of voorwaarde</a:t>
            </a:r>
            <a:endParaRPr lang="nl-BE" dirty="0"/>
          </a:p>
        </p:txBody>
      </p:sp>
      <p:cxnSp>
        <p:nvCxnSpPr>
          <p:cNvPr id="8" name="Straight Arrow Connector 7"/>
          <p:cNvCxnSpPr>
            <a:stCxn id="4" idx="0"/>
          </p:cNvCxnSpPr>
          <p:nvPr/>
        </p:nvCxnSpPr>
        <p:spPr>
          <a:xfrm flipH="1" flipV="1">
            <a:off x="2128157" y="4223657"/>
            <a:ext cx="1" cy="1251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23757" y="4223657"/>
            <a:ext cx="0" cy="1251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p:cNvCxnSpPr>
          <p:nvPr/>
        </p:nvCxnSpPr>
        <p:spPr>
          <a:xfrm flipV="1">
            <a:off x="7581900" y="4223657"/>
            <a:ext cx="0" cy="1251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kstvak 6"/>
          <p:cNvSpPr txBox="1"/>
          <p:nvPr/>
        </p:nvSpPr>
        <p:spPr>
          <a:xfrm>
            <a:off x="657948" y="6261210"/>
            <a:ext cx="8699679" cy="369332"/>
          </a:xfrm>
          <a:prstGeom prst="rect">
            <a:avLst/>
          </a:prstGeom>
          <a:noFill/>
        </p:spPr>
        <p:txBody>
          <a:bodyPr wrap="square" rtlCol="0">
            <a:spAutoFit/>
          </a:bodyPr>
          <a:lstStyle/>
          <a:p>
            <a:r>
              <a:rPr lang="nl-BE" dirty="0" smtClean="0">
                <a:solidFill>
                  <a:schemeClr val="bg1"/>
                </a:solidFill>
              </a:rPr>
              <a:t>Opgelet : het is beter om de benodigde variabelen te initialiseren buiten de lus. </a:t>
            </a:r>
            <a:endParaRPr lang="nl-BE" dirty="0">
              <a:solidFill>
                <a:schemeClr val="bg1"/>
              </a:solidFill>
            </a:endParaRPr>
          </a:p>
        </p:txBody>
      </p:sp>
    </p:spTree>
    <p:extLst>
      <p:ext uri="{BB962C8B-B14F-4D97-AF65-F5344CB8AC3E}">
        <p14:creationId xmlns:p14="http://schemas.microsoft.com/office/powerpoint/2010/main" val="2423226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Afbreken van instructiereeks</a:t>
            </a:r>
            <a:endParaRPr lang="nl-BE" dirty="0"/>
          </a:p>
        </p:txBody>
      </p:sp>
      <p:sp>
        <p:nvSpPr>
          <p:cNvPr id="2" name="Content Placeholder 1"/>
          <p:cNvSpPr>
            <a:spLocks noGrp="1"/>
          </p:cNvSpPr>
          <p:nvPr>
            <p:ph idx="1"/>
          </p:nvPr>
        </p:nvSpPr>
        <p:spPr/>
        <p:txBody>
          <a:bodyPr>
            <a:normAutofit lnSpcReduction="10000"/>
          </a:bodyPr>
          <a:lstStyle/>
          <a:p>
            <a:r>
              <a:rPr lang="nl-BE" b="1" dirty="0" smtClean="0">
                <a:solidFill>
                  <a:schemeClr val="accent1"/>
                </a:solidFill>
                <a:latin typeface="Courier New" pitchFamily="49" charset="0"/>
                <a:cs typeface="Courier New" pitchFamily="49" charset="0"/>
              </a:rPr>
              <a:t>continue;</a:t>
            </a:r>
          </a:p>
          <a:p>
            <a:pPr lvl="1"/>
            <a:r>
              <a:rPr lang="nl-BE" dirty="0" smtClean="0"/>
              <a:t>Ga onmiddelijk naar het begin van het iteratieblok en begin van daar de instructies uit te voeren</a:t>
            </a:r>
          </a:p>
          <a:p>
            <a:r>
              <a:rPr lang="nl-BE" b="1" dirty="0" smtClean="0">
                <a:solidFill>
                  <a:schemeClr val="accent1"/>
                </a:solidFill>
                <a:latin typeface="Courier New" pitchFamily="49" charset="0"/>
                <a:cs typeface="Courier New" pitchFamily="49" charset="0"/>
              </a:rPr>
              <a:t>break;</a:t>
            </a:r>
          </a:p>
          <a:p>
            <a:pPr lvl="1"/>
            <a:r>
              <a:rPr lang="nl-BE" dirty="0" smtClean="0"/>
              <a:t>Verlaat de iteratie en begin met het uitvoeren van de instructies die na het huidige iteratieblok komen. </a:t>
            </a:r>
            <a:endParaRPr lang="nl-BE" dirty="0"/>
          </a:p>
          <a:p>
            <a:pPr lvl="1"/>
            <a:r>
              <a:rPr lang="nl-BE" dirty="0" smtClean="0"/>
              <a:t>Als je werkt met een iteratieblok binnen een ander iteratieblok en in het interne iteratieblok dit break statement uitvoert, dan ga je van het binnenste iteratieblok naar het uiterste blok.</a:t>
            </a:r>
            <a:endParaRPr lang="nl-BE" dirty="0"/>
          </a:p>
        </p:txBody>
      </p:sp>
    </p:spTree>
    <p:extLst>
      <p:ext uri="{BB962C8B-B14F-4D97-AF65-F5344CB8AC3E}">
        <p14:creationId xmlns:p14="http://schemas.microsoft.com/office/powerpoint/2010/main" val="3266601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arrays</a:t>
            </a:r>
            <a:endParaRPr lang="nl-BE" dirty="0"/>
          </a:p>
        </p:txBody>
      </p:sp>
      <p:sp>
        <p:nvSpPr>
          <p:cNvPr id="2" name="Content Placeholder 1"/>
          <p:cNvSpPr>
            <a:spLocks noGrp="1"/>
          </p:cNvSpPr>
          <p:nvPr>
            <p:ph idx="1"/>
          </p:nvPr>
        </p:nvSpPr>
        <p:spPr/>
        <p:txBody>
          <a:bodyPr/>
          <a:lstStyle/>
          <a:p>
            <a:r>
              <a:rPr lang="nl-BE" dirty="0" smtClean="0"/>
              <a:t>Datastructuur die gegevens bevat</a:t>
            </a:r>
          </a:p>
          <a:p>
            <a:r>
              <a:rPr lang="nl-BE" dirty="0" smtClean="0"/>
              <a:t>Werkt met naam (identifier) van de array en een index (getal) dat de positie van een gegeven in de array aanduidt</a:t>
            </a:r>
          </a:p>
          <a:p>
            <a:r>
              <a:rPr lang="nl-BE" dirty="0" smtClean="0"/>
              <a:t>Gegevens kunnen opgevraagd en gewijzigd worden met deze syntax :</a:t>
            </a:r>
          </a:p>
          <a:p>
            <a:pPr marL="137160" indent="0">
              <a:buNone/>
            </a:pPr>
            <a:r>
              <a:rPr lang="nl-BE" sz="1800" dirty="0" smtClean="0">
                <a:latin typeface="Courier New" pitchFamily="49" charset="0"/>
                <a:cs typeface="Courier New" pitchFamily="49" charset="0"/>
              </a:rPr>
              <a:t>var </a:t>
            </a:r>
            <a:r>
              <a:rPr lang="nl-BE" sz="1800" dirty="0" smtClean="0">
                <a:latin typeface="Courier New" pitchFamily="49" charset="0"/>
                <a:cs typeface="Courier New" pitchFamily="49" charset="0"/>
              </a:rPr>
              <a:t>weeropties =["zonnig",</a:t>
            </a:r>
            <a:r>
              <a:rPr lang="nl-BE" sz="1800" dirty="0">
                <a:latin typeface="Courier New" pitchFamily="49" charset="0"/>
                <a:cs typeface="Courier New" pitchFamily="49" charset="0"/>
              </a:rPr>
              <a:t> "</a:t>
            </a:r>
            <a:r>
              <a:rPr lang="nl-BE" sz="1800" dirty="0" smtClean="0">
                <a:latin typeface="Courier New" pitchFamily="49" charset="0"/>
                <a:cs typeface="Courier New" pitchFamily="49" charset="0"/>
              </a:rPr>
              <a:t>bewolkt",</a:t>
            </a:r>
            <a:r>
              <a:rPr lang="nl-BE" sz="1800" dirty="0">
                <a:latin typeface="Courier New" pitchFamily="49" charset="0"/>
                <a:cs typeface="Courier New" pitchFamily="49" charset="0"/>
              </a:rPr>
              <a:t> "</a:t>
            </a:r>
            <a:r>
              <a:rPr lang="nl-BE" sz="1800" dirty="0" smtClean="0">
                <a:latin typeface="Courier New" pitchFamily="49" charset="0"/>
                <a:cs typeface="Courier New" pitchFamily="49" charset="0"/>
              </a:rPr>
              <a:t>regenachtig</a:t>
            </a:r>
            <a:r>
              <a:rPr lang="nl-BE" sz="1800" dirty="0">
                <a:latin typeface="Courier New" pitchFamily="49" charset="0"/>
                <a:cs typeface="Courier New" pitchFamily="49" charset="0"/>
              </a:rPr>
              <a:t>"</a:t>
            </a:r>
            <a:r>
              <a:rPr lang="nl-BE" sz="1800" dirty="0" smtClean="0">
                <a:latin typeface="Courier New" pitchFamily="49" charset="0"/>
                <a:cs typeface="Courier New" pitchFamily="49" charset="0"/>
              </a:rPr>
              <a:t>];</a:t>
            </a:r>
          </a:p>
          <a:p>
            <a:pPr marL="137160" indent="0">
              <a:buNone/>
            </a:pPr>
            <a:r>
              <a:rPr lang="nl-BE" sz="1800" dirty="0" smtClean="0">
                <a:latin typeface="Courier New" pitchFamily="49" charset="0"/>
                <a:cs typeface="Courier New" pitchFamily="49" charset="0"/>
              </a:rPr>
              <a:t>var </a:t>
            </a:r>
            <a:r>
              <a:rPr lang="nl-BE" sz="1800" dirty="0" smtClean="0">
                <a:latin typeface="Courier New" pitchFamily="49" charset="0"/>
                <a:cs typeface="Courier New" pitchFamily="49" charset="0"/>
              </a:rPr>
              <a:t>tekst  </a:t>
            </a:r>
            <a:r>
              <a:rPr lang="nl-BE" sz="1800" dirty="0" smtClean="0">
                <a:latin typeface="Courier New" pitchFamily="49" charset="0"/>
                <a:cs typeface="Courier New" pitchFamily="49" charset="0"/>
              </a:rPr>
              <a:t>= "</a:t>
            </a:r>
            <a:r>
              <a:rPr lang="nl-BE" sz="1800" dirty="0" smtClean="0">
                <a:latin typeface="Courier New" pitchFamily="49" charset="0"/>
                <a:cs typeface="Courier New" pitchFamily="49" charset="0"/>
              </a:rPr>
              <a:t>Vandaag is het </a:t>
            </a:r>
            <a:r>
              <a:rPr lang="nl-BE" sz="1800" dirty="0">
                <a:latin typeface="Courier New" pitchFamily="49" charset="0"/>
                <a:cs typeface="Courier New" pitchFamily="49" charset="0"/>
              </a:rPr>
              <a:t>"</a:t>
            </a:r>
            <a:r>
              <a:rPr lang="nl-BE" sz="1800" dirty="0" smtClean="0">
                <a:latin typeface="Courier New" pitchFamily="49" charset="0"/>
                <a:cs typeface="Courier New" pitchFamily="49" charset="0"/>
              </a:rPr>
              <a:t>+ </a:t>
            </a:r>
            <a:r>
              <a:rPr lang="nl-BE" sz="1800" b="1" dirty="0" smtClean="0">
                <a:solidFill>
                  <a:schemeClr val="accent1"/>
                </a:solidFill>
                <a:latin typeface="Courier New" pitchFamily="49" charset="0"/>
                <a:cs typeface="Courier New" pitchFamily="49" charset="0"/>
              </a:rPr>
              <a:t>weeropties</a:t>
            </a:r>
            <a:r>
              <a:rPr lang="nl-BE" sz="1800" b="1" dirty="0" smtClean="0">
                <a:solidFill>
                  <a:schemeClr val="accent3"/>
                </a:solidFill>
                <a:latin typeface="Courier New" pitchFamily="49" charset="0"/>
                <a:cs typeface="Courier New" pitchFamily="49" charset="0"/>
              </a:rPr>
              <a:t>[</a:t>
            </a:r>
            <a:r>
              <a:rPr lang="nl-BE" sz="1800" b="1" dirty="0" smtClean="0">
                <a:solidFill>
                  <a:schemeClr val="accent2"/>
                </a:solidFill>
                <a:latin typeface="Courier New" pitchFamily="49" charset="0"/>
                <a:cs typeface="Courier New" pitchFamily="49" charset="0"/>
              </a:rPr>
              <a:t>1</a:t>
            </a:r>
            <a:r>
              <a:rPr lang="nl-BE" sz="1800" b="1" dirty="0" smtClean="0">
                <a:solidFill>
                  <a:schemeClr val="accent3"/>
                </a:solidFill>
                <a:latin typeface="Courier New" pitchFamily="49" charset="0"/>
                <a:cs typeface="Courier New" pitchFamily="49" charset="0"/>
              </a:rPr>
              <a:t>]</a:t>
            </a:r>
            <a:r>
              <a:rPr lang="nl-BE" sz="2400" dirty="0" smtClean="0"/>
              <a:t>;</a:t>
            </a:r>
          </a:p>
          <a:p>
            <a:pPr lvl="1"/>
            <a:endParaRPr lang="nl-BE" dirty="0"/>
          </a:p>
        </p:txBody>
      </p:sp>
      <p:sp>
        <p:nvSpPr>
          <p:cNvPr id="4" name="TextBox 3"/>
          <p:cNvSpPr txBox="1"/>
          <p:nvPr/>
        </p:nvSpPr>
        <p:spPr>
          <a:xfrm>
            <a:off x="5072744" y="4714377"/>
            <a:ext cx="1556657" cy="369332"/>
          </a:xfrm>
          <a:prstGeom prst="rect">
            <a:avLst/>
          </a:prstGeom>
          <a:solidFill>
            <a:schemeClr val="accent1">
              <a:alpha val="25000"/>
            </a:schemeClr>
          </a:solidFill>
          <a:ln>
            <a:solidFill>
              <a:schemeClr val="accent1"/>
            </a:solidFill>
          </a:ln>
        </p:spPr>
        <p:txBody>
          <a:bodyPr wrap="square" rtlCol="0">
            <a:spAutoFit/>
          </a:bodyPr>
          <a:lstStyle/>
          <a:p>
            <a:r>
              <a:rPr lang="nl-BE" dirty="0" smtClean="0"/>
              <a:t>identifier</a:t>
            </a:r>
            <a:endParaRPr lang="nl-BE" dirty="0"/>
          </a:p>
        </p:txBody>
      </p:sp>
      <p:sp>
        <p:nvSpPr>
          <p:cNvPr id="5" name="TextBox 4"/>
          <p:cNvSpPr txBox="1"/>
          <p:nvPr/>
        </p:nvSpPr>
        <p:spPr>
          <a:xfrm>
            <a:off x="7178861" y="4725101"/>
            <a:ext cx="1556657" cy="369332"/>
          </a:xfrm>
          <a:prstGeom prst="rect">
            <a:avLst/>
          </a:prstGeom>
          <a:solidFill>
            <a:schemeClr val="accent1">
              <a:alpha val="25000"/>
            </a:schemeClr>
          </a:solidFill>
          <a:ln>
            <a:solidFill>
              <a:schemeClr val="accent1"/>
            </a:solidFill>
          </a:ln>
        </p:spPr>
        <p:txBody>
          <a:bodyPr wrap="square" rtlCol="0">
            <a:spAutoFit/>
          </a:bodyPr>
          <a:lstStyle/>
          <a:p>
            <a:r>
              <a:rPr lang="nl-BE" dirty="0" smtClean="0"/>
              <a:t>index</a:t>
            </a:r>
            <a:endParaRPr lang="nl-BE" dirty="0"/>
          </a:p>
        </p:txBody>
      </p:sp>
      <p:sp>
        <p:nvSpPr>
          <p:cNvPr id="6" name="TextBox 5"/>
          <p:cNvSpPr txBox="1"/>
          <p:nvPr/>
        </p:nvSpPr>
        <p:spPr>
          <a:xfrm>
            <a:off x="5072743" y="6211669"/>
            <a:ext cx="3852315" cy="646331"/>
          </a:xfrm>
          <a:prstGeom prst="rect">
            <a:avLst/>
          </a:prstGeom>
          <a:solidFill>
            <a:schemeClr val="accent1">
              <a:alpha val="25000"/>
            </a:schemeClr>
          </a:solidFill>
          <a:ln>
            <a:solidFill>
              <a:schemeClr val="bg1"/>
            </a:solidFill>
          </a:ln>
        </p:spPr>
        <p:txBody>
          <a:bodyPr wrap="square" rtlCol="0">
            <a:spAutoFit/>
          </a:bodyPr>
          <a:lstStyle/>
          <a:p>
            <a:r>
              <a:rPr lang="nl-BE" dirty="0" smtClean="0">
                <a:solidFill>
                  <a:schemeClr val="bg1"/>
                </a:solidFill>
              </a:rPr>
              <a:t>Vierkante haakjes </a:t>
            </a:r>
            <a:r>
              <a:rPr lang="nl-BE" dirty="0" smtClean="0">
                <a:solidFill>
                  <a:schemeClr val="bg1"/>
                </a:solidFill>
              </a:rPr>
              <a:t>om de </a:t>
            </a:r>
            <a:r>
              <a:rPr lang="nl-BE" dirty="0" smtClean="0">
                <a:solidFill>
                  <a:schemeClr val="bg1"/>
                </a:solidFill>
              </a:rPr>
              <a:t>positie </a:t>
            </a:r>
            <a:r>
              <a:rPr lang="nl-BE" dirty="0" smtClean="0">
                <a:solidFill>
                  <a:schemeClr val="bg1"/>
                </a:solidFill>
              </a:rPr>
              <a:t>van het uit </a:t>
            </a:r>
            <a:r>
              <a:rPr lang="nl-BE" dirty="0" smtClean="0">
                <a:solidFill>
                  <a:schemeClr val="bg1"/>
                </a:solidFill>
              </a:rPr>
              <a:t>de array te </a:t>
            </a:r>
            <a:r>
              <a:rPr lang="nl-BE" dirty="0">
                <a:solidFill>
                  <a:schemeClr val="bg1"/>
                </a:solidFill>
              </a:rPr>
              <a:t>halen element </a:t>
            </a:r>
            <a:endParaRPr lang="nl-BE" dirty="0">
              <a:solidFill>
                <a:schemeClr val="bg1"/>
              </a:solidFill>
            </a:endParaRPr>
          </a:p>
        </p:txBody>
      </p:sp>
      <p:cxnSp>
        <p:nvCxnSpPr>
          <p:cNvPr id="10" name="Straight Arrow Connector 9"/>
          <p:cNvCxnSpPr/>
          <p:nvPr/>
        </p:nvCxnSpPr>
        <p:spPr>
          <a:xfrm>
            <a:off x="5851072" y="5102253"/>
            <a:ext cx="0" cy="549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flipH="1">
            <a:off x="6877318" y="5094433"/>
            <a:ext cx="1079872" cy="514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0"/>
          </p:cNvCxnSpPr>
          <p:nvPr/>
        </p:nvCxnSpPr>
        <p:spPr>
          <a:xfrm flipH="1" flipV="1">
            <a:off x="6700101" y="5926611"/>
            <a:ext cx="298800" cy="28505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0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Werken met arrays </a:t>
            </a:r>
            <a:endParaRPr lang="nl-BE" dirty="0"/>
          </a:p>
        </p:txBody>
      </p:sp>
      <p:sp>
        <p:nvSpPr>
          <p:cNvPr id="2" name="Content Placeholder 1"/>
          <p:cNvSpPr>
            <a:spLocks noGrp="1"/>
          </p:cNvSpPr>
          <p:nvPr>
            <p:ph idx="1"/>
          </p:nvPr>
        </p:nvSpPr>
        <p:spPr/>
        <p:txBody>
          <a:bodyPr>
            <a:normAutofit lnSpcReduction="10000"/>
          </a:bodyPr>
          <a:lstStyle/>
          <a:p>
            <a:r>
              <a:rPr lang="nl-BE" dirty="0" smtClean="0"/>
              <a:t>Het </a:t>
            </a:r>
            <a:r>
              <a:rPr lang="nl-BE" dirty="0" smtClean="0">
                <a:solidFill>
                  <a:schemeClr val="accent1"/>
                </a:solidFill>
              </a:rPr>
              <a:t>eerste element </a:t>
            </a:r>
            <a:r>
              <a:rPr lang="nl-BE" dirty="0" smtClean="0"/>
              <a:t>bevindt zich op positie </a:t>
            </a:r>
            <a:r>
              <a:rPr lang="nl-BE" dirty="0" smtClean="0">
                <a:solidFill>
                  <a:schemeClr val="accent1"/>
                </a:solidFill>
                <a:latin typeface="Courier New" pitchFamily="49" charset="0"/>
                <a:cs typeface="Courier New" pitchFamily="49" charset="0"/>
              </a:rPr>
              <a:t>[0]</a:t>
            </a:r>
          </a:p>
          <a:p>
            <a:r>
              <a:rPr lang="nl-BE" dirty="0" smtClean="0"/>
              <a:t>Het </a:t>
            </a:r>
            <a:r>
              <a:rPr lang="nl-BE" dirty="0" smtClean="0">
                <a:solidFill>
                  <a:schemeClr val="accent1"/>
                </a:solidFill>
              </a:rPr>
              <a:t>aantal elementen</a:t>
            </a:r>
            <a:r>
              <a:rPr lang="nl-BE" dirty="0" smtClean="0"/>
              <a:t> kan je opvragen met arraynaam.</a:t>
            </a:r>
            <a:r>
              <a:rPr lang="nl-BE" dirty="0" smtClean="0">
                <a:solidFill>
                  <a:schemeClr val="accent1"/>
                </a:solidFill>
                <a:latin typeface="Courier New" pitchFamily="49" charset="0"/>
                <a:cs typeface="Courier New" pitchFamily="49" charset="0"/>
              </a:rPr>
              <a:t>length</a:t>
            </a:r>
            <a:r>
              <a:rPr lang="nl-BE" dirty="0" smtClean="0"/>
              <a:t> : weeropties.length is 3</a:t>
            </a:r>
          </a:p>
          <a:p>
            <a:r>
              <a:rPr lang="nl-BE" dirty="0" smtClean="0"/>
              <a:t>Een element achteraan toevoegen met </a:t>
            </a:r>
            <a:r>
              <a:rPr lang="nl-BE" dirty="0" smtClean="0">
                <a:solidFill>
                  <a:schemeClr val="accent1"/>
                </a:solidFill>
                <a:latin typeface="Courier New" pitchFamily="49" charset="0"/>
                <a:cs typeface="Courier New" pitchFamily="49" charset="0"/>
              </a:rPr>
              <a:t>.push() </a:t>
            </a:r>
            <a:r>
              <a:rPr lang="nl-BE" dirty="0" smtClean="0">
                <a:latin typeface="Courier New" pitchFamily="49" charset="0"/>
                <a:cs typeface="Courier New" pitchFamily="49" charset="0"/>
              </a:rPr>
              <a:t>: </a:t>
            </a:r>
            <a:r>
              <a:rPr lang="nl-BE" dirty="0" smtClean="0">
                <a:latin typeface="Courier New" pitchFamily="49" charset="0"/>
                <a:cs typeface="Courier New" pitchFamily="49" charset="0"/>
              </a:rPr>
              <a:t/>
            </a:r>
            <a:br>
              <a:rPr lang="nl-BE" dirty="0" smtClean="0">
                <a:latin typeface="Courier New" pitchFamily="49" charset="0"/>
                <a:cs typeface="Courier New" pitchFamily="49" charset="0"/>
              </a:rPr>
            </a:br>
            <a:r>
              <a:rPr lang="nl-BE" sz="2400" dirty="0" err="1" smtClean="0">
                <a:latin typeface="Courier New" pitchFamily="49" charset="0"/>
                <a:cs typeface="Courier New" pitchFamily="49" charset="0"/>
              </a:rPr>
              <a:t>weeropties.push</a:t>
            </a:r>
            <a:r>
              <a:rPr lang="nl-BE" sz="2400" dirty="0" smtClean="0">
                <a:latin typeface="Courier New" pitchFamily="49" charset="0"/>
                <a:cs typeface="Courier New" pitchFamily="49" charset="0"/>
              </a:rPr>
              <a:t>("mistig");</a:t>
            </a:r>
          </a:p>
          <a:p>
            <a:r>
              <a:rPr lang="nl-BE" dirty="0" smtClean="0">
                <a:latin typeface="+mj-lt"/>
                <a:cs typeface="Courier New" pitchFamily="49" charset="0"/>
              </a:rPr>
              <a:t>Of via </a:t>
            </a:r>
            <a:br>
              <a:rPr lang="nl-BE" dirty="0" smtClean="0">
                <a:latin typeface="+mj-lt"/>
                <a:cs typeface="Courier New" pitchFamily="49" charset="0"/>
              </a:rPr>
            </a:br>
            <a:r>
              <a:rPr lang="nl-BE" sz="2400" dirty="0" smtClean="0">
                <a:latin typeface="Courier New" pitchFamily="49" charset="0"/>
                <a:cs typeface="Courier New" pitchFamily="49" charset="0"/>
              </a:rPr>
              <a:t>weeropties[weeropties.length] = "mistig";</a:t>
            </a:r>
            <a:endParaRPr lang="nl-BE" sz="2400" dirty="0">
              <a:latin typeface="Courier New" pitchFamily="49" charset="0"/>
              <a:cs typeface="Courier New" pitchFamily="49" charset="0"/>
            </a:endParaRPr>
          </a:p>
        </p:txBody>
      </p:sp>
    </p:spTree>
    <p:extLst>
      <p:ext uri="{BB962C8B-B14F-4D97-AF65-F5344CB8AC3E}">
        <p14:creationId xmlns:p14="http://schemas.microsoft.com/office/powerpoint/2010/main" val="2932190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Werken met objecten</a:t>
            </a:r>
            <a:endParaRPr lang="nl-BE" dirty="0"/>
          </a:p>
        </p:txBody>
      </p:sp>
      <p:sp>
        <p:nvSpPr>
          <p:cNvPr id="2" name="Content Placeholder 1"/>
          <p:cNvSpPr>
            <a:spLocks noGrp="1"/>
          </p:cNvSpPr>
          <p:nvPr>
            <p:ph idx="1"/>
          </p:nvPr>
        </p:nvSpPr>
        <p:spPr/>
        <p:txBody>
          <a:bodyPr>
            <a:normAutofit fontScale="92500" lnSpcReduction="10000"/>
          </a:bodyPr>
          <a:lstStyle/>
          <a:p>
            <a:r>
              <a:rPr lang="nl-BE" dirty="0" smtClean="0"/>
              <a:t>Objecten bevatten paren van namen en waarden</a:t>
            </a:r>
          </a:p>
          <a:p>
            <a:r>
              <a:rPr lang="nl-BE" dirty="0" smtClean="0"/>
              <a:t>Waarden kunnen getal, tekst, array, een functie of een object zijn</a:t>
            </a:r>
          </a:p>
          <a:p>
            <a:r>
              <a:rPr lang="nl-BE" dirty="0" smtClean="0"/>
              <a:t>Waarden van objecten = eigenschappen</a:t>
            </a:r>
          </a:p>
          <a:p>
            <a:r>
              <a:rPr lang="nl-BE" dirty="0" smtClean="0"/>
              <a:t>Functies van objecten = methoden</a:t>
            </a:r>
          </a:p>
          <a:p>
            <a:pPr lvl="1"/>
            <a:r>
              <a:rPr lang="nl-BE" dirty="0" smtClean="0"/>
              <a:t>Zie vb 5</a:t>
            </a:r>
          </a:p>
          <a:p>
            <a:r>
              <a:rPr lang="nl-BE" dirty="0" smtClean="0"/>
              <a:t>Naam functie of eigenschap zonder spaties, anders aanhalingstekens rond de namen</a:t>
            </a:r>
          </a:p>
          <a:p>
            <a:pPr lvl="1"/>
            <a:r>
              <a:rPr lang="nl-BE" dirty="0" smtClean="0"/>
              <a:t>Zie vb 6</a:t>
            </a:r>
            <a:endParaRPr lang="nl-BE" dirty="0"/>
          </a:p>
        </p:txBody>
      </p:sp>
    </p:spTree>
    <p:extLst>
      <p:ext uri="{BB962C8B-B14F-4D97-AF65-F5344CB8AC3E}">
        <p14:creationId xmlns:p14="http://schemas.microsoft.com/office/powerpoint/2010/main" val="2077298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functies</a:t>
            </a:r>
            <a:endParaRPr lang="nl-BE" dirty="0"/>
          </a:p>
        </p:txBody>
      </p:sp>
      <p:sp>
        <p:nvSpPr>
          <p:cNvPr id="2" name="Content Placeholder 1"/>
          <p:cNvSpPr>
            <a:spLocks noGrp="1"/>
          </p:cNvSpPr>
          <p:nvPr>
            <p:ph idx="1"/>
          </p:nvPr>
        </p:nvSpPr>
        <p:spPr/>
        <p:txBody>
          <a:bodyPr>
            <a:normAutofit lnSpcReduction="10000"/>
          </a:bodyPr>
          <a:lstStyle/>
          <a:p>
            <a:r>
              <a:rPr lang="nl-BE" dirty="0" smtClean="0"/>
              <a:t>Zie vorige les</a:t>
            </a:r>
          </a:p>
          <a:p>
            <a:r>
              <a:rPr lang="nl-BE" dirty="0" smtClean="0"/>
              <a:t>Gebruik de </a:t>
            </a:r>
            <a:r>
              <a:rPr lang="nl-BE" dirty="0" err="1"/>
              <a:t>c</a:t>
            </a:r>
            <a:r>
              <a:rPr lang="nl-BE" dirty="0" err="1" smtClean="0"/>
              <a:t>amelCaseNotatie</a:t>
            </a:r>
            <a:r>
              <a:rPr lang="nl-BE" dirty="0" smtClean="0"/>
              <a:t> als de functienaam uit meerdere delen bestaat</a:t>
            </a:r>
          </a:p>
          <a:p>
            <a:r>
              <a:rPr lang="nl-BE" dirty="0" smtClean="0"/>
              <a:t>Als een functie een waarde moet teruggeven, gebruik dan het keyword </a:t>
            </a:r>
            <a:r>
              <a:rPr lang="nl-BE" b="1" dirty="0" smtClean="0">
                <a:solidFill>
                  <a:schemeClr val="accent1"/>
                </a:solidFill>
                <a:latin typeface="Courier New" pitchFamily="49" charset="0"/>
                <a:cs typeface="Courier New" pitchFamily="49" charset="0"/>
              </a:rPr>
              <a:t>return</a:t>
            </a:r>
            <a:r>
              <a:rPr lang="nl-BE" dirty="0" smtClean="0"/>
              <a:t>.</a:t>
            </a:r>
          </a:p>
          <a:p>
            <a:r>
              <a:rPr lang="nl-BE" dirty="0" smtClean="0"/>
              <a:t>Functiedeclaraties ≠ functie expressie</a:t>
            </a:r>
          </a:p>
          <a:p>
            <a:pPr lvl="1"/>
            <a:r>
              <a:rPr lang="nl-BE" dirty="0" smtClean="0"/>
              <a:t>Zie vb. 7</a:t>
            </a:r>
          </a:p>
          <a:p>
            <a:pPr lvl="1"/>
            <a:r>
              <a:rPr lang="nl-BE" dirty="0" smtClean="0"/>
              <a:t>Let op keyword ‘var’ voor de declaratie van de functie</a:t>
            </a:r>
          </a:p>
          <a:p>
            <a:endParaRPr lang="nl-BE" dirty="0"/>
          </a:p>
          <a:p>
            <a:endParaRPr lang="nl-BE" dirty="0"/>
          </a:p>
        </p:txBody>
      </p:sp>
    </p:spTree>
    <p:extLst>
      <p:ext uri="{BB962C8B-B14F-4D97-AF65-F5344CB8AC3E}">
        <p14:creationId xmlns:p14="http://schemas.microsoft.com/office/powerpoint/2010/main" val="2234201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disee" id="{AEB4D86C-A4C5-4820-ABD1-11A79AE49391}" vid="{AB0DCB06-50D4-4DE4-A2CC-6BA398E406AE}"/>
    </a:ext>
  </a:ext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3348</TotalTime>
  <Words>694</Words>
  <Application>Microsoft Office PowerPoint</Application>
  <PresentationFormat>Diavoorstelling (4:3)</PresentationFormat>
  <Paragraphs>94</Paragraphs>
  <Slides>15</Slides>
  <Notes>2</Notes>
  <HiddenSlides>0</HiddenSlides>
  <MMClips>0</MMClips>
  <ScaleCrop>false</ScaleCrop>
  <HeadingPairs>
    <vt:vector size="6" baseType="variant">
      <vt:variant>
        <vt:lpstr>Gebruikte lettertypen</vt:lpstr>
      </vt:variant>
      <vt:variant>
        <vt:i4>5</vt:i4>
      </vt:variant>
      <vt:variant>
        <vt:lpstr>Thema</vt:lpstr>
      </vt:variant>
      <vt:variant>
        <vt:i4>7</vt:i4>
      </vt:variant>
      <vt:variant>
        <vt:lpstr>Diatitels</vt:lpstr>
      </vt:variant>
      <vt:variant>
        <vt:i4>15</vt:i4>
      </vt:variant>
    </vt:vector>
  </HeadingPairs>
  <TitlesOfParts>
    <vt:vector size="27" baseType="lpstr">
      <vt:lpstr>Arial</vt:lpstr>
      <vt:lpstr>Calibri</vt:lpstr>
      <vt:lpstr>Corbel</vt:lpstr>
      <vt:lpstr>Courier New</vt:lpstr>
      <vt:lpstr>Wingdings</vt:lpstr>
      <vt:lpstr>Odisee</vt:lpstr>
      <vt:lpstr>2_Odisee</vt:lpstr>
      <vt:lpstr>3_Odisee</vt:lpstr>
      <vt:lpstr>7_Odisee</vt:lpstr>
      <vt:lpstr>4_Odisee</vt:lpstr>
      <vt:lpstr>5_Odisee</vt:lpstr>
      <vt:lpstr>6_Odisee</vt:lpstr>
      <vt:lpstr>Mobiel en internet 2</vt:lpstr>
      <vt:lpstr>PowerPoint-presentatie</vt:lpstr>
      <vt:lpstr>Switch-instructies (boek p.23)</vt:lpstr>
      <vt:lpstr>Iteraties : while &amp; do-while</vt:lpstr>
      <vt:lpstr>Afbreken van instructiereeks</vt:lpstr>
      <vt:lpstr>arrays</vt:lpstr>
      <vt:lpstr>Werken met arrays </vt:lpstr>
      <vt:lpstr>Werken met objecten</vt:lpstr>
      <vt:lpstr>functies</vt:lpstr>
      <vt:lpstr>Anonieme functie</vt:lpstr>
      <vt:lpstr>Oefeningen</vt:lpstr>
      <vt:lpstr>Schaakbord tekenen</vt:lpstr>
      <vt:lpstr>Dambord tekenen</vt:lpstr>
      <vt:lpstr>Extra oefeningen </vt:lpstr>
      <vt:lpstr>Oefening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dc:creator>
  <cp:lastModifiedBy>Steven Ophalvens</cp:lastModifiedBy>
  <cp:revision>55</cp:revision>
  <dcterms:created xsi:type="dcterms:W3CDTF">2012-04-11T11:10:54Z</dcterms:created>
  <dcterms:modified xsi:type="dcterms:W3CDTF">2016-02-22T09:13:00Z</dcterms:modified>
</cp:coreProperties>
</file>