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1" r:id="rId2"/>
    <p:sldMasterId id="2147483687" r:id="rId3"/>
    <p:sldMasterId id="2147483693" r:id="rId4"/>
    <p:sldMasterId id="2147483699" r:id="rId5"/>
    <p:sldMasterId id="2147483705" r:id="rId6"/>
    <p:sldMasterId id="2147483711" r:id="rId7"/>
  </p:sldMasterIdLst>
  <p:notesMasterIdLst>
    <p:notesMasterId r:id="rId29"/>
  </p:notesMasterIdLst>
  <p:sldIdLst>
    <p:sldId id="256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6" r:id="rId24"/>
    <p:sldId id="305" r:id="rId25"/>
    <p:sldId id="307" r:id="rId26"/>
    <p:sldId id="289" r:id="rId27"/>
    <p:sldId id="30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37" autoAdjust="0"/>
  </p:normalViewPr>
  <p:slideViewPr>
    <p:cSldViewPr snapToGrid="0" snapToObjects="1">
      <p:cViewPr varScale="1">
        <p:scale>
          <a:sx n="89" d="100"/>
          <a:sy n="89" d="100"/>
        </p:scale>
        <p:origin x="1104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C68D5-8CFD-405E-B4E1-DB9FAE0EE6A8}" type="datetimeFigureOut">
              <a:rPr lang="nl-BE" smtClean="0"/>
              <a:t>18/03/2016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FDC83-76EF-4AFA-978C-968D79F87CC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684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Ook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selector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nl-BE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eventnaamZonderOn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”, functie);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DC83-76EF-4AFA-978C-968D79F87CCE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807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Meer op http://api.jquery.com/category/events/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DC83-76EF-4AFA-978C-968D79F87CCE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1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4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29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18/03/2016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1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76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3491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9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5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18/03/2016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71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63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3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86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44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18/03/2016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77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118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734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42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1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18/03/2016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104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664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53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7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379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1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18/03/2016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71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1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49447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008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156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18/03/2016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014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7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9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2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DB32FF-34E7-9545-86A2-0DF334BA82C1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B32FF-34E7-9545-86A2-0DF334BA82C1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13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B32FF-34E7-9545-86A2-0DF334BA82C1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3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220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58DB32FF-34E7-9545-86A2-0DF334BA82C1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9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0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7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3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5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category/events/event-objec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solidFill>
                  <a:schemeClr val="accent1"/>
                </a:solidFill>
              </a:rPr>
              <a:t>Mobiel en internet </a:t>
            </a:r>
            <a:r>
              <a:rPr lang="nl-BE" dirty="0" smtClean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>
                <a:solidFill>
                  <a:schemeClr val="accent1"/>
                </a:solidFill>
              </a:rPr>
              <a:t>Javascript</a:t>
            </a:r>
            <a:r>
              <a:rPr lang="en-GB" dirty="0" smtClean="0">
                <a:solidFill>
                  <a:schemeClr val="accent1"/>
                </a:solidFill>
              </a:rPr>
              <a:t> &amp; </a:t>
            </a:r>
            <a:r>
              <a:rPr lang="en-GB" dirty="0" err="1" smtClean="0">
                <a:solidFill>
                  <a:schemeClr val="accent1"/>
                </a:solidFill>
              </a:rPr>
              <a:t>jQuery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Les </a:t>
            </a:r>
            <a:r>
              <a:rPr lang="en-GB" dirty="0" smtClean="0">
                <a:solidFill>
                  <a:schemeClr val="accent1"/>
                </a:solidFill>
              </a:rPr>
              <a:t>5</a:t>
            </a:r>
            <a:endParaRPr lang="en-GB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smtClean="0"/>
              <a:t>Zie vb 4 &amp; 5</a:t>
            </a:r>
          </a:p>
          <a:p>
            <a:endParaRPr lang="nl-BE" dirty="0"/>
          </a:p>
          <a:p>
            <a:r>
              <a:rPr lang="nl-BE" dirty="0" smtClean="0"/>
              <a:t>Problemen met elementen die nog niet in het DOM zitten. </a:t>
            </a:r>
          </a:p>
          <a:p>
            <a:r>
              <a:rPr lang="nl-BE" dirty="0" smtClean="0"/>
              <a:t>Beste manier om dat op te lossen : .on()</a:t>
            </a:r>
          </a:p>
          <a:p>
            <a:pPr marL="109728" indent="0">
              <a:buNone/>
            </a:pP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$(selector).on(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element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nl-BE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functie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nl-BE" sz="24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nl-BE" dirty="0" smtClean="0"/>
              <a:t>vb. :</a:t>
            </a:r>
          </a:p>
          <a:p>
            <a:pPr marL="109728" indent="0">
              <a:buNone/>
            </a:pP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$("</a:t>
            </a:r>
            <a:r>
              <a:rPr lang="nl-BE" sz="20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on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click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BE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verwijderRegel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nl-BE" dirty="0" smtClean="0"/>
              <a:t>Gaat elementen ‘</a:t>
            </a:r>
            <a:r>
              <a:rPr lang="nl-BE" dirty="0" smtClean="0">
                <a:solidFill>
                  <a:schemeClr val="accent5"/>
                </a:solidFill>
              </a:rPr>
              <a:t>table</a:t>
            </a:r>
            <a:r>
              <a:rPr lang="nl-BE" dirty="0" smtClean="0"/>
              <a:t>’ in de gaten houden, om er wanneer er een element ‘</a:t>
            </a:r>
            <a:r>
              <a:rPr lang="nl-BE" dirty="0" smtClean="0">
                <a:solidFill>
                  <a:schemeClr val="accent2"/>
                </a:solidFill>
              </a:rPr>
              <a:t>button</a:t>
            </a:r>
            <a:r>
              <a:rPr lang="nl-BE" dirty="0" smtClean="0"/>
              <a:t>’ in verschijnt, de functie </a:t>
            </a:r>
            <a:r>
              <a:rPr lang="nl-BE" dirty="0" smtClean="0">
                <a:solidFill>
                  <a:schemeClr val="accent1"/>
                </a:solidFill>
              </a:rPr>
              <a:t>verwijderRegel </a:t>
            </a:r>
            <a:r>
              <a:rPr lang="nl-BE" dirty="0" smtClean="0"/>
              <a:t>te hangen aan het event ‘</a:t>
            </a:r>
            <a:r>
              <a:rPr lang="nl-BE" dirty="0" smtClean="0">
                <a:solidFill>
                  <a:srgbClr val="FF0000"/>
                </a:solidFill>
              </a:rPr>
              <a:t>click</a:t>
            </a:r>
            <a:r>
              <a:rPr lang="nl-BE" dirty="0" smtClean="0"/>
              <a:t>’. </a:t>
            </a:r>
            <a:r>
              <a:rPr lang="nl-BE" dirty="0" err="1" smtClean="0">
                <a:solidFill>
                  <a:schemeClr val="accent5"/>
                </a:solidFill>
              </a:rPr>
              <a:t>Table</a:t>
            </a:r>
            <a:r>
              <a:rPr lang="nl-BE" dirty="0" smtClean="0"/>
              <a:t> moet al in het DOM zitten op het moment dat je dit uitvoert.</a:t>
            </a:r>
            <a:endParaRPr lang="nl-BE" dirty="0" smtClean="0"/>
          </a:p>
          <a:p>
            <a:r>
              <a:rPr lang="nl-BE" dirty="0" smtClean="0"/>
              <a:t>Zie vb.6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44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Verloop v/e event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Klik op een &lt;p&gt; in een &lt;div&gt; in een &lt;article&gt; in een &lt;section&gt;</a:t>
            </a:r>
          </a:p>
          <a:p>
            <a:pPr lvl="1"/>
            <a:r>
              <a:rPr lang="nl-BE" dirty="0" smtClean="0"/>
              <a:t>Wie moet er nu op de klik reageren? De &lt;p&gt;, &lt;div&gt;,&lt;article&gt; en/of section?</a:t>
            </a:r>
          </a:p>
          <a:p>
            <a:r>
              <a:rPr lang="nl-BE" dirty="0" smtClean="0"/>
              <a:t>Event capturing </a:t>
            </a:r>
            <a:r>
              <a:rPr lang="nl-BE" dirty="0" smtClean="0">
                <a:sym typeface="Wingdings" pitchFamily="2" charset="2"/>
              </a:rPr>
              <a:t> Event bubbling</a:t>
            </a:r>
          </a:p>
          <a:p>
            <a:pPr lvl="1"/>
            <a:r>
              <a:rPr lang="nl-BE" dirty="0" smtClean="0"/>
              <a:t>Event capturing : </a:t>
            </a:r>
          </a:p>
          <a:p>
            <a:pPr lvl="2"/>
            <a:r>
              <a:rPr lang="nl-BE" dirty="0" smtClean="0"/>
              <a:t>meest omvattende element krijgt eerst event </a:t>
            </a:r>
            <a:r>
              <a:rPr lang="nl-BE" dirty="0" smtClean="0">
                <a:sym typeface="Wingdings" pitchFamily="2" charset="2"/>
              </a:rPr>
              <a:t> daarna doorgegeven aan onderliggende elementen</a:t>
            </a:r>
          </a:p>
          <a:p>
            <a:pPr lvl="2"/>
            <a:r>
              <a:rPr lang="nl-BE" dirty="0" smtClean="0">
                <a:sym typeface="Wingdings" pitchFamily="2" charset="2"/>
              </a:rPr>
              <a:t>&lt;section&gt;&lt;article&gt;&lt;div&gt;&lt;p&gt;</a:t>
            </a:r>
          </a:p>
          <a:p>
            <a:pPr lvl="1"/>
            <a:r>
              <a:rPr lang="nl-BE" dirty="0" smtClean="0">
                <a:solidFill>
                  <a:schemeClr val="accent2"/>
                </a:solidFill>
                <a:sym typeface="Wingdings" pitchFamily="2" charset="2"/>
              </a:rPr>
              <a:t>Event bubbling </a:t>
            </a:r>
            <a:r>
              <a:rPr lang="nl-BE" dirty="0" smtClean="0">
                <a:sym typeface="Wingdings" pitchFamily="2" charset="2"/>
              </a:rPr>
              <a:t>:</a:t>
            </a:r>
          </a:p>
          <a:p>
            <a:pPr lvl="2"/>
            <a:r>
              <a:rPr lang="nl-BE" dirty="0" smtClean="0">
                <a:sym typeface="Wingdings" pitchFamily="2" charset="2"/>
              </a:rPr>
              <a:t>Diepste element handelt event eerst af  daarna doorsturen naar elementen op hoger niveau</a:t>
            </a:r>
          </a:p>
          <a:p>
            <a:pPr lvl="2"/>
            <a:r>
              <a:rPr lang="nl-BE" dirty="0" smtClean="0">
                <a:sym typeface="Wingdings" pitchFamily="2" charset="2"/>
              </a:rPr>
              <a:t>&lt;p&gt;&lt;div&gt;&lt;article&gt;&lt;section&gt;&lt;body&gt;&lt;html&gt;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555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jQuery gebruikt event bubbling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 smtClean="0"/>
              <a:t>Wel opletten : vb.</a:t>
            </a:r>
          </a:p>
          <a:p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&lt;div&gt;&lt;a </a:t>
            </a:r>
            <a:r>
              <a:rPr lang="nl-BE" sz="24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="#"&gt;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blablabla&lt;/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a&gt;</a:t>
            </a:r>
            <a:r>
              <a:rPr lang="nl-BE" sz="2400" dirty="0" err="1" smtClean="0">
                <a:latin typeface="Courier New" pitchFamily="49" charset="0"/>
                <a:cs typeface="Courier New" pitchFamily="49" charset="0"/>
              </a:rPr>
              <a:t>rryerty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&lt;/div&gt;</a:t>
            </a:r>
            <a:endParaRPr lang="nl-BE" sz="2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BE" dirty="0" smtClean="0"/>
              <a:t>Mouseout event op div</a:t>
            </a:r>
          </a:p>
          <a:p>
            <a:pPr lvl="2"/>
            <a:r>
              <a:rPr lang="nl-BE" dirty="0" smtClean="0"/>
              <a:t>Mouseout niet gezet op a</a:t>
            </a:r>
          </a:p>
          <a:p>
            <a:pPr lvl="2"/>
            <a:r>
              <a:rPr lang="nl-BE" dirty="0" smtClean="0"/>
              <a:t>Je rolt over de a tag </a:t>
            </a:r>
            <a:r>
              <a:rPr lang="nl-BE" dirty="0" smtClean="0">
                <a:sym typeface="Wingdings" pitchFamily="2" charset="2"/>
              </a:rPr>
              <a:t> je</a:t>
            </a:r>
            <a:r>
              <a:rPr lang="nl-BE" dirty="0" smtClean="0"/>
              <a:t> triggert mouseout event op die a</a:t>
            </a:r>
          </a:p>
          <a:p>
            <a:pPr lvl="2"/>
            <a:r>
              <a:rPr lang="nl-BE" dirty="0" smtClean="0"/>
              <a:t>A handelt dat event niet </a:t>
            </a:r>
            <a:r>
              <a:rPr lang="nl-BE" dirty="0" smtClean="0"/>
              <a:t>af (je hebt het niet gevraagd), </a:t>
            </a:r>
            <a:r>
              <a:rPr lang="nl-BE" dirty="0" smtClean="0"/>
              <a:t>dus bubbelt naar boven toe, en div vangt wel het mouseout event op </a:t>
            </a:r>
            <a:r>
              <a:rPr lang="nl-BE" dirty="0" smtClean="0">
                <a:sym typeface="Wingdings" pitchFamily="2" charset="2"/>
              </a:rPr>
              <a:t> onverwachte effecten kunnen </a:t>
            </a:r>
            <a:r>
              <a:rPr lang="nl-BE" dirty="0" smtClean="0">
                <a:sym typeface="Wingdings" pitchFamily="2" charset="2"/>
              </a:rPr>
              <a:t>optreden (</a:t>
            </a:r>
            <a:r>
              <a:rPr lang="nl-BE" dirty="0" err="1" smtClean="0">
                <a:sym typeface="Wingdings" pitchFamily="2" charset="2"/>
              </a:rPr>
              <a:t>vb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mousout</a:t>
            </a:r>
            <a:r>
              <a:rPr lang="nl-BE" dirty="0" smtClean="0">
                <a:sym typeface="Wingdings" pitchFamily="2" charset="2"/>
              </a:rPr>
              <a:t> op div, maar je </a:t>
            </a:r>
            <a:r>
              <a:rPr lang="nl-BE" dirty="0" err="1" smtClean="0">
                <a:sym typeface="Wingdings" pitchFamily="2" charset="2"/>
              </a:rPr>
              <a:t>cursur</a:t>
            </a:r>
            <a:r>
              <a:rPr lang="nl-BE" dirty="0" smtClean="0">
                <a:sym typeface="Wingdings" pitchFamily="2" charset="2"/>
              </a:rPr>
              <a:t> zit er nog altijd in op dat moment)</a:t>
            </a:r>
            <a:endParaRPr lang="nl-BE" dirty="0" smtClean="0">
              <a:sym typeface="Wingdings" pitchFamily="2" charset="2"/>
            </a:endParaRPr>
          </a:p>
          <a:p>
            <a:r>
              <a:rPr lang="nl-BE" dirty="0" smtClean="0">
                <a:sym typeface="Wingdings" pitchFamily="2" charset="2"/>
              </a:rPr>
              <a:t>jQuery probeert dat wel op te vangen. Werk daarom met de events </a:t>
            </a:r>
            <a:r>
              <a:rPr lang="nl-BE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mouseenter</a:t>
            </a:r>
            <a:r>
              <a:rPr lang="nl-BE" dirty="0" smtClean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nl-BE" dirty="0" smtClean="0">
                <a:sym typeface="Wingdings" pitchFamily="2" charset="2"/>
              </a:rPr>
              <a:t>en </a:t>
            </a:r>
            <a:r>
              <a:rPr lang="nl-BE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mouseleave</a:t>
            </a:r>
            <a:r>
              <a:rPr lang="nl-BE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  <a:r>
              <a:rPr lang="nl-BE" dirty="0" smtClean="0">
                <a:cs typeface="Courier New" pitchFamily="49" charset="0"/>
                <a:sym typeface="Wingdings" pitchFamily="2" charset="2"/>
              </a:rPr>
              <a:t>Soms ga je het wel zelf moeten opvangen...</a:t>
            </a:r>
            <a:endParaRPr lang="nl-B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3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Event object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 smtClean="0"/>
              <a:t>Zie vb 7</a:t>
            </a:r>
          </a:p>
          <a:p>
            <a:r>
              <a:rPr lang="nl-BE" dirty="0" smtClean="0"/>
              <a:t>Probleem : eigenlijk willen we niet dat het bericht weer verdwijnt als we op de tekst van het bericht (zoals de link) klikken.</a:t>
            </a:r>
          </a:p>
          <a:p>
            <a:r>
              <a:rPr lang="nl-BE" dirty="0" smtClean="0"/>
              <a:t>Oplossing : ‘</a:t>
            </a:r>
            <a:r>
              <a:rPr lang="nl-BE" dirty="0" smtClean="0">
                <a:solidFill>
                  <a:schemeClr val="accent1"/>
                </a:solidFill>
              </a:rPr>
              <a:t>event</a:t>
            </a:r>
            <a:r>
              <a:rPr lang="nl-BE" dirty="0" smtClean="0"/>
              <a:t>’ als parameter van de functie die je aan het event (click) bindt :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function(</a:t>
            </a:r>
            <a:r>
              <a:rPr lang="nl-BE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){ ...}</a:t>
            </a:r>
          </a:p>
          <a:p>
            <a:r>
              <a:rPr lang="nl-BE" dirty="0" smtClean="0">
                <a:cs typeface="Courier New" pitchFamily="49" charset="0"/>
              </a:rPr>
              <a:t>Zie vb 8</a:t>
            </a:r>
          </a:p>
          <a:p>
            <a:r>
              <a:rPr lang="nl-BE" dirty="0" smtClean="0">
                <a:cs typeface="Courier New" pitchFamily="49" charset="0"/>
                <a:hlinkClick r:id="rId2"/>
              </a:rPr>
              <a:t>http://api.jquery.com/category/events/event-object/</a:t>
            </a:r>
            <a:r>
              <a:rPr lang="nl-BE" dirty="0" smtClean="0">
                <a:cs typeface="Courier New" pitchFamily="49" charset="0"/>
              </a:rPr>
              <a:t> </a:t>
            </a:r>
          </a:p>
          <a:p>
            <a:endParaRPr lang="nl-B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5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.stopPropagation()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Als je niet wilt dat een event door-bubbelt naar boven, kan je die in de functie van het event stoppen. vb :</a:t>
            </a:r>
          </a:p>
          <a:p>
            <a:pPr marL="109728" indent="0">
              <a:buNone/>
            </a:pPr>
            <a:r>
              <a:rPr lang="nl-BE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a").click(function(event){</a:t>
            </a:r>
          </a:p>
          <a:p>
            <a:pPr marL="393192" lvl="1" indent="0">
              <a:buNone/>
            </a:pP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event.</a:t>
            </a:r>
            <a:r>
              <a:rPr lang="nl-BE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stopPropagation</a:t>
            </a:r>
            <a:r>
              <a:rPr lang="nl-BE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nl-BE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r>
              <a:rPr lang="nl-BE" dirty="0" smtClean="0"/>
              <a:t>Klik op de link en je gaat onmiddelijk naar die link gaan, zonder dat dat event nog verder wordt doorgegeven.</a:t>
            </a:r>
          </a:p>
        </p:txBody>
      </p:sp>
    </p:spTree>
    <p:extLst>
      <p:ext uri="{BB962C8B-B14F-4D97-AF65-F5344CB8AC3E}">
        <p14:creationId xmlns:p14="http://schemas.microsoft.com/office/powerpoint/2010/main" val="30938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.preventDefault()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dirty="0" smtClean="0"/>
              <a:t>Om de standaardactie van een event tegen te houden. Vb volgen van een link na er op te klikken :</a:t>
            </a:r>
          </a:p>
          <a:p>
            <a:pPr marL="109728" indent="0">
              <a:buNone/>
            </a:pPr>
            <a:r>
              <a:rPr lang="nl-BE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").click(function(event){</a:t>
            </a:r>
          </a:p>
          <a:p>
            <a:pPr marL="393192" lvl="1" indent="0">
              <a:buNone/>
            </a:pPr>
            <a:r>
              <a:rPr lang="nl-BE" dirty="0" smtClean="0">
                <a:latin typeface="Courier New" pitchFamily="49" charset="0"/>
                <a:cs typeface="Courier New" pitchFamily="49" charset="0"/>
              </a:rPr>
              <a:t>event.</a:t>
            </a:r>
            <a:r>
              <a:rPr lang="nl-BE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preventDefault()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nl-BE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r>
              <a:rPr lang="nl-BE" dirty="0"/>
              <a:t>De browser zal nu </a:t>
            </a:r>
            <a:r>
              <a:rPr lang="nl-BE" u="sng" dirty="0"/>
              <a:t>niet</a:t>
            </a:r>
            <a:r>
              <a:rPr lang="nl-BE" dirty="0"/>
              <a:t> een nieuwe pagina openen, maar als je wilt, kan je wel andere code laten uitvoeren.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15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Functies loskoppelen van events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Optie 1 : </a:t>
            </a:r>
            <a:br>
              <a:rPr lang="nl-BE" dirty="0" smtClean="0"/>
            </a:br>
            <a:r>
              <a:rPr lang="nl-BE" dirty="0" smtClean="0"/>
              <a:t>werk met een variabele in je functie, zodat je op basis daarvan je code kan laten </a:t>
            </a:r>
            <a:r>
              <a:rPr lang="nl-BE" dirty="0" smtClean="0"/>
              <a:t>uitvoeren (</a:t>
            </a:r>
            <a:r>
              <a:rPr lang="nl-BE" b="0" i="1" dirty="0" err="1" smtClean="0"/>
              <a:t>if</a:t>
            </a:r>
            <a:r>
              <a:rPr lang="nl-BE" b="0" i="1" dirty="0" smtClean="0"/>
              <a:t> x === </a:t>
            </a:r>
            <a:r>
              <a:rPr lang="nl-BE" b="0" i="1" dirty="0" err="1" smtClean="0"/>
              <a:t>true</a:t>
            </a:r>
            <a:r>
              <a:rPr lang="nl-BE" b="0" i="1" dirty="0" smtClean="0"/>
              <a:t> …</a:t>
            </a:r>
            <a:r>
              <a:rPr lang="nl-BE" dirty="0" smtClean="0"/>
              <a:t>)</a:t>
            </a:r>
            <a:endParaRPr lang="nl-BE" dirty="0" smtClean="0"/>
          </a:p>
          <a:p>
            <a:pPr lvl="1"/>
            <a:r>
              <a:rPr lang="nl-BE" dirty="0" smtClean="0"/>
              <a:t>Niet zo’n nette oplossing.</a:t>
            </a:r>
          </a:p>
          <a:p>
            <a:r>
              <a:rPr lang="nl-BE" dirty="0" smtClean="0"/>
              <a:t>Optie 2 : </a:t>
            </a:r>
            <a:br>
              <a:rPr lang="nl-BE" dirty="0" smtClean="0"/>
            </a:br>
            <a:r>
              <a:rPr lang="nl-BE" dirty="0" smtClean="0"/>
              <a:t>koppel de functie effectief los, dmv .off()</a:t>
            </a:r>
          </a:p>
          <a:p>
            <a:pPr lvl="1"/>
            <a:r>
              <a:rPr lang="nl-BE" dirty="0" smtClean="0"/>
              <a:t>Koppelen :</a:t>
            </a:r>
            <a:br>
              <a:rPr lang="nl-BE" dirty="0" smtClean="0"/>
            </a:br>
            <a:r>
              <a:rPr lang="nl-BE" dirty="0" smtClean="0"/>
              <a:t>	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$("#artikel").</a:t>
            </a:r>
            <a:r>
              <a:rPr lang="nl-BE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click", functie);  </a:t>
            </a:r>
          </a:p>
          <a:p>
            <a:pPr lvl="1"/>
            <a:r>
              <a:rPr lang="nl-BE" dirty="0" smtClean="0"/>
              <a:t>Loskoppelen :</a:t>
            </a:r>
            <a:br>
              <a:rPr lang="nl-BE" dirty="0" smtClean="0"/>
            </a:br>
            <a:r>
              <a:rPr lang="nl-BE" dirty="0"/>
              <a:t>	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$("#artikel").</a:t>
            </a:r>
            <a:r>
              <a:rPr lang="nl-BE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click"); 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83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$("#artikel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nl-BE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click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, function(){</a:t>
            </a:r>
          </a:p>
          <a:p>
            <a:pPr marL="109728" indent="0">
              <a:buNone/>
            </a:pP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   $("#artikel h2").toggleClass(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verborgen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nl-BE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  $("#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artikel 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p").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toggleClass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verborgen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nl-BE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$("#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artikel").</a:t>
            </a:r>
            <a:r>
              <a:rPr lang="nl-BE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off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click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109728" indent="0">
              <a:buNone/>
            </a:pPr>
            <a:endParaRPr lang="nl-BE" dirty="0"/>
          </a:p>
          <a:p>
            <a:pPr marL="109728" indent="0">
              <a:buNone/>
            </a:pPr>
            <a:r>
              <a:rPr lang="nl-BE" dirty="0" smtClean="0"/>
              <a:t>Hiermee wordt de actie maar 1 keer uitgevoerd, want tijdens dat uitvoeren wordt die functie al losgekopeld.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626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Interactie met het toetsenbord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BE" dirty="0" smtClean="0"/>
              <a:t>Muis :</a:t>
            </a:r>
          </a:p>
          <a:p>
            <a:pPr lvl="1"/>
            <a:r>
              <a:rPr lang="nl-BE" dirty="0" smtClean="0"/>
              <a:t>click(), mousedown(), mouseover(), </a:t>
            </a:r>
            <a:r>
              <a:rPr lang="nl-BE" dirty="0" err="1" smtClean="0"/>
              <a:t>mouseup</a:t>
            </a:r>
            <a:r>
              <a:rPr lang="nl-BE" dirty="0" smtClean="0"/>
              <a:t>()</a:t>
            </a:r>
          </a:p>
          <a:p>
            <a:r>
              <a:rPr lang="nl-BE" dirty="0" smtClean="0"/>
              <a:t>Toetsenbord :</a:t>
            </a:r>
          </a:p>
          <a:p>
            <a:pPr lvl="1"/>
            <a:r>
              <a:rPr lang="nl-BE" dirty="0" smtClean="0"/>
              <a:t>keydown(), keyup(), </a:t>
            </a:r>
            <a:r>
              <a:rPr lang="nl-BE" dirty="0"/>
              <a:t>keypress()</a:t>
            </a:r>
            <a:endParaRPr lang="nl-BE" dirty="0" smtClean="0"/>
          </a:p>
          <a:p>
            <a:r>
              <a:rPr lang="nl-BE" dirty="0" smtClean="0"/>
              <a:t>Beide :</a:t>
            </a:r>
          </a:p>
          <a:p>
            <a:pPr lvl="1"/>
            <a:r>
              <a:rPr lang="nl-BE" dirty="0" smtClean="0"/>
              <a:t>blur(), focus(), change</a:t>
            </a:r>
            <a:r>
              <a:rPr lang="nl-BE" dirty="0" smtClean="0"/>
              <a:t>()</a:t>
            </a:r>
          </a:p>
          <a:p>
            <a:pPr marL="0" lvl="1" indent="0">
              <a:buNone/>
            </a:pPr>
            <a:r>
              <a:rPr lang="nl-BE" sz="3000" b="1" dirty="0" smtClean="0"/>
              <a:t>Touchscreens</a:t>
            </a:r>
            <a:r>
              <a:rPr lang="nl-BE" sz="3000" b="1" dirty="0"/>
              <a:t> </a:t>
            </a:r>
            <a:r>
              <a:rPr lang="nl-BE" sz="3000" b="1" dirty="0" smtClean="0"/>
              <a:t>: </a:t>
            </a:r>
            <a:r>
              <a:rPr lang="nl-BE" dirty="0" smtClean="0"/>
              <a:t>(niet in het boek)</a:t>
            </a:r>
            <a:endParaRPr lang="nl-BE" sz="3000" dirty="0"/>
          </a:p>
          <a:p>
            <a:pPr lvl="1"/>
            <a:r>
              <a:rPr lang="nl-BE" dirty="0" err="1" smtClean="0"/>
              <a:t>touchstart</a:t>
            </a:r>
            <a:r>
              <a:rPr lang="nl-BE" dirty="0" smtClean="0"/>
              <a:t>(), </a:t>
            </a:r>
            <a:r>
              <a:rPr lang="nl-BE" dirty="0" err="1" smtClean="0"/>
              <a:t>touchend</a:t>
            </a:r>
            <a:r>
              <a:rPr lang="nl-BE" dirty="0" smtClean="0"/>
              <a:t>(), </a:t>
            </a:r>
            <a:r>
              <a:rPr lang="nl-BE" dirty="0" err="1" smtClean="0"/>
              <a:t>touchmove</a:t>
            </a:r>
            <a:r>
              <a:rPr lang="nl-BE" dirty="0" smtClean="0"/>
              <a:t>()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keyup() en keydown() reageren rechtstreeks op het toetsenbord (ook andere toetsen dan tekst)</a:t>
            </a:r>
          </a:p>
          <a:p>
            <a:r>
              <a:rPr lang="nl-BE" dirty="0" smtClean="0"/>
              <a:t>keypress() reageert op tekstinvoer, maar je kan niet detecteren of ook Shift of Ctrl ingedrukt zijn.</a:t>
            </a:r>
          </a:p>
          <a:p>
            <a:r>
              <a:rPr lang="nl-BE" dirty="0" smtClean="0"/>
              <a:t>Zie vb. </a:t>
            </a:r>
            <a:r>
              <a:rPr lang="nl-BE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79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Touch :</a:t>
            </a:r>
          </a:p>
          <a:p>
            <a:pPr lvl="1"/>
            <a:r>
              <a:rPr lang="nl-BE" dirty="0" err="1"/>
              <a:t>touchstart</a:t>
            </a:r>
            <a:r>
              <a:rPr lang="nl-BE" dirty="0"/>
              <a:t>, </a:t>
            </a:r>
            <a:r>
              <a:rPr lang="nl-BE" dirty="0" err="1"/>
              <a:t>touchend</a:t>
            </a:r>
            <a:r>
              <a:rPr lang="nl-BE" dirty="0"/>
              <a:t>, </a:t>
            </a:r>
            <a:r>
              <a:rPr lang="nl-BE" dirty="0" err="1"/>
              <a:t>touchmove</a:t>
            </a:r>
            <a:r>
              <a:rPr lang="nl-BE" dirty="0"/>
              <a:t> </a:t>
            </a:r>
            <a:r>
              <a:rPr lang="nl-BE" dirty="0" smtClean="0"/>
              <a:t>…</a:t>
            </a:r>
            <a:br>
              <a:rPr lang="nl-BE" dirty="0" smtClean="0"/>
            </a:br>
            <a:r>
              <a:rPr lang="nl-BE" dirty="0" smtClean="0"/>
              <a:t>zie </a:t>
            </a:r>
            <a:r>
              <a:rPr lang="nl-BE" dirty="0" err="1" smtClean="0"/>
              <a:t>vb</a:t>
            </a:r>
            <a:r>
              <a:rPr lang="nl-BE" dirty="0" smtClean="0"/>
              <a:t> 10 </a:t>
            </a:r>
            <a:r>
              <a:rPr lang="nl-BE" dirty="0" smtClean="0"/>
              <a:t>(niet </a:t>
            </a:r>
            <a:r>
              <a:rPr lang="nl-BE" dirty="0" smtClean="0"/>
              <a:t>in het boek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Touchstart wordt onmiddellijk verwerkt. Click wacht 300ms (om te zien of je </a:t>
            </a:r>
            <a:r>
              <a:rPr lang="nl-BE" dirty="0" err="1" smtClean="0"/>
              <a:t>bvb</a:t>
            </a:r>
            <a:r>
              <a:rPr lang="nl-BE" dirty="0" smtClean="0"/>
              <a:t> een dubbeltap wilt uitvoeren).</a:t>
            </a:r>
            <a:endParaRPr lang="nl-BE" dirty="0" smtClean="0"/>
          </a:p>
          <a:p>
            <a:pPr marL="393192" lvl="1" indent="0">
              <a:buNone/>
            </a:pPr>
            <a:endParaRPr lang="nl-BE" dirty="0" smtClean="0"/>
          </a:p>
          <a:p>
            <a:r>
              <a:rPr lang="nl-BE" dirty="0" smtClean="0"/>
              <a:t>Verwerk je events zo dicht mogelijk bij het toepasselijke event</a:t>
            </a:r>
          </a:p>
          <a:p>
            <a:pPr lvl="1"/>
            <a:r>
              <a:rPr lang="nl-BE" dirty="0" smtClean="0"/>
              <a:t>Beter voor performantie als je een groot document hebt!</a:t>
            </a:r>
          </a:p>
          <a:p>
            <a:pPr lvl="1"/>
            <a:r>
              <a:rPr lang="nl-BE" dirty="0" smtClean="0"/>
              <a:t>Afhandeling is veel meer voorspelbaar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056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Events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Reageren op gebeurtenissen!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19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smtClean="0"/>
              <a:t>Maak een nieuw html-bestand met een referentie naar het jQuery-framework. Voeg op basis van het element &lt;ul&gt; een lijst met 5 plaatsnamen toe aan de pagina. Als geklikt wordt op een plaats, maak de plaatsnaam dan vet.</a:t>
            </a:r>
          </a:p>
          <a:p>
            <a:r>
              <a:rPr lang="nl-BE" dirty="0" smtClean="0"/>
              <a:t>Voeg aan de pagina van de eerste oefeningen een invoerveld en een knop toe. Zorg ervoor dat waarden in het invoerveld worden toegevoegd aan de lijst.</a:t>
            </a:r>
          </a:p>
          <a:p>
            <a:r>
              <a:rPr lang="nl-BE" dirty="0" smtClean="0"/>
              <a:t>Controleer of het klikken op nieuwe plaatsen de tekst nog steeds vet maakt.</a:t>
            </a:r>
          </a:p>
          <a:p>
            <a:r>
              <a:rPr lang="nl-BE" dirty="0" smtClean="0"/>
              <a:t>Extra :</a:t>
            </a:r>
          </a:p>
          <a:p>
            <a:pPr lvl="1"/>
            <a:r>
              <a:rPr lang="nl-BE" dirty="0" smtClean="0"/>
              <a:t>Als een plaatsnaam vet is, moet die bij een volgende klik terug normaal worden.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7423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Oefening 2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dirty="0" smtClean="0"/>
              <a:t>Maak een nieuw html bestand, </a:t>
            </a:r>
            <a:r>
              <a:rPr lang="nl-BE" dirty="0" smtClean="0"/>
              <a:t>link </a:t>
            </a:r>
            <a:r>
              <a:rPr lang="nl-BE" dirty="0" smtClean="0"/>
              <a:t>naar de </a:t>
            </a:r>
            <a:r>
              <a:rPr lang="nl-BE" dirty="0" err="1" smtClean="0"/>
              <a:t>jQuery</a:t>
            </a:r>
            <a:r>
              <a:rPr lang="nl-BE" dirty="0" smtClean="0"/>
              <a:t> bibliotheek.</a:t>
            </a:r>
          </a:p>
          <a:p>
            <a:r>
              <a:rPr lang="nl-BE" dirty="0" smtClean="0"/>
              <a:t>Voeg een element toe waarin </a:t>
            </a:r>
            <a:r>
              <a:rPr lang="nl-BE" dirty="0" smtClean="0"/>
              <a:t>je </a:t>
            </a:r>
            <a:r>
              <a:rPr lang="nl-BE" dirty="0" smtClean="0"/>
              <a:t>tekst kan plaatsen</a:t>
            </a:r>
          </a:p>
          <a:p>
            <a:r>
              <a:rPr lang="nl-BE" dirty="0" smtClean="0"/>
              <a:t>Werk met de </a:t>
            </a:r>
            <a:r>
              <a:rPr lang="nl-BE" dirty="0" err="1" smtClean="0"/>
              <a:t>touchstart</a:t>
            </a:r>
            <a:r>
              <a:rPr lang="nl-BE" dirty="0" smtClean="0"/>
              <a:t> en </a:t>
            </a:r>
            <a:r>
              <a:rPr lang="nl-BE" dirty="0" err="1" smtClean="0"/>
              <a:t>touchend</a:t>
            </a:r>
            <a:r>
              <a:rPr lang="nl-BE" dirty="0" smtClean="0"/>
              <a:t> events : plaats in het element dat je net geplaatst hebt de relatieve verandering van de </a:t>
            </a:r>
            <a:r>
              <a:rPr lang="nl-BE" dirty="0" err="1" smtClean="0"/>
              <a:t>touchend</a:t>
            </a:r>
            <a:r>
              <a:rPr lang="nl-BE" dirty="0" smtClean="0"/>
              <a:t> locatie </a:t>
            </a:r>
            <a:r>
              <a:rPr lang="nl-BE" dirty="0" err="1" smtClean="0"/>
              <a:t>tov</a:t>
            </a:r>
            <a:r>
              <a:rPr lang="nl-BE" dirty="0" smtClean="0"/>
              <a:t> de </a:t>
            </a:r>
            <a:r>
              <a:rPr lang="nl-BE" dirty="0" err="1" smtClean="0"/>
              <a:t>touchstart</a:t>
            </a:r>
            <a:r>
              <a:rPr lang="nl-BE" dirty="0" smtClean="0"/>
              <a:t> positie.</a:t>
            </a:r>
          </a:p>
          <a:p>
            <a:r>
              <a:rPr lang="nl-BE" dirty="0" smtClean="0"/>
              <a:t>Bonus 1 : reageer op 10 vingers </a:t>
            </a:r>
            <a:r>
              <a:rPr lang="nl-BE" dirty="0" smtClean="0">
                <a:sym typeface="Wingdings" panose="05000000000000000000" pitchFamily="2" charset="2"/>
              </a:rPr>
              <a:t>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Bonus 2 : probeer ook eens een ‘long-</a:t>
            </a:r>
            <a:r>
              <a:rPr lang="nl-BE" dirty="0" err="1" smtClean="0">
                <a:sym typeface="Wingdings" panose="05000000000000000000" pitchFamily="2" charset="2"/>
              </a:rPr>
              <a:t>touch</a:t>
            </a:r>
            <a:r>
              <a:rPr lang="nl-BE" dirty="0" smtClean="0">
                <a:sym typeface="Wingdings" panose="05000000000000000000" pitchFamily="2" charset="2"/>
              </a:rPr>
              <a:t>’ uit te werken. In het geval van een aanraking van 2 seconden of langer laat je iets anders (naar jouw keuze) gebeuren.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Bonus 3 : probeer ook eens het ‘</a:t>
            </a:r>
            <a:r>
              <a:rPr lang="nl-BE" dirty="0" err="1" smtClean="0">
                <a:sym typeface="Wingdings" panose="05000000000000000000" pitchFamily="2" charset="2"/>
              </a:rPr>
              <a:t>touchmove</a:t>
            </a:r>
            <a:r>
              <a:rPr lang="nl-BE" dirty="0" smtClean="0">
                <a:sym typeface="Wingdings" panose="05000000000000000000" pitchFamily="2" charset="2"/>
              </a:rPr>
              <a:t>’ event uit.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nl-BE" dirty="0" smtClean="0">
                <a:sym typeface="Wingdings" panose="05000000000000000000" pitchFamily="2" charset="2"/>
              </a:rPr>
              <a:t> 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Als je geen aanraakscherm hebt op je laptop : </a:t>
            </a:r>
            <a:br>
              <a:rPr lang="nl-BE" dirty="0" smtClean="0">
                <a:sym typeface="Wingdings" panose="05000000000000000000" pitchFamily="2" charset="2"/>
              </a:rPr>
            </a:br>
            <a:r>
              <a:rPr lang="nl-BE" dirty="0" smtClean="0">
                <a:sym typeface="Wingdings" panose="05000000000000000000" pitchFamily="2" charset="2"/>
              </a:rPr>
              <a:t>test op een mobiel toestel.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2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events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dirty="0" err="1"/>
              <a:t>een</a:t>
            </a:r>
            <a:r>
              <a:rPr dirty="0"/>
              <a:t> event </a:t>
            </a:r>
            <a:r>
              <a:rPr lang="nl-BE" dirty="0" smtClean="0"/>
              <a:t>=</a:t>
            </a:r>
            <a:r>
              <a:rPr dirty="0" smtClean="0"/>
              <a:t> </a:t>
            </a:r>
            <a:r>
              <a:rPr dirty="0" err="1"/>
              <a:t>een</a:t>
            </a:r>
            <a:r>
              <a:rPr dirty="0"/>
              <a:t> </a:t>
            </a:r>
            <a:r>
              <a:rPr dirty="0" err="1" smtClean="0"/>
              <a:t>gebeurtenis</a:t>
            </a:r>
            <a:r>
              <a:rPr lang="nl-BE" dirty="0" smtClean="0"/>
              <a:t>;</a:t>
            </a:r>
            <a:r>
              <a:rPr dirty="0" smtClean="0"/>
              <a:t> </a:t>
            </a:r>
            <a:r>
              <a:rPr dirty="0" err="1"/>
              <a:t>vb</a:t>
            </a:r>
            <a:endParaRPr dirty="0"/>
          </a:p>
          <a:p>
            <a:pPr marL="742950" lvl="1"/>
            <a:r>
              <a:rPr dirty="0" err="1"/>
              <a:t>gevolg</a:t>
            </a:r>
            <a:r>
              <a:rPr dirty="0"/>
              <a:t> van </a:t>
            </a:r>
            <a:r>
              <a:rPr dirty="0" err="1"/>
              <a:t>handeling</a:t>
            </a:r>
            <a:r>
              <a:rPr dirty="0"/>
              <a:t> van de </a:t>
            </a:r>
            <a:r>
              <a:rPr dirty="0" err="1" smtClean="0"/>
              <a:t>gebruiker</a:t>
            </a:r>
            <a:r>
              <a:rPr lang="nl-BE" dirty="0" smtClean="0"/>
              <a:t> (click, …)</a:t>
            </a:r>
            <a:endParaRPr dirty="0"/>
          </a:p>
          <a:p>
            <a:pPr marL="742950" lvl="1"/>
            <a:r>
              <a:rPr dirty="0"/>
              <a:t>laden van </a:t>
            </a:r>
            <a:r>
              <a:rPr dirty="0" err="1"/>
              <a:t>een</a:t>
            </a:r>
            <a:r>
              <a:rPr dirty="0"/>
              <a:t> </a:t>
            </a:r>
            <a:r>
              <a:rPr dirty="0" err="1" smtClean="0"/>
              <a:t>pagina</a:t>
            </a:r>
            <a:endParaRPr lang="nl-BE" dirty="0"/>
          </a:p>
          <a:p>
            <a:pPr marL="0" lvl="1" indent="0">
              <a:buNone/>
            </a:pPr>
            <a:r>
              <a:rPr sz="3000" b="1" dirty="0" err="1"/>
              <a:t>aan</a:t>
            </a:r>
            <a:r>
              <a:rPr sz="3000" b="1" dirty="0"/>
              <a:t> </a:t>
            </a:r>
            <a:r>
              <a:rPr sz="3000" b="1" dirty="0" err="1"/>
              <a:t>een</a:t>
            </a:r>
            <a:r>
              <a:rPr sz="3000" b="1" dirty="0"/>
              <a:t> event </a:t>
            </a:r>
            <a:r>
              <a:rPr sz="3000" b="1" dirty="0" err="1"/>
              <a:t>kan</a:t>
            </a:r>
            <a:r>
              <a:rPr sz="3000" b="1" dirty="0"/>
              <a:t> </a:t>
            </a:r>
            <a:r>
              <a:rPr sz="3000" b="1" dirty="0" err="1"/>
              <a:t>een</a:t>
            </a:r>
            <a:r>
              <a:rPr sz="3000" b="1" dirty="0"/>
              <a:t> </a:t>
            </a:r>
            <a:r>
              <a:rPr sz="3000" b="1" dirty="0" err="1"/>
              <a:t>functie</a:t>
            </a:r>
            <a:r>
              <a:rPr sz="3000" b="1" dirty="0"/>
              <a:t> </a:t>
            </a:r>
            <a:r>
              <a:rPr sz="3000" b="1" dirty="0" err="1"/>
              <a:t>verbonden</a:t>
            </a:r>
            <a:r>
              <a:rPr sz="3000" b="1" dirty="0"/>
              <a:t> </a:t>
            </a:r>
            <a:r>
              <a:rPr sz="3000" b="1" dirty="0" err="1"/>
              <a:t>worden</a:t>
            </a:r>
            <a:r>
              <a:rPr sz="3000" b="1" dirty="0"/>
              <a:t> die </a:t>
            </a:r>
            <a:r>
              <a:rPr sz="3000" b="1" dirty="0" err="1"/>
              <a:t>automatisch</a:t>
            </a:r>
            <a:r>
              <a:rPr sz="3000" b="1" dirty="0"/>
              <a:t> </a:t>
            </a:r>
            <a:r>
              <a:rPr sz="3000" b="1" dirty="0" err="1"/>
              <a:t>wordt</a:t>
            </a:r>
            <a:r>
              <a:rPr sz="3000" b="1" dirty="0"/>
              <a:t> </a:t>
            </a:r>
            <a:r>
              <a:rPr sz="3000" b="1" dirty="0" err="1"/>
              <a:t>uitgevoerd</a:t>
            </a:r>
            <a:r>
              <a:rPr sz="3000" b="1" dirty="0"/>
              <a:t> </a:t>
            </a:r>
            <a:r>
              <a:rPr sz="3000" b="1" dirty="0" err="1"/>
              <a:t>wanneer</a:t>
            </a:r>
            <a:r>
              <a:rPr sz="3000" b="1" dirty="0"/>
              <a:t> </a:t>
            </a:r>
            <a:r>
              <a:rPr sz="3000" b="1" dirty="0" err="1"/>
              <a:t>dat</a:t>
            </a:r>
            <a:r>
              <a:rPr sz="3000" b="1" dirty="0"/>
              <a:t> event </a:t>
            </a:r>
            <a:r>
              <a:rPr sz="3000" b="1" dirty="0"/>
              <a:t>fired</a:t>
            </a:r>
            <a:r>
              <a:rPr lang="nl-BE" dirty="0" smtClean="0"/>
              <a:t>. </a:t>
            </a:r>
            <a:r>
              <a:rPr dirty="0" smtClean="0"/>
              <a:t>vb</a:t>
            </a:r>
            <a:r>
              <a:rPr dirty="0"/>
              <a:t>.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body </a:t>
            </a:r>
            <a:r>
              <a:rPr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onload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window.resize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(400,480</a:t>
            </a:r>
            <a:r>
              <a:rPr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sz="24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nl-BE" sz="2400" dirty="0" smtClean="0">
              <a:latin typeface="Courier New" pitchFamily="49" charset="0"/>
              <a:cs typeface="Courier New" pitchFamily="49" charset="0"/>
            </a:endParaRPr>
          </a:p>
          <a:p>
            <a:pPr marL="742950" lvl="1"/>
            <a:r>
              <a:rPr dirty="0" err="1" smtClean="0"/>
              <a:t>nadeel</a:t>
            </a:r>
            <a:r>
              <a:rPr dirty="0" smtClean="0"/>
              <a:t> </a:t>
            </a:r>
            <a:r>
              <a:rPr dirty="0"/>
              <a:t>van </a:t>
            </a:r>
            <a:r>
              <a:rPr dirty="0" err="1"/>
              <a:t>deze</a:t>
            </a:r>
            <a:r>
              <a:rPr dirty="0"/>
              <a:t> </a:t>
            </a:r>
            <a:r>
              <a:rPr lang="nl-BE" dirty="0" smtClean="0"/>
              <a:t>methode</a:t>
            </a:r>
            <a:r>
              <a:rPr dirty="0" smtClean="0"/>
              <a:t>: </a:t>
            </a:r>
            <a:r>
              <a:rPr dirty="0"/>
              <a:t>je code </a:t>
            </a:r>
            <a:r>
              <a:rPr dirty="0" err="1"/>
              <a:t>staat</a:t>
            </a:r>
            <a:r>
              <a:rPr dirty="0"/>
              <a:t> in je </a:t>
            </a:r>
            <a:r>
              <a:rPr dirty="0" smtClean="0"/>
              <a:t>HTML</a:t>
            </a:r>
            <a:r>
              <a:rPr lang="nl-BE" dirty="0" smtClean="0"/>
              <a:t>... </a:t>
            </a:r>
            <a:r>
              <a:rPr lang="nl-BE" dirty="0" smtClean="0">
                <a:sym typeface="Wingdings" pitchFamily="2" charset="2"/>
              </a:rPr>
              <a:t> </a:t>
            </a:r>
            <a:r>
              <a:rPr lang="nl-BE" dirty="0" smtClean="0">
                <a:sym typeface="Wingdings" pitchFamily="2" charset="2"/>
              </a:rPr>
              <a:t>heel snel onoverzichtelijke </a:t>
            </a:r>
            <a:r>
              <a:rPr lang="nl-BE" dirty="0" smtClean="0">
                <a:sym typeface="Wingdings" pitchFamily="2" charset="2"/>
              </a:rPr>
              <a:t>code</a:t>
            </a:r>
            <a:endParaRPr dirty="0"/>
          </a:p>
          <a:p>
            <a:pPr marL="1600200" lvl="3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6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document- en window events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/>
            <a:r>
              <a:rPr dirty="0"/>
              <a:t>window events</a:t>
            </a:r>
          </a:p>
          <a:p>
            <a:pPr marL="713232" lvl="1" indent="-457200"/>
            <a:r>
              <a:rPr dirty="0"/>
              <a:t>resize()</a:t>
            </a:r>
          </a:p>
          <a:p>
            <a:pPr marL="713232" lvl="1" indent="-457200"/>
            <a:r>
              <a:rPr dirty="0"/>
              <a:t>scroll()</a:t>
            </a:r>
          </a:p>
          <a:p>
            <a:pPr marL="713232" lvl="1" indent="-457200"/>
            <a:r>
              <a:rPr dirty="0"/>
              <a:t>error()</a:t>
            </a:r>
          </a:p>
          <a:p>
            <a:pPr marL="457200" indent="-457200"/>
            <a:r>
              <a:rPr dirty="0"/>
              <a:t>DOM - events</a:t>
            </a:r>
          </a:p>
          <a:p>
            <a:pPr marL="713232" lvl="1" indent="-457200"/>
            <a:r>
              <a:rPr dirty="0"/>
              <a:t>load()	</a:t>
            </a:r>
          </a:p>
          <a:p>
            <a:pPr marL="713232" lvl="1" indent="-457200"/>
            <a:r>
              <a:rPr lang="nl-BE" dirty="0" smtClean="0"/>
              <a:t>u</a:t>
            </a:r>
            <a:r>
              <a:rPr dirty="0" err="1" smtClean="0"/>
              <a:t>nload</a:t>
            </a:r>
            <a:r>
              <a:rPr dirty="0"/>
              <a:t>()</a:t>
            </a:r>
          </a:p>
          <a:p>
            <a:pPr marL="713232" lvl="1" indent="-457200"/>
            <a:r>
              <a:rPr dirty="0" smtClean="0"/>
              <a:t>ready</a:t>
            </a:r>
            <a:r>
              <a:rPr dirty="0"/>
              <a:t>()	 : </a:t>
            </a:r>
            <a:r>
              <a:rPr dirty="0" err="1"/>
              <a:t>zie</a:t>
            </a:r>
            <a:r>
              <a:rPr dirty="0"/>
              <a:t> </a:t>
            </a:r>
            <a:r>
              <a:rPr dirty="0" err="1"/>
              <a:t>vorige</a:t>
            </a:r>
            <a:r>
              <a:rPr dirty="0"/>
              <a:t>  </a:t>
            </a:r>
            <a:r>
              <a:rPr dirty="0" err="1" smtClean="0"/>
              <a:t>voorbeelden</a:t>
            </a:r>
            <a:endParaRPr lang="nl-BE" dirty="0"/>
          </a:p>
          <a:p>
            <a:pPr marL="457200" indent="-457200"/>
            <a:r>
              <a:rPr lang="nl-BE" dirty="0" smtClean="0"/>
              <a:t>Toepassen :</a:t>
            </a:r>
          </a:p>
          <a:p>
            <a:r>
              <a:rPr lang="nl-BE" sz="2800" dirty="0" smtClean="0">
                <a:latin typeface="Courier New" pitchFamily="49" charset="0"/>
                <a:cs typeface="Courier New" pitchFamily="49" charset="0"/>
              </a:rPr>
              <a:t>$(selector).</a:t>
            </a:r>
            <a:r>
              <a:rPr lang="nl-BE" sz="28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eventnaam</a:t>
            </a:r>
            <a:r>
              <a:rPr lang="nl-BE" sz="2800" dirty="0" smtClean="0">
                <a:latin typeface="Courier New" pitchFamily="49" charset="0"/>
                <a:cs typeface="Courier New" pitchFamily="49" charset="0"/>
              </a:rPr>
              <a:t>(functie</a:t>
            </a:r>
            <a:r>
              <a:rPr lang="nl-BE" sz="28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$(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selector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nl-BE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nl-BE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eventnaam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", functie);</a:t>
            </a:r>
          </a:p>
          <a:p>
            <a:r>
              <a:rPr lang="nl-BE" b="0" dirty="0" smtClean="0">
                <a:latin typeface="Calibri" panose="020F0502020204030204" pitchFamily="34" charset="0"/>
                <a:cs typeface="Courier New" pitchFamily="49" charset="0"/>
              </a:rPr>
              <a:t>Voor heel wat events is de on syntax aangeraden en de andere </a:t>
            </a:r>
            <a:r>
              <a:rPr lang="nl-BE" b="0" dirty="0" err="1" smtClean="0">
                <a:latin typeface="Calibri" panose="020F0502020204030204" pitchFamily="34" charset="0"/>
                <a:cs typeface="Courier New" pitchFamily="49" charset="0"/>
              </a:rPr>
              <a:t>deprecated</a:t>
            </a:r>
            <a:r>
              <a:rPr lang="nl-BE" b="0" dirty="0" smtClean="0">
                <a:latin typeface="Calibri" panose="020F0502020204030204" pitchFamily="34" charset="0"/>
                <a:cs typeface="Courier New" pitchFamily="49" charset="0"/>
              </a:rPr>
              <a:t>.</a:t>
            </a:r>
            <a:endParaRPr lang="nl-BE" b="0" dirty="0" smtClean="0">
              <a:latin typeface="Calibri" panose="020F0502020204030204" pitchFamily="34" charset="0"/>
              <a:cs typeface="Courier New" pitchFamily="49" charset="0"/>
            </a:endParaRPr>
          </a:p>
          <a:p>
            <a:pPr marL="713232" lvl="1" indent="-45720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20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Anonieme functies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Wanneer je een reeks instructies maar 1 keer moet uitvoeren (of maar aan 1 event wilt binden)</a:t>
            </a:r>
          </a:p>
          <a:p>
            <a:r>
              <a:rPr lang="nl-BE" dirty="0" smtClean="0"/>
              <a:t>Anonieme functie = functie zonder naam</a:t>
            </a:r>
          </a:p>
          <a:p>
            <a:r>
              <a:rPr lang="nl-BE" dirty="0" smtClean="0"/>
              <a:t>vb.</a:t>
            </a:r>
          </a:p>
          <a:p>
            <a:pPr marL="109728" indent="0">
              <a:buNone/>
            </a:pP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$(document).</a:t>
            </a:r>
            <a:r>
              <a:rPr lang="nl-BE" sz="2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ready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109728" indent="0">
              <a:buNone/>
            </a:pP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function(){</a:t>
            </a:r>
          </a:p>
          <a:p>
            <a:pPr marL="109728" indent="0">
              <a:buNone/>
            </a:pP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$('p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).css('border',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'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1px solid #444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109728" indent="0">
              <a:buNone/>
            </a:pP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6579394" y="3164681"/>
            <a:ext cx="222885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eventnaam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6" name="Rechte verbindingslijn met pijl 5"/>
          <p:cNvCxnSpPr/>
          <p:nvPr/>
        </p:nvCxnSpPr>
        <p:spPr>
          <a:xfrm flipH="1">
            <a:off x="3686175" y="3336131"/>
            <a:ext cx="2893219" cy="450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2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Afbeeldingen &amp; load()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Laden afbeeldingen kan na $(document).ready() gebeuren</a:t>
            </a:r>
          </a:p>
          <a:p>
            <a:pPr lvl="1"/>
            <a:r>
              <a:rPr lang="nl-BE" dirty="0" smtClean="0"/>
              <a:t>$(window).load() </a:t>
            </a:r>
            <a:r>
              <a:rPr lang="nl-BE" dirty="0" smtClean="0">
                <a:sym typeface="Wingdings" pitchFamily="2" charset="2"/>
              </a:rPr>
              <a:t> volledige pagina, inclusief afbeeldingen is geladen</a:t>
            </a:r>
          </a:p>
          <a:p>
            <a:pPr lvl="1"/>
            <a:r>
              <a:rPr lang="nl-BE" dirty="0" smtClean="0">
                <a:sym typeface="Wingdings" pitchFamily="2" charset="2"/>
              </a:rPr>
              <a:t>Zie </a:t>
            </a:r>
            <a:r>
              <a:rPr lang="nl-BE" dirty="0" err="1" smtClean="0">
                <a:sym typeface="Wingdings" pitchFamily="2" charset="2"/>
              </a:rPr>
              <a:t>vb</a:t>
            </a:r>
            <a:r>
              <a:rPr lang="nl-BE" dirty="0" smtClean="0">
                <a:sym typeface="Wingdings" pitchFamily="2" charset="2"/>
              </a:rPr>
              <a:t> 1 &amp; 2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13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.unload()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Bij het verlaten van een pagina</a:t>
            </a:r>
          </a:p>
          <a:p>
            <a:r>
              <a:rPr lang="nl-BE" dirty="0" smtClean="0"/>
              <a:t>Het verlaten of het navigeren kan je niet tegenhouden</a:t>
            </a:r>
          </a:p>
          <a:p>
            <a:r>
              <a:rPr lang="nl-BE" dirty="0" smtClean="0"/>
              <a:t>Niet ondersteund door alle </a:t>
            </a:r>
            <a:r>
              <a:rPr lang="nl-BE" dirty="0" err="1" smtClean="0"/>
              <a:t>browers</a:t>
            </a:r>
            <a:r>
              <a:rPr lang="nl-BE" dirty="0" smtClean="0"/>
              <a:t>!</a:t>
            </a:r>
          </a:p>
          <a:p>
            <a:r>
              <a:rPr lang="nl-BE" b="0" dirty="0" smtClean="0"/>
              <a:t>(bouw geen vervelende websites die de gebruiker vragen of ze echt wel je site willen verlaten. Ze hebben er voor gekozen, respecteer dat. Je kan wel een clean-up doen, vb. data wegschrijven )</a:t>
            </a:r>
            <a:endParaRPr lang="nl-BE" b="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1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.error()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Wanneer bvb een onderdeel van een pagina niet geladen kan worden </a:t>
            </a:r>
          </a:p>
          <a:p>
            <a:pPr lvl="1"/>
            <a:r>
              <a:rPr lang="nl-BE" dirty="0" smtClean="0"/>
              <a:t>Zie vb. 3</a:t>
            </a:r>
          </a:p>
          <a:p>
            <a:r>
              <a:rPr lang="nl-BE" dirty="0" smtClean="0"/>
              <a:t>Opgelet : </a:t>
            </a:r>
            <a:r>
              <a:rPr lang="nl-BE" dirty="0" err="1" smtClean="0"/>
              <a:t>deprecated</a:t>
            </a:r>
            <a:r>
              <a:rPr lang="nl-BE" dirty="0" smtClean="0"/>
              <a:t> vanaf 1.8 </a:t>
            </a:r>
            <a:br>
              <a:rPr lang="nl-BE" dirty="0" smtClean="0"/>
            </a:br>
            <a:r>
              <a:rPr lang="nl-BE" dirty="0">
                <a:sym typeface="Wingdings" panose="05000000000000000000" pitchFamily="2" charset="2"/>
              </a:rPr>
              <a:t> gebruik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B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B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nl-B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B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/>
              <a:t>Hierbij is </a:t>
            </a:r>
            <a:r>
              <a:rPr lang="nl-BE" dirty="0" err="1">
                <a:solidFill>
                  <a:schemeClr val="accent2"/>
                </a:solidFill>
              </a:rPr>
              <a:t>handler</a:t>
            </a:r>
            <a:r>
              <a:rPr lang="nl-BE" dirty="0">
                <a:solidFill>
                  <a:schemeClr val="accent2"/>
                </a:solidFill>
              </a:rPr>
              <a:t> </a:t>
            </a:r>
            <a:r>
              <a:rPr lang="nl-BE" dirty="0"/>
              <a:t>de functie die het event '</a:t>
            </a:r>
            <a:r>
              <a:rPr lang="nl-BE" dirty="0">
                <a:solidFill>
                  <a:schemeClr val="accent1"/>
                </a:solidFill>
              </a:rPr>
              <a:t>error</a:t>
            </a:r>
            <a:r>
              <a:rPr lang="nl-BE" dirty="0"/>
              <a:t>' zal afhandelen.</a:t>
            </a:r>
          </a:p>
        </p:txBody>
      </p:sp>
    </p:spTree>
    <p:extLst>
      <p:ext uri="{BB962C8B-B14F-4D97-AF65-F5344CB8AC3E}">
        <p14:creationId xmlns:p14="http://schemas.microsoft.com/office/powerpoint/2010/main" val="34713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Events van elementen</a:t>
            </a:r>
            <a:endParaRPr lang="nl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.blur()</a:t>
            </a:r>
          </a:p>
          <a:p>
            <a:r>
              <a:rPr lang="nl-BE" dirty="0" smtClean="0"/>
              <a:t>.change()</a:t>
            </a:r>
          </a:p>
          <a:p>
            <a:r>
              <a:rPr lang="nl-BE" dirty="0" smtClean="0"/>
              <a:t>.click()</a:t>
            </a:r>
          </a:p>
          <a:p>
            <a:r>
              <a:rPr lang="nl-BE" dirty="0" smtClean="0"/>
              <a:t>.dblclick()</a:t>
            </a:r>
          </a:p>
          <a:p>
            <a:r>
              <a:rPr lang="nl-BE" dirty="0" smtClean="0"/>
              <a:t>.error()</a:t>
            </a:r>
          </a:p>
          <a:p>
            <a:r>
              <a:rPr lang="nl-BE" dirty="0" smtClean="0"/>
              <a:t>.focus()</a:t>
            </a:r>
          </a:p>
          <a:p>
            <a:r>
              <a:rPr lang="nl-BE" dirty="0" smtClean="0"/>
              <a:t>.keydown()</a:t>
            </a:r>
          </a:p>
          <a:p>
            <a:r>
              <a:rPr lang="nl-BE" dirty="0" smtClean="0"/>
              <a:t>.keypress()</a:t>
            </a:r>
          </a:p>
          <a:p>
            <a:r>
              <a:rPr lang="nl-BE" dirty="0" smtClean="0"/>
              <a:t>.keyup()</a:t>
            </a:r>
          </a:p>
          <a:p>
            <a:r>
              <a:rPr lang="nl-BE" dirty="0"/>
              <a:t>.load()</a:t>
            </a:r>
          </a:p>
          <a:p>
            <a:endParaRPr lang="nl-BE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.mousedown()</a:t>
            </a:r>
          </a:p>
          <a:p>
            <a:r>
              <a:rPr lang="nl-BE" dirty="0" smtClean="0"/>
              <a:t>.mousemove()</a:t>
            </a:r>
          </a:p>
          <a:p>
            <a:r>
              <a:rPr lang="nl-BE" dirty="0" smtClean="0"/>
              <a:t>.mouseout()</a:t>
            </a:r>
          </a:p>
          <a:p>
            <a:r>
              <a:rPr lang="nl-BE" dirty="0" smtClean="0"/>
              <a:t>.mouseover()</a:t>
            </a:r>
          </a:p>
          <a:p>
            <a:r>
              <a:rPr lang="nl-BE" dirty="0" smtClean="0"/>
              <a:t>.mouseup()</a:t>
            </a:r>
          </a:p>
          <a:p>
            <a:r>
              <a:rPr lang="nl-BE" dirty="0" smtClean="0"/>
              <a:t>.ready()</a:t>
            </a:r>
          </a:p>
          <a:p>
            <a:r>
              <a:rPr lang="nl-BE" dirty="0" smtClean="0"/>
              <a:t>.resize()</a:t>
            </a:r>
          </a:p>
          <a:p>
            <a:r>
              <a:rPr lang="nl-BE" dirty="0" smtClean="0"/>
              <a:t>.scroll()</a:t>
            </a:r>
          </a:p>
          <a:p>
            <a:r>
              <a:rPr lang="nl-BE" dirty="0" smtClean="0"/>
              <a:t>.select()</a:t>
            </a:r>
          </a:p>
          <a:p>
            <a:r>
              <a:rPr lang="nl-BE" dirty="0" smtClean="0"/>
              <a:t>.submit()</a:t>
            </a:r>
          </a:p>
          <a:p>
            <a:r>
              <a:rPr lang="nl-BE" dirty="0" smtClean="0"/>
              <a:t>.unload()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68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disee" id="{AEB4D86C-A4C5-4820-ABD1-11A79AE49391}" vid="{AB0DCB06-50D4-4DE4-A2CC-6BA398E406AE}"/>
    </a:ext>
  </a:extLst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7779</TotalTime>
  <Words>1223</Words>
  <Application>Microsoft Office PowerPoint</Application>
  <PresentationFormat>Diavoorstelling (4:3)</PresentationFormat>
  <Paragraphs>169</Paragraphs>
  <Slides>21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7</vt:i4>
      </vt:variant>
      <vt:variant>
        <vt:lpstr>Diatitels</vt:lpstr>
      </vt:variant>
      <vt:variant>
        <vt:i4>21</vt:i4>
      </vt:variant>
    </vt:vector>
  </HeadingPairs>
  <TitlesOfParts>
    <vt:vector size="33" baseType="lpstr">
      <vt:lpstr>Arial</vt:lpstr>
      <vt:lpstr>Calibri</vt:lpstr>
      <vt:lpstr>Corbel</vt:lpstr>
      <vt:lpstr>Courier New</vt:lpstr>
      <vt:lpstr>Wingdings</vt:lpstr>
      <vt:lpstr>Odisee</vt:lpstr>
      <vt:lpstr>2_Odisee</vt:lpstr>
      <vt:lpstr>3_Odisee</vt:lpstr>
      <vt:lpstr>7_Odisee</vt:lpstr>
      <vt:lpstr>4_Odisee</vt:lpstr>
      <vt:lpstr>5_Odisee</vt:lpstr>
      <vt:lpstr>6_Odisee</vt:lpstr>
      <vt:lpstr>Mobiel en internet 2</vt:lpstr>
      <vt:lpstr>Events</vt:lpstr>
      <vt:lpstr>events</vt:lpstr>
      <vt:lpstr>document- en window events</vt:lpstr>
      <vt:lpstr>Anonieme functies</vt:lpstr>
      <vt:lpstr>Afbeeldingen &amp; load()</vt:lpstr>
      <vt:lpstr>.unload()</vt:lpstr>
      <vt:lpstr>.error()</vt:lpstr>
      <vt:lpstr>Events van elementen</vt:lpstr>
      <vt:lpstr>PowerPoint-presentatie</vt:lpstr>
      <vt:lpstr>Verloop v/e event</vt:lpstr>
      <vt:lpstr>jQuery gebruikt event bubbling</vt:lpstr>
      <vt:lpstr>Event object</vt:lpstr>
      <vt:lpstr>.stopPropagation()</vt:lpstr>
      <vt:lpstr>.preventDefault()</vt:lpstr>
      <vt:lpstr>Functies loskoppelen van events</vt:lpstr>
      <vt:lpstr>PowerPoint-presentatie</vt:lpstr>
      <vt:lpstr>Interactie met het toetsenbord</vt:lpstr>
      <vt:lpstr>PowerPoint-presentatie</vt:lpstr>
      <vt:lpstr>Oefening</vt:lpstr>
      <vt:lpstr>Oefening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 Ophalvens</cp:lastModifiedBy>
  <cp:revision>133</cp:revision>
  <dcterms:created xsi:type="dcterms:W3CDTF">2012-04-11T11:10:54Z</dcterms:created>
  <dcterms:modified xsi:type="dcterms:W3CDTF">2016-03-18T18:43:00Z</dcterms:modified>
</cp:coreProperties>
</file>