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6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0" r:id="rId2"/>
    <p:sldMasterId id="2147483686" r:id="rId3"/>
    <p:sldMasterId id="2147483692" r:id="rId4"/>
    <p:sldMasterId id="2147483698" r:id="rId5"/>
    <p:sldMasterId id="2147483704" r:id="rId6"/>
    <p:sldMasterId id="2147483710" r:id="rId7"/>
  </p:sldMasterIdLst>
  <p:sldIdLst>
    <p:sldId id="256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302" r:id="rId18"/>
    <p:sldId id="299" r:id="rId19"/>
    <p:sldId id="300" r:id="rId20"/>
    <p:sldId id="30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05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jp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.jp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2.jp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smtClean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8" y="1030288"/>
            <a:ext cx="9186128" cy="3860785"/>
          </a:xfrm>
          <a:prstGeom prst="rect">
            <a:avLst/>
          </a:prstGeom>
          <a:ln>
            <a:noFill/>
          </a:ln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8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D7D-2159-674C-BC18-A050D77CC070}" type="datetime1">
              <a:t>18/03/2016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2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C34E-563E-3E4F-9CB6-35608B9F10E8}" type="datetime1">
              <a:t>18/03/2016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44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BE6E-A6F8-3442-9DA5-5593485BE98C}" type="datetime1">
              <a:t>18/03/2016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21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47E9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smtClean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1715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t>18/03/2016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89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t>18/03/2016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80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t>18/03/2016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7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t>18/03/2016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3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smtClean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7445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t>18/03/2016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2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027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t>18/03/2016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05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t>18/03/2016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525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t>18/03/2016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825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smtClean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3481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7AB-E25E-FB4B-969B-4A4EA7ABA0AD}" type="datetime1">
              <a:t>18/03/2016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437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30DE-79EA-A349-BE9F-7981F0F2DC46}" type="datetime1">
              <a:t>18/03/2016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171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5770-7E08-F248-BA09-A0038AB0618E}" type="datetime1">
              <a:t>18/03/2016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333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C62E-9B80-144E-9FFF-A108B648E2E0}" type="datetime1">
              <a:t>18/03/2016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838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smtClean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04962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C8F-3F9B-6D44-8056-EDB07DB254DC}" type="datetime1">
              <a:t>18/03/2016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9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635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233C-6A1A-B347-86E1-38E7A4477365}" type="datetime1">
              <a:t>18/03/2016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708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A780-40C0-BD41-9FCF-DB3CB79764AE}" type="datetime1">
              <a:t>18/03/2016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282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F45-E80A-A14C-9D81-938871F147C8}" type="datetime1">
              <a:t>18/03/2016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569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smtClean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74458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FA7-D12C-7141-8399-7EC2FD74B1F4}" type="datetime1">
              <a:t>18/03/2016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471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340-8AB4-384E-BF13-A0690AD7A543}" type="datetime1">
              <a:t>18/03/2016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176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B24D-7E8B-9541-B8F1-940F0036A509}" type="datetime1">
              <a:t>18/03/2016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141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68B8-9D46-6848-AE7E-75CFB53DB47C}" type="datetime1">
              <a:t>18/03/2016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0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5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42D70897-D982-EA43-8318-894E8D36E1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9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8DB32FF-34E7-9545-86A2-0DF334BA82C1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2D70897-D982-EA43-8318-894E8D36E1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DB32FF-34E7-9545-86A2-0DF334BA82C1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D70897-D982-EA43-8318-894E8D36E1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39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smtClean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33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183A-059B-2542-813C-5A08B6D37968}" type="datetime1">
              <a:t>18/03/2016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4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58DB32FF-34E7-9545-86A2-0DF334BA82C1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42D70897-D982-EA43-8318-894E8D36E1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9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89B368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D86298A-010A-FA4C-979A-202A0C3B0B89}" type="datetime1">
              <a:t>18/03/2016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7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E8DCC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47E90"/>
          </a:solidFill>
          <a:ln>
            <a:solidFill>
              <a:srgbClr val="447E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t>18/03/2016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4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47E90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t>18/03/2016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4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198B64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26A858B-F2A2-4C42-A574-D382CE7CB5B0}" type="datetime1">
              <a:t>18/03/2016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2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6B4189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D3F1546C-12A3-C249-BA16-098223ED8408}" type="datetime1">
              <a:t>18/03/2016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8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DCA655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AB632AFF-2AE8-5941-B538-F40ED924DEA8}" type="datetime1">
              <a:t>18/03/2016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0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C6714A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>
                <a:solidFill>
                  <a:schemeClr val="accent1"/>
                </a:solidFill>
              </a:rPr>
              <a:t>Mobile </a:t>
            </a:r>
            <a:r>
              <a:rPr lang="nl-BE" dirty="0">
                <a:solidFill>
                  <a:schemeClr val="accent1"/>
                </a:solidFill>
              </a:rPr>
              <a:t>en </a:t>
            </a:r>
            <a:r>
              <a:rPr lang="nl-BE" dirty="0" smtClean="0">
                <a:solidFill>
                  <a:schemeClr val="accent1"/>
                </a:solidFill>
              </a:rPr>
              <a:t>Internet </a:t>
            </a:r>
            <a:r>
              <a:rPr lang="nl-BE" dirty="0" smtClean="0">
                <a:solidFill>
                  <a:schemeClr val="accent1"/>
                </a:solidFill>
              </a:rPr>
              <a:t>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>
                <a:solidFill>
                  <a:schemeClr val="accent1"/>
                </a:solidFill>
              </a:rPr>
              <a:t>Javascript</a:t>
            </a:r>
            <a:r>
              <a:rPr lang="en-GB" dirty="0" smtClean="0">
                <a:solidFill>
                  <a:schemeClr val="accent1"/>
                </a:solidFill>
              </a:rPr>
              <a:t> &amp; </a:t>
            </a:r>
            <a:r>
              <a:rPr lang="en-GB" dirty="0" err="1" smtClean="0">
                <a:solidFill>
                  <a:schemeClr val="accent1"/>
                </a:solidFill>
              </a:rPr>
              <a:t>jQuery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dirty="0">
                <a:solidFill>
                  <a:schemeClr val="accent1"/>
                </a:solidFill>
              </a:rPr>
              <a:t>Les </a:t>
            </a:r>
            <a:r>
              <a:rPr lang="en-GB" dirty="0" smtClean="0">
                <a:solidFill>
                  <a:schemeClr val="accent1"/>
                </a:solidFill>
              </a:rPr>
              <a:t>6</a:t>
            </a:r>
            <a:endParaRPr lang="en-GB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87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Oefening 5.2 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dirty="0" smtClean="0"/>
              <a:t>Werk de oefening op p120-123 uit.</a:t>
            </a:r>
          </a:p>
          <a:p>
            <a:r>
              <a:rPr lang="nl-BE" dirty="0" smtClean="0"/>
              <a:t>Start daarvoor vanaf een lege html pagina, voeg jQuery toe en werk dan verder de oefening af.</a:t>
            </a:r>
          </a:p>
          <a:p>
            <a:r>
              <a:rPr lang="nl-BE" dirty="0" smtClean="0"/>
              <a:t>De oorspronkelijke</a:t>
            </a:r>
            <a:br>
              <a:rPr lang="nl-BE" dirty="0" smtClean="0"/>
            </a:br>
            <a:r>
              <a:rPr lang="nl-BE" dirty="0" err="1" smtClean="0"/>
              <a:t>urls</a:t>
            </a:r>
            <a:r>
              <a:rPr lang="nl-BE" dirty="0" smtClean="0"/>
              <a:t> werken wel</a:t>
            </a:r>
            <a:r>
              <a:rPr lang="nl-BE" dirty="0"/>
              <a:t/>
            </a:r>
            <a:br>
              <a:rPr lang="nl-BE" dirty="0"/>
            </a:br>
            <a:r>
              <a:rPr lang="nl-BE" dirty="0" smtClean="0"/>
              <a:t>niet langer. Kijk </a:t>
            </a:r>
            <a:br>
              <a:rPr lang="nl-BE" dirty="0" smtClean="0"/>
            </a:br>
            <a:r>
              <a:rPr lang="nl-BE" dirty="0" smtClean="0"/>
              <a:t>daarom naar het </a:t>
            </a:r>
            <a:br>
              <a:rPr lang="nl-BE" dirty="0" smtClean="0"/>
            </a:br>
            <a:r>
              <a:rPr lang="nl-BE" dirty="0" smtClean="0"/>
              <a:t>voorbeeld </a:t>
            </a:r>
            <a:br>
              <a:rPr lang="nl-BE" dirty="0" smtClean="0"/>
            </a:br>
            <a:r>
              <a:rPr lang="nl-BE" dirty="0" smtClean="0"/>
              <a:t>hiernaast</a:t>
            </a:r>
            <a:br>
              <a:rPr lang="nl-BE" dirty="0" smtClean="0"/>
            </a:br>
            <a:r>
              <a:rPr lang="nl-BE" dirty="0" smtClean="0"/>
              <a:t>voor aangepaste</a:t>
            </a:r>
            <a:br>
              <a:rPr lang="nl-BE" dirty="0" smtClean="0"/>
            </a:br>
            <a:r>
              <a:rPr lang="nl-BE" dirty="0" smtClean="0"/>
              <a:t>waarden.</a:t>
            </a:r>
          </a:p>
          <a:p>
            <a:endParaRPr lang="nl-BE" dirty="0" smtClean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434" y="2713123"/>
            <a:ext cx="4969565" cy="397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9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nl-BE" sz="2400" dirty="0"/>
              <a:t>var </a:t>
            </a:r>
            <a:r>
              <a:rPr lang="nl-BE" sz="2400" dirty="0" err="1"/>
              <a:t>fotoArray</a:t>
            </a:r>
            <a:r>
              <a:rPr lang="nl-BE" sz="2400" dirty="0"/>
              <a:t>=[</a:t>
            </a:r>
          </a:p>
          <a:p>
            <a:pPr marL="109728" indent="0">
              <a:buNone/>
            </a:pPr>
            <a:r>
              <a:rPr lang="nl-BE" sz="2400" dirty="0"/>
              <a:t>"f5133cb1705d259b32e084b0c1e531e5_large.jpg"</a:t>
            </a:r>
          </a:p>
          <a:p>
            <a:pPr marL="109728" indent="0">
              <a:buNone/>
            </a:pPr>
            <a:r>
              <a:rPr lang="nl-BE" sz="2400" dirty="0"/>
              <a:t>,"4572cf86008755df12e3f13e8caf4f0a_large.jpg"</a:t>
            </a:r>
          </a:p>
          <a:p>
            <a:pPr marL="109728" indent="0">
              <a:buNone/>
            </a:pPr>
            <a:r>
              <a:rPr lang="nl-BE" sz="2400" dirty="0"/>
              <a:t>,"a9c5493274fbef70b51289dd47cc86b3_large.jpg"</a:t>
            </a:r>
          </a:p>
          <a:p>
            <a:pPr marL="109728" indent="0">
              <a:buNone/>
            </a:pPr>
            <a:r>
              <a:rPr lang="nl-BE" sz="2400" dirty="0"/>
              <a:t>,"95f700eb7d067cf3090de50535556554_large.jpg"</a:t>
            </a:r>
          </a:p>
          <a:p>
            <a:pPr marL="109728" indent="0">
              <a:buNone/>
            </a:pPr>
            <a:r>
              <a:rPr lang="nl-BE" sz="2400" dirty="0"/>
              <a:t>,"bfa91d008c03e910c864484c14412d50_large.jpg"</a:t>
            </a:r>
          </a:p>
          <a:p>
            <a:pPr marL="109728" indent="0">
              <a:buNone/>
            </a:pPr>
            <a:r>
              <a:rPr lang="nl-BE" sz="2400" dirty="0"/>
              <a:t>,"6a828e18be6a567567f304350ee14cf7_large.jpg"</a:t>
            </a:r>
          </a:p>
          <a:p>
            <a:pPr marL="109728" indent="0">
              <a:buNone/>
            </a:pPr>
            <a:r>
              <a:rPr lang="nl-BE" sz="2400" dirty="0"/>
              <a:t>];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82303"/>
            <a:ext cx="9144000" cy="129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6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Aangepaste animaties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Zelf aangepaste animaties maken, op maat!</a:t>
            </a:r>
          </a:p>
          <a:p>
            <a:pPr lvl="1"/>
            <a:r>
              <a:rPr lang="nl-BE" dirty="0" smtClean="0"/>
              <a:t>Css-eigenschappen bewerken (enkel met getal-waarden)</a:t>
            </a:r>
          </a:p>
          <a:p>
            <a:pPr lvl="1"/>
            <a:r>
              <a:rPr lang="nl-BE" dirty="0" smtClean="0"/>
              <a:t>scrollTop &amp; scrollLeft manipuleren (DOM-eigenschappen)</a:t>
            </a:r>
          </a:p>
          <a:p>
            <a:pPr lvl="1"/>
            <a:r>
              <a:rPr lang="nl-BE" dirty="0" smtClean="0"/>
              <a:t>Css-eenheden zoals px, in, %, em, gebruiken als eindwaarde</a:t>
            </a:r>
          </a:p>
          <a:p>
            <a:pPr lvl="1"/>
            <a:r>
              <a:rPr lang="nl-BE" dirty="0" smtClean="0"/>
              <a:t>Waarde eindpunt effect : absoluut of relatief opgeven</a:t>
            </a:r>
          </a:p>
          <a:p>
            <a:pPr lvl="1"/>
            <a:r>
              <a:rPr lang="nl-BE" dirty="0" smtClean="0"/>
              <a:t>Met toggle schakelen tussen 2 standen</a:t>
            </a:r>
          </a:p>
          <a:p>
            <a:pPr lvl="2"/>
            <a:r>
              <a:rPr lang="nl-BE" dirty="0" smtClean="0"/>
              <a:t>Vb. opacity:toggle;</a:t>
            </a:r>
          </a:p>
          <a:p>
            <a:pPr lvl="1"/>
            <a:r>
              <a:rPr lang="nl-BE" dirty="0" smtClean="0"/>
              <a:t>Callback-functie opgeven in iedere stap van de animatie en/of wanneer de animatie klaar is</a:t>
            </a:r>
          </a:p>
          <a:p>
            <a:pPr lvl="1"/>
            <a:r>
              <a:rPr lang="nl-BE" dirty="0" smtClean="0"/>
              <a:t>Opgeven of een animatie gelijk met een andere moet lopen of moet wachten tot andere animaties klaar zijn.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2027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Zie vb 4 : uitbreiding op de fotogalerij</a:t>
            </a:r>
          </a:p>
          <a:p>
            <a:r>
              <a:rPr lang="nl-BE" dirty="0" smtClean="0"/>
              <a:t>Werk nu ook dit voorbeeld uit.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6001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Oefening 5.3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nl-BE" b="0" dirty="0" smtClean="0"/>
              <a:t>Maak een nieuw html-bestand, met een referentie aan het </a:t>
            </a:r>
            <a:r>
              <a:rPr lang="nl-BE" b="0" dirty="0" err="1" smtClean="0"/>
              <a:t>jQuery</a:t>
            </a:r>
            <a:r>
              <a:rPr lang="nl-BE" b="0" dirty="0" smtClean="0"/>
              <a:t> </a:t>
            </a:r>
            <a:r>
              <a:rPr lang="nl-BE" b="0" dirty="0" err="1" smtClean="0"/>
              <a:t>framework</a:t>
            </a:r>
            <a:r>
              <a:rPr lang="nl-BE" b="0" dirty="0" smtClean="0"/>
              <a:t>. Voeg een </a:t>
            </a:r>
            <a:r>
              <a:rPr lang="nl-BE" b="0" dirty="0" err="1" smtClean="0"/>
              <a:t>css</a:t>
            </a:r>
            <a:r>
              <a:rPr lang="nl-BE" b="0" dirty="0" smtClean="0"/>
              <a:t>-stijl toe die het element body onzichtbaar maakt. Voeg de volgende html aan het element body toe :</a:t>
            </a:r>
            <a:br>
              <a:rPr lang="nl-BE" b="0" dirty="0" smtClean="0"/>
            </a:br>
            <a:r>
              <a:rPr lang="nl-BE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nl-BE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nl-BE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BE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text-align:center</a:t>
            </a:r>
            <a:r>
              <a:rPr lang="nl-BE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nl-BE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nl-BE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nl-BE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nl-BE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="http://img.mobypicture.com/4784e2f8d760413b945c4e135be20278_large.jpg" &gt;</a:t>
            </a:r>
            <a:br>
              <a:rPr lang="nl-BE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nl-BE" b="0" dirty="0" smtClean="0"/>
              <a:t>Voeg een </a:t>
            </a:r>
            <a:r>
              <a:rPr lang="nl-BE" b="0" dirty="0" err="1" smtClean="0"/>
              <a:t>jQuery</a:t>
            </a:r>
            <a:r>
              <a:rPr lang="nl-BE" b="0" dirty="0" smtClean="0"/>
              <a:t>-instructie toe die de inhoud van de pagina langzaam zichtbaar maakt.</a:t>
            </a:r>
          </a:p>
          <a:p>
            <a:pPr marL="624078" indent="-514350">
              <a:buFont typeface="+mj-lt"/>
              <a:buAutoNum type="arabicPeriod"/>
            </a:pPr>
            <a:r>
              <a:rPr lang="nl-BE" b="0" dirty="0" smtClean="0"/>
              <a:t>Voeg </a:t>
            </a:r>
            <a:r>
              <a:rPr lang="nl-BE" b="0" dirty="0" smtClean="0"/>
              <a:t>een </a:t>
            </a:r>
            <a:r>
              <a:rPr lang="nl-BE" b="0" dirty="0" err="1" smtClean="0"/>
              <a:t>jQuery</a:t>
            </a:r>
            <a:r>
              <a:rPr lang="nl-BE" b="0" dirty="0" smtClean="0"/>
              <a:t>-instructie toe die de afbeelding verbergt wanneer er op geklikt wordt.</a:t>
            </a:r>
          </a:p>
          <a:p>
            <a:pPr marL="624078" indent="-514350">
              <a:buFont typeface="+mj-lt"/>
              <a:buAutoNum type="arabicPeriod"/>
            </a:pPr>
            <a:r>
              <a:rPr lang="nl-BE" b="0" dirty="0" smtClean="0"/>
              <a:t>Zorg ervoor dat de afbeelding wordt vervangen door deze afbeelding :</a:t>
            </a:r>
            <a:r>
              <a:rPr lang="nl-BE" b="0" dirty="0"/>
              <a:t/>
            </a:r>
            <a:br>
              <a:rPr lang="nl-BE" b="0" dirty="0"/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http://img.mobypicture.com/ac9221b42e4852370dde2768686b999e_large.jpg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09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Effecten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Maak indruk met effecten ...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1198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Waarom met jQuery/javascript?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strike="sngStrike" dirty="0" smtClean="0"/>
              <a:t>flash</a:t>
            </a:r>
          </a:p>
          <a:p>
            <a:r>
              <a:rPr lang="nl-BE" dirty="0" smtClean="0"/>
              <a:t>Ondersteuning op meerdere browsers/platformen</a:t>
            </a:r>
          </a:p>
          <a:p>
            <a:endParaRPr lang="nl-BE" dirty="0"/>
          </a:p>
          <a:p>
            <a:pPr marL="109728" indent="0">
              <a:buNone/>
            </a:pPr>
            <a:r>
              <a:rPr lang="nl-BE" sz="4100" b="1" dirty="0">
                <a:solidFill>
                  <a:schemeClr val="accent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Waarom effecten?</a:t>
            </a:r>
          </a:p>
          <a:p>
            <a:r>
              <a:rPr lang="nl-BE" dirty="0" smtClean="0"/>
              <a:t>Tonen/verbergen elementen, updaten elementen </a:t>
            </a:r>
          </a:p>
          <a:p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856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Oefening 5.1p114-Werken </a:t>
            </a:r>
            <a:r>
              <a:rPr lang="nl-BE" dirty="0"/>
              <a:t>met </a:t>
            </a:r>
            <a:r>
              <a:rPr lang="nl-BE" dirty="0" err="1"/>
              <a:t>css</a:t>
            </a:r>
            <a:r>
              <a:rPr lang="nl-BE" dirty="0"/>
              <a:t/>
            </a:r>
            <a:br>
              <a:rPr lang="nl-BE" dirty="0"/>
            </a:b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242"/>
            <a:ext cx="9144000" cy="2610086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9173"/>
            <a:ext cx="9144000" cy="281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2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Effecten in jQuery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smtClean="0"/>
              <a:t>Ingebouwde effecten </a:t>
            </a:r>
          </a:p>
          <a:p>
            <a:pPr lvl="1"/>
            <a:r>
              <a:rPr lang="nl-BE" dirty="0" smtClean="0"/>
              <a:t>Elementen verbergen &amp; weergeven</a:t>
            </a:r>
          </a:p>
          <a:p>
            <a:pPr lvl="1"/>
            <a:r>
              <a:rPr lang="nl-BE" dirty="0" smtClean="0"/>
              <a:t>Elementen vergroten of verkleinen en tegelijk vervagen</a:t>
            </a:r>
          </a:p>
          <a:p>
            <a:pPr lvl="1"/>
            <a:r>
              <a:rPr lang="nl-BE" dirty="0" smtClean="0"/>
              <a:t>Omhoog &amp; omlaag schuiven</a:t>
            </a:r>
          </a:p>
          <a:p>
            <a:pPr lvl="1"/>
            <a:r>
              <a:rPr lang="nl-BE" dirty="0" smtClean="0"/>
              <a:t>Vervagen &amp; weer terugbrengen</a:t>
            </a:r>
          </a:p>
          <a:p>
            <a:r>
              <a:rPr lang="nl-BE" dirty="0" smtClean="0"/>
              <a:t>snelheid kan je manipuleren</a:t>
            </a:r>
          </a:p>
          <a:p>
            <a:r>
              <a:rPr lang="nl-BE" dirty="0" smtClean="0"/>
              <a:t>Effecten kan je een call-back functie laten uitvoeren wanneer het effect uitgevoerd is</a:t>
            </a:r>
          </a:p>
          <a:p>
            <a:r>
              <a:rPr lang="nl-BE" dirty="0" smtClean="0"/>
              <a:t>Zelf gemaakte animaties met de methode animate()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6937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Met de filter </a:t>
            </a:r>
            <a:r>
              <a:rPr lang="nl-BE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:animated</a:t>
            </a:r>
            <a:r>
              <a:rPr lang="nl-BE" b="1" dirty="0" smtClean="0"/>
              <a:t> </a:t>
            </a:r>
            <a:r>
              <a:rPr lang="nl-BE" dirty="0" smtClean="0">
                <a:sym typeface="Wingdings" pitchFamily="2" charset="2"/>
              </a:rPr>
              <a:t> zien </a:t>
            </a:r>
            <a:r>
              <a:rPr lang="nl-BE" smtClean="0">
                <a:sym typeface="Wingdings" pitchFamily="2" charset="2"/>
              </a:rPr>
              <a:t>of element </a:t>
            </a:r>
            <a:r>
              <a:rPr lang="nl-BE" dirty="0" smtClean="0">
                <a:sym typeface="Wingdings" pitchFamily="2" charset="2"/>
              </a:rPr>
              <a:t>in een animatiestatus zit</a:t>
            </a:r>
          </a:p>
          <a:p>
            <a:r>
              <a:rPr lang="nl-BE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jQuery.fx.off() </a:t>
            </a:r>
            <a:r>
              <a:rPr lang="nl-BE" dirty="0" smtClean="0">
                <a:sym typeface="Wingdings" pitchFamily="2" charset="2"/>
              </a:rPr>
              <a:t> effecten uitschakelen over de hele pagina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0625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Effecten in jQuery</a:t>
            </a:r>
            <a:endParaRPr lang="nl-BE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633211"/>
              </p:ext>
            </p:extLst>
          </p:nvPr>
        </p:nvGraphicFramePr>
        <p:xfrm>
          <a:off x="657225" y="1524000"/>
          <a:ext cx="8029575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804"/>
                <a:gridCol w="6117771"/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Effect</a:t>
                      </a:r>
                      <a:endParaRPr lang="nl-BE" dirty="0"/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Beschrijving</a:t>
                      </a:r>
                      <a:endParaRPr lang="nl-BE" dirty="0"/>
                    </a:p>
                  </a:txBody>
                  <a:tcPr marL="89218" marR="8921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>
                          <a:latin typeface="Courier New" pitchFamily="49" charset="0"/>
                          <a:cs typeface="Courier New" pitchFamily="49" charset="0"/>
                        </a:rPr>
                        <a:t>fadeIn()</a:t>
                      </a:r>
                      <a:endParaRPr lang="nl-BE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sz="1400" dirty="0" smtClean="0"/>
                        <a:t>Toont het element door het langzaam</a:t>
                      </a:r>
                      <a:r>
                        <a:rPr lang="nl-BE" sz="1400" baseline="0" dirty="0" smtClean="0"/>
                        <a:t> te laten opkomen, ofwel ‘infaden’</a:t>
                      </a:r>
                      <a:endParaRPr lang="nl-BE" sz="1400" dirty="0"/>
                    </a:p>
                  </a:txBody>
                  <a:tcPr marL="89218" marR="89218"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nl-BE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fadeOut()</a:t>
                      </a:r>
                      <a:endParaRPr kumimoji="0" lang="nl-BE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sz="1400" dirty="0" smtClean="0"/>
                        <a:t>Verbergt</a:t>
                      </a:r>
                      <a:r>
                        <a:rPr lang="nl-BE" sz="1400" baseline="0" dirty="0" smtClean="0"/>
                        <a:t> het element door het langzaam te vervagen</a:t>
                      </a:r>
                      <a:endParaRPr lang="nl-BE" sz="1400" dirty="0"/>
                    </a:p>
                  </a:txBody>
                  <a:tcPr marL="89218" marR="89218"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nl-BE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fadeTo()</a:t>
                      </a:r>
                      <a:endParaRPr kumimoji="0" lang="nl-BE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sz="1400" dirty="0" smtClean="0"/>
                        <a:t>Stelt de mate</a:t>
                      </a:r>
                      <a:r>
                        <a:rPr lang="nl-BE" sz="1400" baseline="0" dirty="0" smtClean="0"/>
                        <a:t> van vervaging in</a:t>
                      </a:r>
                      <a:endParaRPr lang="nl-BE" sz="1400" dirty="0"/>
                    </a:p>
                  </a:txBody>
                  <a:tcPr marL="89218" marR="89218"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nl-BE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fadeToggle()</a:t>
                      </a:r>
                      <a:endParaRPr kumimoji="0" lang="nl-BE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sz="1400" dirty="0" smtClean="0"/>
                        <a:t>Toont of verbergt een element via vervaging </a:t>
                      </a:r>
                      <a:r>
                        <a:rPr lang="nl-BE" sz="1400" b="1" dirty="0" smtClean="0">
                          <a:solidFill>
                            <a:schemeClr val="accent2"/>
                          </a:solidFill>
                        </a:rPr>
                        <a:t>(*)</a:t>
                      </a:r>
                      <a:endParaRPr lang="nl-BE" sz="14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89218" marR="89218"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nl-BE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hide()</a:t>
                      </a:r>
                      <a:endParaRPr kumimoji="0" lang="nl-BE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sz="1400" dirty="0" smtClean="0"/>
                        <a:t>Verbergt</a:t>
                      </a:r>
                      <a:r>
                        <a:rPr lang="nl-BE" sz="1400" baseline="0" dirty="0" smtClean="0"/>
                        <a:t> het element</a:t>
                      </a:r>
                      <a:endParaRPr lang="nl-BE" sz="1400" dirty="0"/>
                    </a:p>
                  </a:txBody>
                  <a:tcPr marL="89218" marR="89218"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nl-BE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show()</a:t>
                      </a:r>
                      <a:endParaRPr kumimoji="0" lang="nl-BE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sz="1400" dirty="0" smtClean="0"/>
                        <a:t>Toont het element</a:t>
                      </a:r>
                      <a:endParaRPr lang="nl-BE" sz="1400" dirty="0"/>
                    </a:p>
                  </a:txBody>
                  <a:tcPr marL="89218" marR="89218"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nl-BE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slideDown()</a:t>
                      </a:r>
                      <a:endParaRPr kumimoji="0" lang="nl-BE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sz="1400" dirty="0" smtClean="0"/>
                        <a:t>Laat het element naar beneden glijden</a:t>
                      </a:r>
                      <a:endParaRPr lang="nl-BE" sz="1400" dirty="0"/>
                    </a:p>
                  </a:txBody>
                  <a:tcPr marL="89218" marR="89218"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nl-BE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slideUp()</a:t>
                      </a:r>
                      <a:endParaRPr kumimoji="0" lang="nl-BE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sz="1400" dirty="0" smtClean="0"/>
                        <a:t>Laat het element</a:t>
                      </a:r>
                      <a:r>
                        <a:rPr lang="nl-BE" sz="1400" baseline="0" dirty="0" smtClean="0"/>
                        <a:t> naar boven glijden</a:t>
                      </a:r>
                      <a:endParaRPr lang="nl-BE" sz="1400" dirty="0"/>
                    </a:p>
                  </a:txBody>
                  <a:tcPr marL="89218" marR="89218"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nl-BE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slideToggle()</a:t>
                      </a:r>
                      <a:endParaRPr kumimoji="0" lang="nl-BE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sz="1400" dirty="0" smtClean="0"/>
                        <a:t>Laat het element afwisselend naar boven en beneden glijden </a:t>
                      </a:r>
                      <a:r>
                        <a:rPr lang="nl-BE" sz="1400" b="1" dirty="0" smtClean="0">
                          <a:solidFill>
                            <a:schemeClr val="accent2"/>
                          </a:solidFill>
                        </a:rPr>
                        <a:t>(*)</a:t>
                      </a:r>
                      <a:endParaRPr lang="nl-BE" sz="1400" dirty="0"/>
                    </a:p>
                  </a:txBody>
                  <a:tcPr marL="89218" marR="89218"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nl-BE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toggle()</a:t>
                      </a:r>
                      <a:endParaRPr kumimoji="0" lang="nl-BE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218" marR="89218"/>
                </a:tc>
                <a:tc>
                  <a:txBody>
                    <a:bodyPr/>
                    <a:lstStyle/>
                    <a:p>
                      <a:r>
                        <a:rPr lang="nl-BE" sz="1400" dirty="0" smtClean="0"/>
                        <a:t>Toont en verbergt het element</a:t>
                      </a:r>
                      <a:endParaRPr lang="nl-BE" sz="1400" dirty="0"/>
                    </a:p>
                  </a:txBody>
                  <a:tcPr marL="89218" marR="89218"/>
                </a:tc>
              </a:tr>
              <a:tr h="370840">
                <a:tc gridSpan="2"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nl-BE" sz="1800" b="1" dirty="0" smtClean="0">
                          <a:solidFill>
                            <a:schemeClr val="accent2"/>
                          </a:solidFill>
                        </a:rPr>
                        <a:t>(*) </a:t>
                      </a:r>
                      <a:r>
                        <a:rPr lang="nl-BE" sz="1400" b="0" dirty="0" smtClean="0">
                          <a:solidFill>
                            <a:schemeClr val="tx1"/>
                          </a:solidFill>
                        </a:rPr>
                        <a:t>de toggle –functies wisselen af tussen de individuele</a:t>
                      </a:r>
                      <a:r>
                        <a:rPr lang="nl-BE" sz="1400" b="0" baseline="0" dirty="0" smtClean="0">
                          <a:solidFill>
                            <a:schemeClr val="tx1"/>
                          </a:solidFill>
                        </a:rPr>
                        <a:t> effecten (aan/uit schakelaar principe)</a:t>
                      </a:r>
                      <a:endParaRPr kumimoji="0" lang="nl-BE" sz="1400" b="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89218" marR="89218"/>
                </a:tc>
                <a:tc hMerge="1"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54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Snelheid als parameter :</a:t>
            </a:r>
          </a:p>
          <a:p>
            <a:pPr lvl="1"/>
            <a:r>
              <a:rPr lang="nl-BE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slow</a:t>
            </a:r>
            <a:r>
              <a:rPr lang="nl-BE" dirty="0" smtClean="0"/>
              <a:t> </a:t>
            </a:r>
            <a:r>
              <a:rPr lang="nl-BE" dirty="0" smtClean="0">
                <a:sym typeface="Wingdings" pitchFamily="2" charset="2"/>
              </a:rPr>
              <a:t> 600 milliseconden</a:t>
            </a:r>
          </a:p>
          <a:p>
            <a:pPr lvl="1"/>
            <a:r>
              <a:rPr lang="nl-BE" dirty="0" smtClean="0">
                <a:sym typeface="Wingdings" pitchFamily="2" charset="2"/>
              </a:rPr>
              <a:t>Geen parameter  400 milliseconden</a:t>
            </a:r>
          </a:p>
          <a:p>
            <a:pPr lvl="1"/>
            <a:r>
              <a:rPr lang="nl-BE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fast</a:t>
            </a:r>
            <a:r>
              <a:rPr lang="nl-BE" dirty="0" smtClean="0">
                <a:sym typeface="Wingdings" pitchFamily="2" charset="2"/>
              </a:rPr>
              <a:t>  200 milliseconden</a:t>
            </a:r>
          </a:p>
          <a:p>
            <a:pPr lvl="1"/>
            <a:r>
              <a:rPr lang="nl-BE" dirty="0" smtClean="0">
                <a:sym typeface="Wingdings" pitchFamily="2" charset="2"/>
              </a:rPr>
              <a:t>x	 x milliseconden (x is een getal)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3459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Elementen zichtbaar maken of doen verdwijnen </a:t>
            </a:r>
            <a:br>
              <a:rPr lang="nl-BE" dirty="0" smtClean="0"/>
            </a:br>
            <a:r>
              <a:rPr lang="nl-BE" dirty="0" smtClean="0">
                <a:sym typeface="Wingdings" pitchFamily="2" charset="2"/>
              </a:rPr>
              <a:t> niet altijd duidelijk voor de gebruiker</a:t>
            </a:r>
            <a:br>
              <a:rPr lang="nl-BE" dirty="0" smtClean="0">
                <a:sym typeface="Wingdings" pitchFamily="2" charset="2"/>
              </a:rPr>
            </a:br>
            <a:r>
              <a:rPr lang="nl-BE" dirty="0" smtClean="0">
                <a:sym typeface="Wingdings" pitchFamily="2" charset="2"/>
              </a:rPr>
              <a:t> duidelijker maken dat er iets </a:t>
            </a:r>
            <a:r>
              <a:rPr lang="nl-BE" dirty="0" smtClean="0">
                <a:sym typeface="Wingdings" pitchFamily="2" charset="2"/>
              </a:rPr>
              <a:t>gebeurt </a:t>
            </a:r>
            <a:r>
              <a:rPr lang="nl-BE" dirty="0" smtClean="0">
                <a:sym typeface="Wingdings" pitchFamily="2" charset="2"/>
              </a:rPr>
              <a:t>dmv effecten</a:t>
            </a:r>
          </a:p>
          <a:p>
            <a:r>
              <a:rPr lang="nl-BE" dirty="0" smtClean="0">
                <a:sym typeface="Wingdings" pitchFamily="2" charset="2"/>
              </a:rPr>
              <a:t>Zie vb1, vb2, vb3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0325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disee" id="{AEB4D86C-A4C5-4820-ABD1-11A79AE49391}" vid="{AB0DCB06-50D4-4DE4-A2CC-6BA398E406AE}"/>
    </a:ext>
  </a:extLst>
</a:theme>
</file>

<file path=ppt/theme/theme2.xml><?xml version="1.0" encoding="utf-8"?>
<a:theme xmlns:a="http://schemas.openxmlformats.org/drawingml/2006/main" name="2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7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6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7086</TotalTime>
  <Words>431</Words>
  <Application>Microsoft Office PowerPoint</Application>
  <PresentationFormat>Diavoorstelling (4:3)</PresentationFormat>
  <Paragraphs>83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7</vt:i4>
      </vt:variant>
      <vt:variant>
        <vt:lpstr>Diatitels</vt:lpstr>
      </vt:variant>
      <vt:variant>
        <vt:i4>14</vt:i4>
      </vt:variant>
    </vt:vector>
  </HeadingPairs>
  <TitlesOfParts>
    <vt:vector size="26" baseType="lpstr">
      <vt:lpstr>Arial</vt:lpstr>
      <vt:lpstr>Calibri</vt:lpstr>
      <vt:lpstr>Corbel</vt:lpstr>
      <vt:lpstr>Courier New</vt:lpstr>
      <vt:lpstr>Wingdings</vt:lpstr>
      <vt:lpstr>Odisee</vt:lpstr>
      <vt:lpstr>2_Odisee</vt:lpstr>
      <vt:lpstr>3_Odisee</vt:lpstr>
      <vt:lpstr>7_Odisee</vt:lpstr>
      <vt:lpstr>4_Odisee</vt:lpstr>
      <vt:lpstr>5_Odisee</vt:lpstr>
      <vt:lpstr>6_Odisee</vt:lpstr>
      <vt:lpstr>Mobile en Internet 2</vt:lpstr>
      <vt:lpstr>Effecten</vt:lpstr>
      <vt:lpstr>Waarom met jQuery/javascript?</vt:lpstr>
      <vt:lpstr>Oefening 5.1p114-Werken met css </vt:lpstr>
      <vt:lpstr>Effecten in jQuery</vt:lpstr>
      <vt:lpstr>PowerPoint-presentatie</vt:lpstr>
      <vt:lpstr>Effecten in jQuery</vt:lpstr>
      <vt:lpstr>PowerPoint-presentatie</vt:lpstr>
      <vt:lpstr>PowerPoint-presentatie</vt:lpstr>
      <vt:lpstr>Oefening 5.2 </vt:lpstr>
      <vt:lpstr>PowerPoint-presentatie</vt:lpstr>
      <vt:lpstr>Aangepaste animaties</vt:lpstr>
      <vt:lpstr>PowerPoint-presentatie</vt:lpstr>
      <vt:lpstr>Oefening 5.3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 Ophalvens</cp:lastModifiedBy>
  <cp:revision>130</cp:revision>
  <dcterms:created xsi:type="dcterms:W3CDTF">2012-04-11T11:10:54Z</dcterms:created>
  <dcterms:modified xsi:type="dcterms:W3CDTF">2016-03-18T19:57:59Z</dcterms:modified>
</cp:coreProperties>
</file>