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50" r:id="rId3"/>
    <p:sldId id="347" r:id="rId4"/>
    <p:sldId id="348" r:id="rId5"/>
    <p:sldId id="353" r:id="rId6"/>
    <p:sldId id="380" r:id="rId7"/>
    <p:sldId id="354" r:id="rId8"/>
    <p:sldId id="355" r:id="rId9"/>
    <p:sldId id="357" r:id="rId10"/>
    <p:sldId id="358" r:id="rId11"/>
    <p:sldId id="359" r:id="rId12"/>
    <p:sldId id="274" r:id="rId13"/>
    <p:sldId id="259" r:id="rId14"/>
    <p:sldId id="261" r:id="rId15"/>
    <p:sldId id="260" r:id="rId16"/>
    <p:sldId id="360" r:id="rId17"/>
    <p:sldId id="381" r:id="rId18"/>
    <p:sldId id="382" r:id="rId19"/>
    <p:sldId id="383" r:id="rId20"/>
    <p:sldId id="384" r:id="rId21"/>
    <p:sldId id="379" r:id="rId22"/>
    <p:sldId id="366" r:id="rId23"/>
    <p:sldId id="385" r:id="rId24"/>
    <p:sldId id="386" r:id="rId25"/>
    <p:sldId id="387" r:id="rId26"/>
    <p:sldId id="388" r:id="rId27"/>
    <p:sldId id="369" r:id="rId28"/>
    <p:sldId id="265" r:id="rId29"/>
    <p:sldId id="266" r:id="rId30"/>
    <p:sldId id="352" r:id="rId31"/>
    <p:sldId id="285" r:id="rId32"/>
    <p:sldId id="27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79655" autoAdjust="0"/>
  </p:normalViewPr>
  <p:slideViewPr>
    <p:cSldViewPr>
      <p:cViewPr>
        <p:scale>
          <a:sx n="80" d="100"/>
          <a:sy n="80" d="100"/>
        </p:scale>
        <p:origin x="-1866" y="-786"/>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E8C0849-6FD8-4A4A-AB8A-A1AE7247E88A}" type="datetimeFigureOut">
              <a:rPr lang="en-US"/>
              <a:pPr>
                <a:defRPr/>
              </a:pPr>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1868460-D77B-4299-9BD7-146C7C7FAAD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ABBFB9A-9162-40FD-BB6E-496170610B66}" type="datetime1">
              <a:rPr lang="en-US"/>
              <a:pPr>
                <a:defRPr/>
              </a:pPr>
              <a:t>7/4/2016</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607785B-461D-4023-A671-DBF77053983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61576BC-919A-4119-9D42-C8C6F65DF9E3}" type="datetime1">
              <a:rPr lang="en-US"/>
              <a:pPr>
                <a:defRPr/>
              </a:pPr>
              <a:t>7/4/2016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516CA44-F9EC-47C8-87FA-3F404B605C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067CF03-8057-4A28-A6D5-FB1015E4BB43}" type="datetime1">
              <a:rPr lang="en-US"/>
              <a:pPr>
                <a:defRPr/>
              </a:pPr>
              <a:t>7/4/2016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4937744-1DCD-441E-8D7A-F5B48C17B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815AFCF-2796-4C0E-AFE4-C9063D053817}" type="datetime1">
              <a:rPr lang="en-US"/>
              <a:pPr>
                <a:defRPr/>
              </a:pPr>
              <a:t>7/4/2016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8D27DBB-C185-4315-A59B-9C543B1B699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FA50F98C-3BBD-4807-843C-A34A1FAED3DD}" type="datetime1">
              <a:rPr lang="en-US"/>
              <a:pPr>
                <a:defRPr/>
              </a:pPr>
              <a:t>7/4/2016</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549E119D-86D7-4F50-9B73-AB20A66BF96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CAA8496-6032-4DFA-888A-9FE775F0130B}" type="datetime1">
              <a:rPr lang="en-US"/>
              <a:pPr>
                <a:defRPr/>
              </a:pPr>
              <a:t>7/4/2016</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5E2D472-176F-4484-B5F9-E0135C7687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136C0CC8-D31E-449C-98CB-F09B621F9208}" type="datetime1">
              <a:rPr lang="en-US"/>
              <a:pPr>
                <a:defRPr/>
              </a:pPr>
              <a:t>7/4/2016</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6A80AF25-5D9A-4037-B09A-718E0E85017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2A35F0-DD10-44E6-BF0A-93B48B7A2414}" type="datetime1">
              <a:rPr lang="en-US"/>
              <a:pPr>
                <a:defRPr/>
              </a:pPr>
              <a:t>7/4/2016</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3023122-E515-4FBF-8D46-46CACAB6B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1F47427-9B3B-4D8C-AE5F-964B5A48C4FA}" type="datetime1">
              <a:rPr lang="en-US"/>
              <a:pPr>
                <a:defRPr/>
              </a:pPr>
              <a:t>7/4/2016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9189F44-3818-4D90-8DF9-EEA1D4FCA0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E420FEFA-F7C1-40C8-ADC1-876171083DAD}" type="datetime1">
              <a:rPr lang="en-US"/>
              <a:pPr>
                <a:defRPr/>
              </a:pPr>
              <a:t>7/4/2016</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8F3AC7C7-ADF0-421F-8445-C78C00250F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4C459185-238D-43B3-B3E1-8EA5DC7C5872}" type="datetime1">
              <a:rPr lang="en-US"/>
              <a:pPr>
                <a:defRPr/>
              </a:pPr>
              <a:t>7/4/2016</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46A90128-74BE-44E8-8901-2A0B502D6E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67273BF7-80A0-4260-8D2F-F316BBAF336E}" type="datetime1">
              <a:rPr lang="en-US"/>
              <a:pPr>
                <a:defRPr/>
              </a:pPr>
              <a:t>7/4/2016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CF43E86-0CA2-45F1-926D-DBF2A14E79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1" r:id="rId2"/>
    <p:sldLayoutId id="2147483789" r:id="rId3"/>
    <p:sldLayoutId id="2147483782" r:id="rId4"/>
    <p:sldLayoutId id="2147483783" r:id="rId5"/>
    <p:sldLayoutId id="2147483784" r:id="rId6"/>
    <p:sldLayoutId id="2147483785" r:id="rId7"/>
    <p:sldLayoutId id="2147483790" r:id="rId8"/>
    <p:sldLayoutId id="2147483791" r:id="rId9"/>
    <p:sldLayoutId id="2147483786" r:id="rId10"/>
    <p:sldLayoutId id="2147483787"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1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5.xml"/><Relationship Id="rId17" Type="http://schemas.openxmlformats.org/officeDocument/2006/relationships/slide" Target="slide30.xml"/><Relationship Id="rId2" Type="http://schemas.openxmlformats.org/officeDocument/2006/relationships/slide" Target="slide3.xml"/><Relationship Id="rId16" Type="http://schemas.openxmlformats.org/officeDocument/2006/relationships/slide" Target="slide28.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27.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1295400" y="3200400"/>
            <a:ext cx="6019800" cy="609600"/>
          </a:xfrm>
        </p:spPr>
        <p:txBody>
          <a:bodyPr/>
          <a:lstStyle/>
          <a:p>
            <a:pPr eaLnBrk="1" hangingPunct="1">
              <a:buFont typeface="Arial" charset="0"/>
              <a:buNone/>
            </a:pPr>
            <a:r>
              <a:rPr lang="en-US" dirty="0" smtClean="0"/>
              <a:t>Nest Information Technologies (P) Ltd.</a:t>
            </a:r>
          </a:p>
        </p:txBody>
      </p:sp>
      <p:sp>
        <p:nvSpPr>
          <p:cNvPr id="5" name="Slide Number Placeholder 4"/>
          <p:cNvSpPr>
            <a:spLocks noGrp="1"/>
          </p:cNvSpPr>
          <p:nvPr>
            <p:ph type="sldNum" sz="quarter" idx="12"/>
          </p:nvPr>
        </p:nvSpPr>
        <p:spPr/>
        <p:txBody>
          <a:bodyPr/>
          <a:lstStyle/>
          <a:p>
            <a:pPr>
              <a:defRPr/>
            </a:pPr>
            <a:fld id="{D5E3E452-C3F1-483C-AEA8-42F66C3337F8}" type="slidenum">
              <a:rPr lang="en-US"/>
              <a:pPr>
                <a:defRPr/>
              </a:pPr>
              <a:t>1</a:t>
            </a:fld>
            <a:endParaRPr lang="en-US" dirty="0"/>
          </a:p>
        </p:txBody>
      </p:sp>
      <p:sp>
        <p:nvSpPr>
          <p:cNvPr id="6148" name="Title 1"/>
          <p:cNvSpPr>
            <a:spLocks noGrp="1"/>
          </p:cNvSpPr>
          <p:nvPr>
            <p:ph type="ctrTitle"/>
          </p:nvPr>
        </p:nvSpPr>
        <p:spPr>
          <a:xfrm>
            <a:off x="457200" y="1506538"/>
            <a:ext cx="8229600" cy="1470025"/>
          </a:xfrm>
        </p:spPr>
        <p:txBody>
          <a:bodyPr/>
          <a:lstStyle/>
          <a:p>
            <a:pPr eaLnBrk="1" hangingPunct="1"/>
            <a:r>
              <a:rPr sz="3200" b="1" dirty="0" smtClean="0">
                <a:latin typeface="Times New Roman" pitchFamily="18" charset="0"/>
                <a:cs typeface="Times New Roman" pitchFamily="18" charset="0"/>
              </a:rPr>
              <a:t>Sage ERP X3 </a:t>
            </a:r>
            <a:r>
              <a:rPr lang="en-US" sz="3200" b="1" dirty="0" smtClean="0">
                <a:latin typeface="Times New Roman" pitchFamily="18" charset="0"/>
                <a:cs typeface="Times New Roman" pitchFamily="18" charset="0"/>
              </a:rPr>
              <a:t>–</a:t>
            </a:r>
            <a:r>
              <a:rPr sz="3200" b="1" dirty="0" smtClean="0">
                <a:latin typeface="Times New Roman" pitchFamily="18" charset="0"/>
                <a:cs typeface="Times New Roman" pitchFamily="18" charset="0"/>
              </a:rPr>
              <a:t> POS Integration </a:t>
            </a:r>
            <a:r>
              <a:rPr lang="en-US" sz="3200" b="1" dirty="0" smtClean="0">
                <a:latin typeface="Times New Roman" pitchFamily="18" charset="0"/>
                <a:cs typeface="Times New Roman" pitchFamily="18" charset="0"/>
              </a:rPr>
              <a:t>through WEB SERVICE</a:t>
            </a:r>
            <a:endParaRPr sz="3200" b="1" dirty="0" smtClean="0">
              <a:latin typeface="Times New Roman" pitchFamily="18" charset="0"/>
              <a:cs typeface="Times New Roman" pitchFamily="18" charset="0"/>
            </a:endParaRPr>
          </a:p>
        </p:txBody>
      </p:sp>
      <p:pic>
        <p:nvPicPr>
          <p:cNvPr id="6149" name="Picture 2"/>
          <p:cNvPicPr>
            <a:picLocks noGrp="1" noChangeAspect="1" noChangeArrowheads="1"/>
          </p:cNvPicPr>
          <p:nvPr>
            <p:ph idx="4294967295"/>
          </p:nvPr>
        </p:nvPicPr>
        <p:blipFill>
          <a:blip r:embed="rId2" cstate="print"/>
          <a:stretch>
            <a:fillRect/>
          </a:stretch>
        </p:blipFill>
        <p:spPr>
          <a:xfrm>
            <a:off x="2743200" y="3888862"/>
            <a:ext cx="3657600" cy="2435738"/>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00800"/>
            <a:ext cx="457200" cy="457200"/>
          </a:xfrm>
        </p:spPr>
        <p:txBody>
          <a:bodyPr/>
          <a:lstStyle/>
          <a:p>
            <a:pPr>
              <a:defRPr/>
            </a:pPr>
            <a:fld id="{4CAF9406-D5E4-426D-A70A-748BB0EB0ABE}" type="slidenum">
              <a:rPr lang="en-US"/>
              <a:pPr>
                <a:defRPr/>
              </a:pPr>
              <a:t>10</a:t>
            </a:fld>
            <a:endParaRPr lang="en-US"/>
          </a:p>
        </p:txBody>
      </p:sp>
      <p:sp>
        <p:nvSpPr>
          <p:cNvPr id="8" name="Title 7"/>
          <p:cNvSpPr>
            <a:spLocks noGrp="1"/>
          </p:cNvSpPr>
          <p:nvPr>
            <p:ph type="title"/>
          </p:nvPr>
        </p:nvSpPr>
        <p:spPr>
          <a:xfrm>
            <a:off x="1371600" y="381000"/>
            <a:ext cx="5867400" cy="457200"/>
          </a:xfrm>
        </p:spPr>
        <p:txBody>
          <a:bodyPr/>
          <a:lstStyle/>
          <a:p>
            <a:pPr algn="ctr"/>
            <a:r>
              <a:rPr lang="en-US" sz="2000" b="1" dirty="0" smtClean="0">
                <a:solidFill>
                  <a:srgbClr val="0070C0"/>
                </a:solidFill>
                <a:latin typeface="Times New Roman" pitchFamily="18" charset="0"/>
                <a:cs typeface="Times New Roman" pitchFamily="18" charset="0"/>
              </a:rPr>
              <a:t>Web service pool screen</a:t>
            </a:r>
            <a:endParaRPr lang="en-US" sz="2000" b="1" dirty="0">
              <a:solidFill>
                <a:srgbClr val="0070C0"/>
              </a:solidFill>
              <a:latin typeface="Times New Roman" pitchFamily="18" charset="0"/>
              <a:cs typeface="Times New Roman" pitchFamily="18" charset="0"/>
            </a:endParaRPr>
          </a:p>
        </p:txBody>
      </p:sp>
      <p:pic>
        <p:nvPicPr>
          <p:cNvPr id="7" name="Content Placeholder 6" descr="webpool.png"/>
          <p:cNvPicPr>
            <a:picLocks noGrp="1" noChangeAspect="1"/>
          </p:cNvPicPr>
          <p:nvPr>
            <p:ph sz="quarter" idx="1"/>
          </p:nvPr>
        </p:nvPicPr>
        <p:blipFill>
          <a:blip r:embed="rId2" cstate="print"/>
          <a:stretch>
            <a:fillRect/>
          </a:stretch>
        </p:blipFill>
        <p:spPr>
          <a:xfrm>
            <a:off x="381000" y="990600"/>
            <a:ext cx="8558462" cy="5486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00800"/>
            <a:ext cx="457200" cy="457200"/>
          </a:xfrm>
        </p:spPr>
        <p:txBody>
          <a:bodyPr/>
          <a:lstStyle/>
          <a:p>
            <a:pPr>
              <a:defRPr/>
            </a:pPr>
            <a:fld id="{4CAF9406-D5E4-426D-A70A-748BB0EB0ABE}" type="slidenum">
              <a:rPr lang="en-US"/>
              <a:pPr>
                <a:defRPr/>
              </a:pPr>
              <a:t>11</a:t>
            </a:fld>
            <a:endParaRPr lang="en-US"/>
          </a:p>
        </p:txBody>
      </p:sp>
      <p:sp>
        <p:nvSpPr>
          <p:cNvPr id="8" name="Title 7"/>
          <p:cNvSpPr>
            <a:spLocks noGrp="1"/>
          </p:cNvSpPr>
          <p:nvPr>
            <p:ph type="title"/>
          </p:nvPr>
        </p:nvSpPr>
        <p:spPr>
          <a:xfrm>
            <a:off x="1371600" y="381000"/>
            <a:ext cx="5867400" cy="457200"/>
          </a:xfrm>
        </p:spPr>
        <p:txBody>
          <a:bodyPr/>
          <a:lstStyle/>
          <a:p>
            <a:pPr algn="ctr"/>
            <a:r>
              <a:rPr lang="en-US" sz="2000" b="1" dirty="0" smtClean="0">
                <a:solidFill>
                  <a:srgbClr val="0070C0"/>
                </a:solidFill>
                <a:latin typeface="Times New Roman" pitchFamily="18" charset="0"/>
                <a:cs typeface="Times New Roman" pitchFamily="18" charset="0"/>
              </a:rPr>
              <a:t>Creating Web Service in X3 </a:t>
            </a:r>
            <a:endParaRPr lang="en-US" sz="20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lstStyle/>
          <a:p>
            <a:r>
              <a:rPr lang="en-US" sz="1600" dirty="0" smtClean="0">
                <a:latin typeface="Times New Roman" pitchFamily="18" charset="0"/>
                <a:cs typeface="Times New Roman" pitchFamily="18" charset="0"/>
              </a:rPr>
              <a:t>Development </a:t>
            </a:r>
            <a:r>
              <a:rPr lang="en-US" sz="1600" dirty="0" smtClean="0">
                <a:latin typeface="Times New Roman" pitchFamily="18" charset="0"/>
                <a:cs typeface="Times New Roman" pitchFamily="18" charset="0"/>
                <a:sym typeface="Wingdings" pitchFamily="2" charset="2"/>
              </a:rPr>
              <a:t> Processing Dictionary  </a:t>
            </a:r>
            <a:r>
              <a:rPr lang="en-US" sz="1600" dirty="0" err="1" smtClean="0">
                <a:latin typeface="Times New Roman" pitchFamily="18" charset="0"/>
                <a:cs typeface="Times New Roman" pitchFamily="18" charset="0"/>
                <a:sym typeface="Wingdings" pitchFamily="2" charset="2"/>
              </a:rPr>
              <a:t>Processings</a:t>
            </a:r>
            <a:r>
              <a:rPr lang="en-US" sz="1600" dirty="0" smtClean="0">
                <a:latin typeface="Times New Roman" pitchFamily="18" charset="0"/>
                <a:cs typeface="Times New Roman" pitchFamily="18" charset="0"/>
                <a:sym typeface="Wingdings" pitchFamily="2" charset="2"/>
              </a:rPr>
              <a:t> Web services</a:t>
            </a:r>
          </a:p>
          <a:p>
            <a:endParaRPr lang="en-US" sz="1600" dirty="0">
              <a:latin typeface="Times New Roman" pitchFamily="18" charset="0"/>
              <a:cs typeface="Times New Roman" pitchFamily="18" charset="0"/>
            </a:endParaRPr>
          </a:p>
        </p:txBody>
      </p:sp>
      <p:pic>
        <p:nvPicPr>
          <p:cNvPr id="6" name="Picture 5" descr="we.png"/>
          <p:cNvPicPr>
            <a:picLocks noChangeAspect="1"/>
          </p:cNvPicPr>
          <p:nvPr/>
        </p:nvPicPr>
        <p:blipFill>
          <a:blip r:embed="rId2" cstate="print"/>
          <a:stretch>
            <a:fillRect/>
          </a:stretch>
        </p:blipFill>
        <p:spPr>
          <a:xfrm>
            <a:off x="1066800" y="1905000"/>
            <a:ext cx="7171470" cy="472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90600" y="258762"/>
            <a:ext cx="7772400" cy="655638"/>
          </a:xfrm>
        </p:spPr>
        <p:txBody>
          <a:bodyPr/>
          <a:lstStyle/>
          <a:p>
            <a:pPr algn="ctr" eaLnBrk="1" hangingPunct="1"/>
            <a:r>
              <a:rPr lang="en-US" sz="2400" dirty="0" smtClean="0">
                <a:solidFill>
                  <a:srgbClr val="0070C0"/>
                </a:solidFill>
                <a:latin typeface="Times New Roman" pitchFamily="18" charset="0"/>
                <a:cs typeface="Times New Roman" pitchFamily="18" charset="0"/>
              </a:rPr>
              <a:t> Import Template</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BAB44F3-D334-4D66-B55D-858A2B0E5A0A}" type="slidenum">
              <a:rPr lang="en-US"/>
              <a:pPr>
                <a:defRPr/>
              </a:pPr>
              <a:t>12</a:t>
            </a:fld>
            <a:endParaRPr lang="en-US"/>
          </a:p>
        </p:txBody>
      </p:sp>
      <p:sp>
        <p:nvSpPr>
          <p:cNvPr id="8" name="Content Placeholder 7"/>
          <p:cNvSpPr>
            <a:spLocks noGrp="1"/>
          </p:cNvSpPr>
          <p:nvPr>
            <p:ph sz="quarter" idx="1"/>
          </p:nvPr>
        </p:nvSpPr>
        <p:spPr>
          <a:xfrm>
            <a:off x="838200" y="914400"/>
            <a:ext cx="7772400" cy="685800"/>
          </a:xfrm>
        </p:spPr>
        <p:txBody>
          <a:bodyPr/>
          <a:lstStyle/>
          <a:p>
            <a:r>
              <a:rPr lang="en-US" sz="1600" dirty="0" smtClean="0">
                <a:latin typeface="Times New Roman" pitchFamily="18" charset="0"/>
                <a:cs typeface="Times New Roman" pitchFamily="18" charset="0"/>
              </a:rPr>
              <a:t>Sage X3 provide comprehensive import/ export functionalities. </a:t>
            </a:r>
          </a:p>
          <a:p>
            <a:r>
              <a:rPr lang="en-US" sz="1600" dirty="0" smtClean="0">
                <a:latin typeface="Times New Roman" pitchFamily="18" charset="0"/>
                <a:cs typeface="Times New Roman" pitchFamily="18" charset="0"/>
              </a:rPr>
              <a:t>Using this feature we have created a template for importing POS sales data in to the X3. </a:t>
            </a:r>
          </a:p>
          <a:p>
            <a:endParaRPr lang="en-US" sz="1600" dirty="0">
              <a:latin typeface="Times New Roman" pitchFamily="18" charset="0"/>
              <a:cs typeface="Times New Roman" pitchFamily="18" charset="0"/>
            </a:endParaRPr>
          </a:p>
        </p:txBody>
      </p:sp>
      <p:sp>
        <p:nvSpPr>
          <p:cNvPr id="9" name="TextBox 5"/>
          <p:cNvSpPr txBox="1"/>
          <p:nvPr/>
        </p:nvSpPr>
        <p:spPr>
          <a:xfrm>
            <a:off x="1219200" y="1600200"/>
            <a:ext cx="67818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600" b="1" dirty="0" smtClean="0"/>
              <a:t>Setup &gt;Usage &gt; Imports \ exports &gt; import\export template</a:t>
            </a:r>
            <a:endParaRPr lang="en-US" sz="1600" b="1" dirty="0"/>
          </a:p>
        </p:txBody>
      </p:sp>
      <p:pic>
        <p:nvPicPr>
          <p:cNvPr id="10" name="Picture 9" descr="Sage 1.png"/>
          <p:cNvPicPr/>
          <p:nvPr/>
        </p:nvPicPr>
        <p:blipFill>
          <a:blip r:embed="rId2" cstate="print"/>
          <a:stretch>
            <a:fillRect/>
          </a:stretch>
        </p:blipFill>
        <p:spPr>
          <a:xfrm>
            <a:off x="1219200" y="2133600"/>
            <a:ext cx="7315200" cy="4495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14400" y="381000"/>
            <a:ext cx="7772400" cy="655638"/>
          </a:xfrm>
        </p:spPr>
        <p:txBody>
          <a:bodyPr/>
          <a:lstStyle/>
          <a:p>
            <a:pPr algn="ctr" eaLnBrk="1" hangingPunct="1"/>
            <a:r>
              <a:rPr lang="en-US" sz="2400" dirty="0" smtClean="0">
                <a:solidFill>
                  <a:srgbClr val="0070C0"/>
                </a:solidFill>
                <a:latin typeface="Times New Roman" pitchFamily="18" charset="0"/>
                <a:cs typeface="Times New Roman" pitchFamily="18" charset="0"/>
              </a:rPr>
              <a:t> Import Template cont..</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19F1081-4ED4-4587-8C8D-933A31F80C36}" type="slidenum">
              <a:rPr lang="en-US"/>
              <a:pPr>
                <a:defRPr/>
              </a:pPr>
              <a:t>13</a:t>
            </a:fld>
            <a:endParaRPr lang="en-US"/>
          </a:p>
        </p:txBody>
      </p:sp>
      <p:sp>
        <p:nvSpPr>
          <p:cNvPr id="8" name="Content Placeholder 7"/>
          <p:cNvSpPr>
            <a:spLocks noGrp="1"/>
          </p:cNvSpPr>
          <p:nvPr>
            <p:ph sz="quarter" idx="1"/>
          </p:nvPr>
        </p:nvSpPr>
        <p:spPr>
          <a:xfrm>
            <a:off x="914400" y="1447800"/>
            <a:ext cx="7772400" cy="1219200"/>
          </a:xfrm>
        </p:spPr>
        <p:txBody>
          <a:bodyPr/>
          <a:lstStyle/>
          <a:p>
            <a:r>
              <a:rPr lang="en-US" sz="1600" dirty="0" smtClean="0">
                <a:latin typeface="Times New Roman" pitchFamily="18" charset="0"/>
                <a:cs typeface="Times New Roman" pitchFamily="18" charset="0"/>
              </a:rPr>
              <a:t>We need to add fields and its corresponding tables here. Semi column( ; ) is used to separate fields.</a:t>
            </a:r>
          </a:p>
          <a:p>
            <a:pPr>
              <a:buNone/>
            </a:pPr>
            <a:r>
              <a:rPr lang="en-US" sz="1600" b="1" u="sng" dirty="0" smtClean="0">
                <a:latin typeface="Times New Roman" pitchFamily="18" charset="0"/>
                <a:cs typeface="Times New Roman" pitchFamily="18" charset="0"/>
              </a:rPr>
              <a:t>Indicator </a:t>
            </a:r>
            <a:endParaRPr lang="en-US" sz="16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 – Indicates header part , L – Indicates lines part</a:t>
            </a:r>
          </a:p>
          <a:p>
            <a:endParaRPr lang="en-US" sz="1600" dirty="0">
              <a:latin typeface="Times New Roman" pitchFamily="18" charset="0"/>
              <a:cs typeface="Times New Roman" pitchFamily="18" charset="0"/>
            </a:endParaRPr>
          </a:p>
        </p:txBody>
      </p:sp>
      <p:pic>
        <p:nvPicPr>
          <p:cNvPr id="9" name="Picture 8" descr="sage 2.png"/>
          <p:cNvPicPr/>
          <p:nvPr/>
        </p:nvPicPr>
        <p:blipFill>
          <a:blip r:embed="rId2" cstate="print"/>
          <a:stretch>
            <a:fillRect/>
          </a:stretch>
        </p:blipFill>
        <p:spPr bwMode="auto">
          <a:xfrm>
            <a:off x="762000" y="2743200"/>
            <a:ext cx="8001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eaLnBrk="1" hangingPunct="1"/>
            <a:r>
              <a:rPr lang="en-US" sz="2800" dirty="0" smtClean="0">
                <a:solidFill>
                  <a:srgbClr val="0070C0"/>
                </a:solidFill>
                <a:latin typeface="Times New Roman" pitchFamily="18" charset="0"/>
                <a:cs typeface="Times New Roman" pitchFamily="18" charset="0"/>
              </a:rPr>
              <a:t>Template File</a:t>
            </a: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14</a:t>
            </a:fld>
            <a:endParaRPr lang="en-US"/>
          </a:p>
        </p:txBody>
      </p:sp>
      <p:sp>
        <p:nvSpPr>
          <p:cNvPr id="6" name="TextBox 5"/>
          <p:cNvSpPr txBox="1"/>
          <p:nvPr/>
        </p:nvSpPr>
        <p:spPr>
          <a:xfrm>
            <a:off x="990600" y="838200"/>
            <a:ext cx="6477000" cy="1631216"/>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
        <p:nvSpPr>
          <p:cNvPr id="8" name="Content Placeholder 7"/>
          <p:cNvSpPr>
            <a:spLocks noGrp="1"/>
          </p:cNvSpPr>
          <p:nvPr>
            <p:ph sz="quarter" idx="1"/>
          </p:nvPr>
        </p:nvSpPr>
        <p:spPr>
          <a:xfrm>
            <a:off x="914400" y="1447800"/>
            <a:ext cx="7696200" cy="2667000"/>
          </a:xfrm>
        </p:spPr>
        <p:txBody>
          <a:bodyPr/>
          <a:lstStyle/>
          <a:p>
            <a:r>
              <a:rPr lang="en-US" sz="1800" dirty="0" smtClean="0">
                <a:latin typeface="Times New Roman" pitchFamily="18" charset="0"/>
                <a:cs typeface="Times New Roman" pitchFamily="18" charset="0"/>
              </a:rPr>
              <a:t>Consider that we have multiple stores in different locations. Sales data need to be prepared in text/excel file for each store using the above template. The file should contain all the necessary data such as Sales site, date, UPC, item name.</a:t>
            </a:r>
          </a:p>
          <a:p>
            <a:r>
              <a:rPr lang="en-US" sz="1800" dirty="0" smtClean="0">
                <a:latin typeface="Times New Roman" pitchFamily="18" charset="0"/>
                <a:cs typeface="Times New Roman" pitchFamily="18" charset="0"/>
              </a:rPr>
              <a:t>This file must be keep in C:\\WEBSERVICE folder with the name of SO2.txt.</a:t>
            </a:r>
          </a:p>
          <a:p>
            <a:r>
              <a:rPr lang="en-US" sz="1800" dirty="0" smtClean="0">
                <a:latin typeface="Times New Roman" pitchFamily="18" charset="0"/>
                <a:cs typeface="Times New Roman" pitchFamily="18" charset="0"/>
              </a:rPr>
              <a:t>Now our Web service and  text file are ready.</a:t>
            </a:r>
          </a:p>
          <a:p>
            <a:pPr>
              <a:buNone/>
            </a:pPr>
            <a:endParaRPr lang="en-US" sz="1800" dirty="0">
              <a:latin typeface="Times New Roman" pitchFamily="18" charset="0"/>
              <a:cs typeface="Times New Roman" pitchFamily="18" charset="0"/>
            </a:endParaRPr>
          </a:p>
        </p:txBody>
      </p:sp>
      <p:pic>
        <p:nvPicPr>
          <p:cNvPr id="9" name="Picture 8" descr="folder.jpg"/>
          <p:cNvPicPr/>
          <p:nvPr/>
        </p:nvPicPr>
        <p:blipFill>
          <a:blip r:embed="rId2" cstate="print"/>
          <a:stretch>
            <a:fillRect/>
          </a:stretch>
        </p:blipFill>
        <p:spPr bwMode="auto">
          <a:xfrm>
            <a:off x="6781800" y="2971800"/>
            <a:ext cx="2143125"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152400"/>
            <a:ext cx="8610600" cy="609600"/>
          </a:xfrm>
        </p:spPr>
        <p:txBody>
          <a:bodyPr/>
          <a:lstStyle/>
          <a:p>
            <a:pPr eaLnBrk="1" hangingPunct="1"/>
            <a:r>
              <a:rPr lang="en-US" sz="2400" dirty="0" smtClean="0">
                <a:solidFill>
                  <a:srgbClr val="0070C0"/>
                </a:solidFill>
                <a:latin typeface="Times New Roman" pitchFamily="18" charset="0"/>
                <a:cs typeface="Times New Roman" pitchFamily="18" charset="0"/>
              </a:rPr>
              <a:t>                X3 Tasks &amp; Process for POS integration</a:t>
            </a:r>
          </a:p>
        </p:txBody>
      </p:sp>
      <p:sp>
        <p:nvSpPr>
          <p:cNvPr id="4" name="Slide Number Placeholder 3"/>
          <p:cNvSpPr>
            <a:spLocks noGrp="1"/>
          </p:cNvSpPr>
          <p:nvPr>
            <p:ph type="sldNum" sz="quarter" idx="12"/>
          </p:nvPr>
        </p:nvSpPr>
        <p:spPr/>
        <p:txBody>
          <a:bodyPr/>
          <a:lstStyle/>
          <a:p>
            <a:pPr>
              <a:defRPr/>
            </a:pPr>
            <a:fld id="{F4E2A27C-2A8B-4269-894F-ED9E459EF891}" type="slidenum">
              <a:rPr lang="en-US"/>
              <a:pPr>
                <a:defRPr/>
              </a:pPr>
              <a:t>15</a:t>
            </a:fld>
            <a:endParaRPr lang="en-US"/>
          </a:p>
        </p:txBody>
      </p:sp>
      <p:graphicFrame>
        <p:nvGraphicFramePr>
          <p:cNvPr id="5" name="Content Placeholder 4"/>
          <p:cNvGraphicFramePr>
            <a:graphicFrameLocks noGrp="1"/>
          </p:cNvGraphicFramePr>
          <p:nvPr>
            <p:ph sz="quarter" idx="1"/>
          </p:nvPr>
        </p:nvGraphicFramePr>
        <p:xfrm>
          <a:off x="152400" y="914400"/>
          <a:ext cx="8839200" cy="5593080"/>
        </p:xfrm>
        <a:graphic>
          <a:graphicData uri="http://schemas.openxmlformats.org/drawingml/2006/table">
            <a:tbl>
              <a:tblPr firstRow="1" bandRow="1">
                <a:tableStyleId>{5C22544A-7EE6-4342-B048-85BDC9FD1C3A}</a:tableStyleId>
              </a:tblPr>
              <a:tblGrid>
                <a:gridCol w="1600200"/>
                <a:gridCol w="1524000"/>
                <a:gridCol w="1600200"/>
                <a:gridCol w="1371600"/>
                <a:gridCol w="1828800"/>
                <a:gridCol w="914400"/>
              </a:tblGrid>
              <a:tr h="370840">
                <a:tc>
                  <a:txBody>
                    <a:bodyPr/>
                    <a:lstStyle/>
                    <a:p>
                      <a:r>
                        <a:rPr kumimoji="0" lang="en-US" sz="1800" kern="1200" dirty="0" smtClean="0"/>
                        <a:t>Description</a:t>
                      </a:r>
                      <a:endParaRPr lang="en-US" dirty="0"/>
                    </a:p>
                  </a:txBody>
                  <a:tcPr/>
                </a:tc>
                <a:tc>
                  <a:txBody>
                    <a:bodyPr/>
                    <a:lstStyle/>
                    <a:p>
                      <a:r>
                        <a:rPr kumimoji="0" lang="en-US" sz="1800" kern="1200" dirty="0" smtClean="0"/>
                        <a:t>Task</a:t>
                      </a:r>
                      <a:endParaRPr lang="en-US" dirty="0"/>
                    </a:p>
                  </a:txBody>
                  <a:tcPr/>
                </a:tc>
                <a:tc>
                  <a:txBody>
                    <a:bodyPr/>
                    <a:lstStyle/>
                    <a:p>
                      <a:r>
                        <a:rPr kumimoji="0" lang="en-US" sz="1800" kern="1200" dirty="0" smtClean="0"/>
                        <a:t>Process</a:t>
                      </a:r>
                      <a:endParaRPr lang="en-US" dirty="0"/>
                    </a:p>
                  </a:txBody>
                  <a:tcPr/>
                </a:tc>
                <a:tc>
                  <a:txBody>
                    <a:bodyPr/>
                    <a:lstStyle/>
                    <a:p>
                      <a:r>
                        <a:rPr kumimoji="0" lang="en-US" sz="1800" kern="1200" dirty="0" smtClean="0"/>
                        <a:t>Process</a:t>
                      </a:r>
                      <a:endParaRPr lang="en-US" dirty="0"/>
                    </a:p>
                  </a:txBody>
                  <a:tcPr/>
                </a:tc>
                <a:tc>
                  <a:txBody>
                    <a:bodyPr/>
                    <a:lstStyle/>
                    <a:p>
                      <a:r>
                        <a:rPr kumimoji="0" lang="en-US" sz="1800" kern="1200" dirty="0" smtClean="0"/>
                        <a:t>MOD File</a:t>
                      </a:r>
                      <a:endParaRPr lang="en-US" dirty="0"/>
                    </a:p>
                  </a:txBody>
                  <a:tcPr/>
                </a:tc>
                <a:tc>
                  <a:txBody>
                    <a:bodyPr/>
                    <a:lstStyle/>
                    <a:p>
                      <a:r>
                        <a:rPr kumimoji="0" lang="en-US" sz="1800" kern="1200" dirty="0" smtClean="0"/>
                        <a:t>File Path</a:t>
                      </a:r>
                      <a:endParaRPr lang="en-US" dirty="0"/>
                    </a:p>
                  </a:txBody>
                  <a:tcPr/>
                </a:tc>
              </a:tr>
              <a:tr h="370840">
                <a:tc>
                  <a:txBody>
                    <a:bodyPr/>
                    <a:lstStyle/>
                    <a:p>
                      <a:pPr algn="l"/>
                      <a:r>
                        <a:rPr lang="en-US" dirty="0" smtClean="0"/>
                        <a:t>Sales Import</a:t>
                      </a:r>
                      <a:endParaRPr lang="en-US" dirty="0"/>
                    </a:p>
                  </a:txBody>
                  <a:tcPr/>
                </a:tc>
                <a:tc>
                  <a:txBody>
                    <a:bodyPr/>
                    <a:lstStyle/>
                    <a:p>
                      <a:pPr marL="0" marR="0" algn="l">
                        <a:spcBef>
                          <a:spcPts val="0"/>
                        </a:spcBef>
                        <a:spcAft>
                          <a:spcPts val="0"/>
                        </a:spcAft>
                      </a:pPr>
                      <a:r>
                        <a:rPr lang="en-US" dirty="0" smtClean="0"/>
                        <a:t>X3WEBSEVICE.class</a:t>
                      </a:r>
                      <a:endParaRPr lang="en-US" dirty="0"/>
                    </a:p>
                  </a:txBody>
                  <a:tcPr marL="68580" marR="68580" marT="0" marB="0" anchor="b"/>
                </a:tc>
                <a:tc>
                  <a:txBody>
                    <a:bodyPr/>
                    <a:lstStyle/>
                    <a:p>
                      <a:pPr marL="0" marR="0" algn="l">
                        <a:spcBef>
                          <a:spcPts val="0"/>
                        </a:spcBef>
                        <a:spcAft>
                          <a:spcPts val="0"/>
                        </a:spcAft>
                      </a:pPr>
                      <a:r>
                        <a:rPr lang="en-US" dirty="0" err="1" smtClean="0"/>
                        <a:t>SorderCreate.class</a:t>
                      </a:r>
                      <a:endParaRPr lang="en-US" dirty="0"/>
                    </a:p>
                  </a:txBody>
                  <a:tcPr marL="68580" marR="68580" marT="0" marB="0" anchor="b"/>
                </a:tc>
                <a:tc>
                  <a:txBody>
                    <a:bodyPr/>
                    <a:lstStyle/>
                    <a:p>
                      <a:pPr marL="0" marR="0" algn="l">
                        <a:spcBef>
                          <a:spcPts val="0"/>
                        </a:spcBef>
                        <a:spcAft>
                          <a:spcPts val="0"/>
                        </a:spcAft>
                      </a:pPr>
                      <a:endParaRPr lang="en-US" dirty="0"/>
                    </a:p>
                  </a:txBody>
                  <a:tcPr marL="68580" marR="68580" marT="0" marB="0" anchor="b"/>
                </a:tc>
                <a:tc>
                  <a:txBody>
                    <a:bodyPr/>
                    <a:lstStyle/>
                    <a:p>
                      <a:pPr marL="0" marR="0" algn="l">
                        <a:spcBef>
                          <a:spcPts val="0"/>
                        </a:spcBef>
                        <a:spcAft>
                          <a:spcPts val="0"/>
                        </a:spcAft>
                      </a:pPr>
                      <a:endParaRPr lang="en-US" dirty="0"/>
                    </a:p>
                  </a:txBody>
                  <a:tcPr marL="68580" marR="68580" marT="0" marB="0" anchor="b"/>
                </a:tc>
                <a:tc>
                  <a:txBody>
                    <a:bodyPr/>
                    <a:lstStyle/>
                    <a:p>
                      <a:pPr marL="0" marR="0" algn="l">
                        <a:spcBef>
                          <a:spcPts val="0"/>
                        </a:spcBef>
                        <a:spcAft>
                          <a:spcPts val="0"/>
                        </a:spcAft>
                      </a:pPr>
                      <a:endParaRPr lang="en-US" dirty="0"/>
                    </a:p>
                  </a:txBody>
                  <a:tcPr marL="68580" marR="68580" marT="0" marB="0" anchor="b"/>
                </a:tc>
              </a:tr>
              <a:tr h="370840">
                <a:tc>
                  <a:txBody>
                    <a:bodyPr/>
                    <a:lstStyle/>
                    <a:p>
                      <a:pPr marL="0" marR="0">
                        <a:spcBef>
                          <a:spcPts val="0"/>
                        </a:spcBef>
                        <a:spcAft>
                          <a:spcPts val="0"/>
                        </a:spcAft>
                      </a:pPr>
                      <a:r>
                        <a:rPr lang="en-US" dirty="0"/>
                        <a:t>Auto WO creation</a:t>
                      </a:r>
                    </a:p>
                  </a:txBody>
                  <a:tcPr marL="68580" marR="68580" marT="0" marB="0" anchor="b"/>
                </a:tc>
                <a:tc>
                  <a:txBody>
                    <a:bodyPr/>
                    <a:lstStyle/>
                    <a:p>
                      <a:pPr marL="0" marR="0">
                        <a:spcBef>
                          <a:spcPts val="0"/>
                        </a:spcBef>
                        <a:spcAft>
                          <a:spcPts val="0"/>
                        </a:spcAft>
                      </a:pPr>
                      <a:r>
                        <a:rPr lang="en-US" dirty="0" smtClean="0"/>
                        <a:t>X3WEBSEVICE.class</a:t>
                      </a:r>
                      <a:endParaRPr lang="en-US" dirty="0"/>
                    </a:p>
                  </a:txBody>
                  <a:tcPr marL="68580" marR="68580" marT="0" marB="0" anchor="b"/>
                </a:tc>
                <a:tc>
                  <a:txBody>
                    <a:bodyPr/>
                    <a:lstStyle/>
                    <a:p>
                      <a:pPr marL="0" marR="0">
                        <a:spcBef>
                          <a:spcPts val="0"/>
                        </a:spcBef>
                        <a:spcAft>
                          <a:spcPts val="0"/>
                        </a:spcAft>
                      </a:pPr>
                      <a:r>
                        <a:rPr lang="en-US" dirty="0" err="1" smtClean="0"/>
                        <a:t>WorderCreate.class</a:t>
                      </a:r>
                      <a:endParaRPr lang="en-US" dirty="0"/>
                    </a:p>
                  </a:txBody>
                  <a:tcPr marL="68580" marR="68580" marT="0" marB="0" anchor="b"/>
                </a:tc>
                <a:tc>
                  <a:txBody>
                    <a:bodyPr/>
                    <a:lstStyle/>
                    <a:p>
                      <a:pPr marL="0" marR="0">
                        <a:spcBef>
                          <a:spcPts val="0"/>
                        </a:spcBef>
                        <a:spcAft>
                          <a:spcPts val="0"/>
                        </a:spcAft>
                      </a:pPr>
                      <a:endParaRPr lang="en-US" dirty="0"/>
                    </a:p>
                  </a:txBody>
                  <a:tcPr marL="68580" marR="68580" marT="0" marB="0" anchor="b"/>
                </a:tc>
                <a:tc>
                  <a:txBody>
                    <a:bodyPr/>
                    <a:lstStyle/>
                    <a:p>
                      <a:pPr marL="0" marR="0">
                        <a:spcBef>
                          <a:spcPts val="0"/>
                        </a:spcBef>
                        <a:spcAft>
                          <a:spcPts val="0"/>
                        </a:spcAft>
                      </a:pPr>
                      <a:endParaRPr lang="en-US" dirty="0"/>
                    </a:p>
                  </a:txBody>
                  <a:tcPr marL="68580" marR="68580" marT="0" marB="0" anchor="b"/>
                </a:tc>
                <a:tc>
                  <a:txBody>
                    <a:bodyPr/>
                    <a:lstStyle/>
                    <a:p>
                      <a:pPr marL="0" marR="0">
                        <a:spcBef>
                          <a:spcPts val="0"/>
                        </a:spcBef>
                        <a:spcAft>
                          <a:spcPts val="0"/>
                        </a:spcAft>
                      </a:pPr>
                      <a:endParaRPr lang="en-US" dirty="0"/>
                    </a:p>
                  </a:txBody>
                  <a:tcPr marL="68580" marR="68580" marT="0" marB="0" anchor="b"/>
                </a:tc>
              </a:tr>
              <a:tr h="370840">
                <a:tc>
                  <a:txBody>
                    <a:bodyPr/>
                    <a:lstStyle/>
                    <a:p>
                      <a:pPr marL="0" marR="0">
                        <a:spcBef>
                          <a:spcPts val="0"/>
                        </a:spcBef>
                        <a:spcAft>
                          <a:spcPts val="0"/>
                        </a:spcAft>
                      </a:pPr>
                      <a:r>
                        <a:rPr lang="en-US" dirty="0"/>
                        <a:t>Cost Calculation</a:t>
                      </a:r>
                    </a:p>
                  </a:txBody>
                  <a:tcPr marL="68580" marR="68580" marT="0" marB="0" anchor="b"/>
                </a:tc>
                <a:tc>
                  <a:txBody>
                    <a:bodyPr/>
                    <a:lstStyle/>
                    <a:p>
                      <a:pPr marL="0" marR="0">
                        <a:spcBef>
                          <a:spcPts val="0"/>
                        </a:spcBef>
                        <a:spcAft>
                          <a:spcPts val="0"/>
                        </a:spcAft>
                      </a:pPr>
                      <a:r>
                        <a:rPr lang="en-US"/>
                        <a:t>HBMWOCOST</a:t>
                      </a:r>
                    </a:p>
                  </a:txBody>
                  <a:tcPr marL="68580" marR="68580" marT="0" marB="0" anchor="b"/>
                </a:tc>
                <a:tc>
                  <a:txBody>
                    <a:bodyPr/>
                    <a:lstStyle/>
                    <a:p>
                      <a:pPr marL="0" marR="0">
                        <a:spcBef>
                          <a:spcPts val="0"/>
                        </a:spcBef>
                        <a:spcAft>
                          <a:spcPts val="0"/>
                        </a:spcAft>
                      </a:pPr>
                      <a:r>
                        <a:rPr lang="en-US"/>
                        <a:t>XHBWOCOST</a:t>
                      </a:r>
                    </a:p>
                  </a:txBody>
                  <a:tcPr marL="68580" marR="68580" marT="0" marB="0" anchor="b"/>
                </a:tc>
                <a:tc>
                  <a:txBody>
                    <a:bodyPr/>
                    <a:lstStyle/>
                    <a:p>
                      <a:endParaRPr lang="en-US"/>
                    </a:p>
                  </a:txBody>
                  <a:tcPr marL="68580" marR="68580" marT="0" marB="0" anchor="b"/>
                </a:tc>
                <a:tc>
                  <a:txBody>
                    <a:bodyPr/>
                    <a:lstStyle/>
                    <a:p>
                      <a:pPr marL="0" marR="0">
                        <a:spcBef>
                          <a:spcPts val="0"/>
                        </a:spcBef>
                        <a:spcAft>
                          <a:spcPts val="0"/>
                        </a:spcAft>
                      </a:pPr>
                      <a:r>
                        <a:rPr lang="en-US"/>
                        <a:t>CALCSTSTD</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WO Tracking</a:t>
                      </a:r>
                    </a:p>
                  </a:txBody>
                  <a:tcPr marL="68580" marR="68580" marT="0" marB="0" anchor="b"/>
                </a:tc>
                <a:tc>
                  <a:txBody>
                    <a:bodyPr/>
                    <a:lstStyle/>
                    <a:p>
                      <a:pPr marL="0" marR="0">
                        <a:spcBef>
                          <a:spcPts val="0"/>
                        </a:spcBef>
                        <a:spcAft>
                          <a:spcPts val="0"/>
                        </a:spcAft>
                      </a:pPr>
                      <a:r>
                        <a:rPr lang="en-US"/>
                        <a:t>HBMTRACK</a:t>
                      </a:r>
                    </a:p>
                  </a:txBody>
                  <a:tcPr marL="68580" marR="68580" marT="0" marB="0" anchor="b"/>
                </a:tc>
                <a:tc>
                  <a:txBody>
                    <a:bodyPr/>
                    <a:lstStyle/>
                    <a:p>
                      <a:pPr marL="0" marR="0">
                        <a:spcBef>
                          <a:spcPts val="0"/>
                        </a:spcBef>
                        <a:spcAft>
                          <a:spcPts val="0"/>
                        </a:spcAft>
                      </a:pPr>
                      <a:r>
                        <a:rPr lang="en-US"/>
                        <a:t>XFUNTRK</a:t>
                      </a:r>
                    </a:p>
                  </a:txBody>
                  <a:tcPr marL="68580" marR="68580" marT="0" marB="0" anchor="b"/>
                </a:tc>
                <a:tc>
                  <a:txBody>
                    <a:bodyPr/>
                    <a:lstStyle/>
                    <a:p>
                      <a:endParaRPr lang="en-US"/>
                    </a:p>
                  </a:txBody>
                  <a:tcPr marL="68580" marR="68580" marT="0" marB="0" anchor="b"/>
                </a:tc>
                <a:tc>
                  <a:txBody>
                    <a:bodyPr/>
                    <a:lstStyle/>
                    <a:p>
                      <a:pPr marL="0" marR="0">
                        <a:spcBef>
                          <a:spcPts val="0"/>
                        </a:spcBef>
                        <a:spcAft>
                          <a:spcPts val="0"/>
                        </a:spcAft>
                      </a:pPr>
                      <a:r>
                        <a:rPr lang="en-US"/>
                        <a:t>IMPTRK,IMPMAT,IMPOPE</a:t>
                      </a:r>
                    </a:p>
                  </a:txBody>
                  <a:tcPr marL="68580" marR="68580" marT="0" marB="0" anchor="b"/>
                </a:tc>
                <a:tc>
                  <a:txBody>
                    <a:bodyPr/>
                    <a:lstStyle/>
                    <a:p>
                      <a:pPr marL="0" marR="0">
                        <a:spcBef>
                          <a:spcPts val="0"/>
                        </a:spcBef>
                        <a:spcAft>
                          <a:spcPts val="0"/>
                        </a:spcAft>
                      </a:pPr>
                      <a:r>
                        <a:rPr lang="en-US" dirty="0"/>
                        <a:t>C</a:t>
                      </a:r>
                      <a:r>
                        <a:rPr lang="en-US" dirty="0" smtClean="0"/>
                        <a:t>:\hb\</a:t>
                      </a:r>
                      <a:endParaRPr lang="en-US" dirty="0"/>
                    </a:p>
                  </a:txBody>
                  <a:tcPr marL="68580" marR="68580" marT="0" marB="0" anchor="b"/>
                </a:tc>
              </a:tr>
              <a:tr h="370840">
                <a:tc>
                  <a:txBody>
                    <a:bodyPr/>
                    <a:lstStyle/>
                    <a:p>
                      <a:pPr marL="0" marR="0">
                        <a:spcBef>
                          <a:spcPts val="0"/>
                        </a:spcBef>
                        <a:spcAft>
                          <a:spcPts val="0"/>
                        </a:spcAft>
                      </a:pPr>
                      <a:r>
                        <a:rPr lang="en-US" dirty="0"/>
                        <a:t>WO Time Update</a:t>
                      </a:r>
                    </a:p>
                  </a:txBody>
                  <a:tcPr marL="68580" marR="68580" marT="0" marB="0" anchor="b"/>
                </a:tc>
                <a:tc>
                  <a:txBody>
                    <a:bodyPr/>
                    <a:lstStyle/>
                    <a:p>
                      <a:pPr marL="0" marR="0">
                        <a:spcBef>
                          <a:spcPts val="0"/>
                        </a:spcBef>
                        <a:spcAft>
                          <a:spcPts val="0"/>
                        </a:spcAft>
                      </a:pPr>
                      <a:r>
                        <a:rPr lang="en-US"/>
                        <a:t>HBWOTIM</a:t>
                      </a:r>
                    </a:p>
                  </a:txBody>
                  <a:tcPr marL="68580" marR="68580" marT="0" marB="0" anchor="b"/>
                </a:tc>
                <a:tc>
                  <a:txBody>
                    <a:bodyPr/>
                    <a:lstStyle/>
                    <a:p>
                      <a:pPr marL="0" marR="0">
                        <a:spcBef>
                          <a:spcPts val="0"/>
                        </a:spcBef>
                        <a:spcAft>
                          <a:spcPts val="0"/>
                        </a:spcAft>
                      </a:pPr>
                      <a:r>
                        <a:rPr lang="en-US"/>
                        <a:t>XHBWOTIM</a:t>
                      </a:r>
                    </a:p>
                  </a:txBody>
                  <a:tcPr marL="68580" marR="68580" marT="0" marB="0" anchor="b"/>
                </a:tc>
                <a:tc>
                  <a:txBody>
                    <a:bodyPr/>
                    <a:lstStyle/>
                    <a:p>
                      <a:endParaRPr lang="en-US"/>
                    </a:p>
                  </a:txBody>
                  <a:tcPr marL="68580" marR="68580" marT="0" marB="0" anchor="b"/>
                </a:tc>
                <a:tc>
                  <a:txBody>
                    <a:bodyPr/>
                    <a:lstStyle/>
                    <a:p>
                      <a:pPr marL="0" marR="0">
                        <a:spcBef>
                          <a:spcPts val="0"/>
                        </a:spcBef>
                        <a:spcAft>
                          <a:spcPts val="0"/>
                        </a:spcAft>
                      </a:pPr>
                      <a:r>
                        <a:rPr lang="en-US"/>
                        <a:t> </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WO Close</a:t>
                      </a:r>
                    </a:p>
                  </a:txBody>
                  <a:tcPr marL="68580" marR="68580" marT="0" marB="0" anchor="b"/>
                </a:tc>
                <a:tc>
                  <a:txBody>
                    <a:bodyPr/>
                    <a:lstStyle/>
                    <a:p>
                      <a:pPr marL="0" marR="0">
                        <a:spcBef>
                          <a:spcPts val="0"/>
                        </a:spcBef>
                        <a:spcAft>
                          <a:spcPts val="0"/>
                        </a:spcAft>
                      </a:pPr>
                      <a:r>
                        <a:rPr lang="en-US"/>
                        <a:t>HBMAUTWC</a:t>
                      </a:r>
                    </a:p>
                  </a:txBody>
                  <a:tcPr marL="68580" marR="68580" marT="0" marB="0" anchor="b"/>
                </a:tc>
                <a:tc>
                  <a:txBody>
                    <a:bodyPr/>
                    <a:lstStyle/>
                    <a:p>
                      <a:pPr marL="0" marR="0">
                        <a:spcBef>
                          <a:spcPts val="0"/>
                        </a:spcBef>
                        <a:spcAft>
                          <a:spcPts val="0"/>
                        </a:spcAft>
                      </a:pPr>
                      <a:r>
                        <a:rPr lang="en-US"/>
                        <a:t>XFUNAUTC</a:t>
                      </a:r>
                    </a:p>
                  </a:txBody>
                  <a:tcPr marL="68580" marR="68580" marT="0" marB="0" anchor="b"/>
                </a:tc>
                <a:tc>
                  <a:txBody>
                    <a:bodyPr/>
                    <a:lstStyle/>
                    <a:p>
                      <a:pPr marL="0" marR="0">
                        <a:spcBef>
                          <a:spcPts val="0"/>
                        </a:spcBef>
                        <a:spcAft>
                          <a:spcPts val="0"/>
                        </a:spcAft>
                      </a:pPr>
                      <a:r>
                        <a:rPr lang="en-US"/>
                        <a:t> </a:t>
                      </a:r>
                    </a:p>
                  </a:txBody>
                  <a:tcPr marL="68580" marR="68580" marT="0" marB="0" anchor="b"/>
                </a:tc>
                <a:tc>
                  <a:txBody>
                    <a:bodyPr/>
                    <a:lstStyle/>
                    <a:p>
                      <a:pPr marL="0" marR="0">
                        <a:spcBef>
                          <a:spcPts val="0"/>
                        </a:spcBef>
                        <a:spcAft>
                          <a:spcPts val="0"/>
                        </a:spcAft>
                      </a:pPr>
                      <a:r>
                        <a:rPr lang="en-US"/>
                        <a:t>FUNTDUCLO</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WO WIP Posting</a:t>
                      </a:r>
                    </a:p>
                  </a:txBody>
                  <a:tcPr marL="68580" marR="68580" marT="0" marB="0" anchor="b"/>
                </a:tc>
                <a:tc>
                  <a:txBody>
                    <a:bodyPr/>
                    <a:lstStyle/>
                    <a:p>
                      <a:pPr marL="0" marR="0">
                        <a:spcBef>
                          <a:spcPts val="0"/>
                        </a:spcBef>
                        <a:spcAft>
                          <a:spcPts val="0"/>
                        </a:spcAft>
                      </a:pPr>
                      <a:r>
                        <a:rPr lang="en-US"/>
                        <a:t>HBMAUTWP</a:t>
                      </a:r>
                    </a:p>
                  </a:txBody>
                  <a:tcPr marL="68580" marR="68580" marT="0" marB="0" anchor="b"/>
                </a:tc>
                <a:tc>
                  <a:txBody>
                    <a:bodyPr/>
                    <a:lstStyle/>
                    <a:p>
                      <a:pPr marL="0" marR="0">
                        <a:spcBef>
                          <a:spcPts val="0"/>
                        </a:spcBef>
                        <a:spcAft>
                          <a:spcPts val="0"/>
                        </a:spcAft>
                      </a:pPr>
                      <a:r>
                        <a:rPr lang="en-US"/>
                        <a:t>XFUNAUTP</a:t>
                      </a:r>
                    </a:p>
                  </a:txBody>
                  <a:tcPr marL="68580" marR="68580" marT="0" marB="0" anchor="b"/>
                </a:tc>
                <a:tc>
                  <a:txBody>
                    <a:bodyPr/>
                    <a:lstStyle/>
                    <a:p>
                      <a:pPr marL="0" marR="0">
                        <a:spcBef>
                          <a:spcPts val="0"/>
                        </a:spcBef>
                        <a:spcAft>
                          <a:spcPts val="0"/>
                        </a:spcAft>
                      </a:pPr>
                      <a:r>
                        <a:rPr lang="en-US"/>
                        <a:t> </a:t>
                      </a:r>
                    </a:p>
                  </a:txBody>
                  <a:tcPr marL="68580" marR="68580" marT="0" marB="0" anchor="b"/>
                </a:tc>
                <a:tc>
                  <a:txBody>
                    <a:bodyPr/>
                    <a:lstStyle/>
                    <a:p>
                      <a:pPr marL="0" marR="0">
                        <a:spcBef>
                          <a:spcPts val="0"/>
                        </a:spcBef>
                        <a:spcAft>
                          <a:spcPts val="0"/>
                        </a:spcAft>
                      </a:pPr>
                      <a:r>
                        <a:rPr lang="en-US"/>
                        <a:t>FUNWIPACC</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Sales Invoice</a:t>
                      </a:r>
                    </a:p>
                  </a:txBody>
                  <a:tcPr marL="68580" marR="68580" marT="0" marB="0" anchor="b"/>
                </a:tc>
                <a:tc>
                  <a:txBody>
                    <a:bodyPr/>
                    <a:lstStyle/>
                    <a:p>
                      <a:pPr marL="0" marR="0">
                        <a:spcBef>
                          <a:spcPts val="0"/>
                        </a:spcBef>
                        <a:spcAft>
                          <a:spcPts val="0"/>
                        </a:spcAft>
                      </a:pPr>
                      <a:r>
                        <a:rPr lang="en-US" dirty="0" smtClean="0"/>
                        <a:t>X3WEBSEVICE.class</a:t>
                      </a:r>
                      <a:endParaRPr lang="en-US" dirty="0"/>
                    </a:p>
                  </a:txBody>
                  <a:tcPr marL="68580" marR="68580" marT="0" marB="0" anchor="b"/>
                </a:tc>
                <a:tc>
                  <a:txBody>
                    <a:bodyPr/>
                    <a:lstStyle/>
                    <a:p>
                      <a:pPr marL="0" marR="0">
                        <a:spcBef>
                          <a:spcPts val="0"/>
                        </a:spcBef>
                        <a:spcAft>
                          <a:spcPts val="0"/>
                        </a:spcAft>
                      </a:pPr>
                      <a:r>
                        <a:rPr lang="en-US" dirty="0" err="1" smtClean="0"/>
                        <a:t>SinvoiceCreate.class</a:t>
                      </a:r>
                      <a:endParaRPr lang="en-US" dirty="0"/>
                    </a:p>
                  </a:txBody>
                  <a:tcPr marL="68580" marR="68580" marT="0" marB="0" anchor="b"/>
                </a:tc>
                <a:tc>
                  <a:txBody>
                    <a:bodyPr/>
                    <a:lstStyle/>
                    <a:p>
                      <a:pPr marL="0" marR="0">
                        <a:spcBef>
                          <a:spcPts val="0"/>
                        </a:spcBef>
                        <a:spcAft>
                          <a:spcPts val="0"/>
                        </a:spcAft>
                      </a:pPr>
                      <a:r>
                        <a:rPr lang="en-US" dirty="0"/>
                        <a:t> </a:t>
                      </a:r>
                    </a:p>
                  </a:txBody>
                  <a:tcPr marL="68580" marR="68580" marT="0" marB="0" anchor="b"/>
                </a:tc>
                <a:tc>
                  <a:txBody>
                    <a:bodyPr/>
                    <a:lstStyle/>
                    <a:p>
                      <a:pPr marL="0" marR="0">
                        <a:spcBef>
                          <a:spcPts val="0"/>
                        </a:spcBef>
                        <a:spcAft>
                          <a:spcPts val="0"/>
                        </a:spcAft>
                      </a:pPr>
                      <a:endParaRPr lang="en-US" dirty="0"/>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Sales Invoice Validation</a:t>
                      </a:r>
                    </a:p>
                  </a:txBody>
                  <a:tcPr marL="68580" marR="68580" marT="0" marB="0" anchor="b"/>
                </a:tc>
                <a:tc>
                  <a:txBody>
                    <a:bodyPr/>
                    <a:lstStyle/>
                    <a:p>
                      <a:pPr marL="0" marR="0">
                        <a:spcBef>
                          <a:spcPts val="0"/>
                        </a:spcBef>
                        <a:spcAft>
                          <a:spcPts val="0"/>
                        </a:spcAft>
                      </a:pPr>
                      <a:r>
                        <a:rPr lang="en-US"/>
                        <a:t>HBMINVV</a:t>
                      </a:r>
                    </a:p>
                  </a:txBody>
                  <a:tcPr marL="68580" marR="68580" marT="0" marB="0" anchor="b"/>
                </a:tc>
                <a:tc>
                  <a:txBody>
                    <a:bodyPr/>
                    <a:lstStyle/>
                    <a:p>
                      <a:pPr marL="0" marR="0">
                        <a:spcBef>
                          <a:spcPts val="0"/>
                        </a:spcBef>
                        <a:spcAft>
                          <a:spcPts val="0"/>
                        </a:spcAft>
                      </a:pPr>
                      <a:r>
                        <a:rPr lang="en-US"/>
                        <a:t>XFUNINVV</a:t>
                      </a:r>
                    </a:p>
                  </a:txBody>
                  <a:tcPr marL="68580" marR="68580" marT="0" marB="0" anchor="b"/>
                </a:tc>
                <a:tc>
                  <a:txBody>
                    <a:bodyPr/>
                    <a:lstStyle/>
                    <a:p>
                      <a:pPr marL="0" marR="0">
                        <a:spcBef>
                          <a:spcPts val="0"/>
                        </a:spcBef>
                        <a:spcAft>
                          <a:spcPts val="0"/>
                        </a:spcAft>
                      </a:pPr>
                      <a:r>
                        <a:rPr lang="en-US"/>
                        <a:t> </a:t>
                      </a:r>
                    </a:p>
                  </a:txBody>
                  <a:tcPr marL="68580" marR="68580" marT="0" marB="0" anchor="b"/>
                </a:tc>
                <a:tc>
                  <a:txBody>
                    <a:bodyPr/>
                    <a:lstStyle/>
                    <a:p>
                      <a:pPr marL="0" marR="0">
                        <a:spcBef>
                          <a:spcPts val="0"/>
                        </a:spcBef>
                        <a:spcAft>
                          <a:spcPts val="0"/>
                        </a:spcAft>
                      </a:pPr>
                      <a:r>
                        <a:rPr lang="en-US"/>
                        <a:t>FUNCFMINV</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r h="370840">
                <a:tc>
                  <a:txBody>
                    <a:bodyPr/>
                    <a:lstStyle/>
                    <a:p>
                      <a:pPr marL="0" marR="0">
                        <a:spcBef>
                          <a:spcPts val="0"/>
                        </a:spcBef>
                        <a:spcAft>
                          <a:spcPts val="0"/>
                        </a:spcAft>
                      </a:pPr>
                      <a:r>
                        <a:rPr lang="en-US" dirty="0"/>
                        <a:t>Stock auto journal</a:t>
                      </a:r>
                    </a:p>
                  </a:txBody>
                  <a:tcPr marL="68580" marR="68580" marT="0" marB="0" anchor="b"/>
                </a:tc>
                <a:tc>
                  <a:txBody>
                    <a:bodyPr/>
                    <a:lstStyle/>
                    <a:p>
                      <a:pPr marL="0" marR="0">
                        <a:spcBef>
                          <a:spcPts val="0"/>
                        </a:spcBef>
                        <a:spcAft>
                          <a:spcPts val="0"/>
                        </a:spcAft>
                      </a:pPr>
                      <a:r>
                        <a:rPr lang="en-US"/>
                        <a:t>HBSTKACC</a:t>
                      </a:r>
                    </a:p>
                  </a:txBody>
                  <a:tcPr marL="68580" marR="68580" marT="0" marB="0" anchor="b"/>
                </a:tc>
                <a:tc>
                  <a:txBody>
                    <a:bodyPr/>
                    <a:lstStyle/>
                    <a:p>
                      <a:pPr marL="0" marR="0">
                        <a:spcBef>
                          <a:spcPts val="0"/>
                        </a:spcBef>
                        <a:spcAft>
                          <a:spcPts val="0"/>
                        </a:spcAft>
                      </a:pPr>
                      <a:r>
                        <a:rPr lang="en-US"/>
                        <a:t>XHBSTKACC</a:t>
                      </a:r>
                    </a:p>
                  </a:txBody>
                  <a:tcPr marL="68580" marR="68580" marT="0" marB="0" anchor="b"/>
                </a:tc>
                <a:tc>
                  <a:txBody>
                    <a:bodyPr/>
                    <a:lstStyle/>
                    <a:p>
                      <a:pPr marL="0" marR="0">
                        <a:spcBef>
                          <a:spcPts val="0"/>
                        </a:spcBef>
                        <a:spcAft>
                          <a:spcPts val="0"/>
                        </a:spcAft>
                      </a:pPr>
                      <a:r>
                        <a:rPr lang="en-US"/>
                        <a:t> </a:t>
                      </a:r>
                    </a:p>
                  </a:txBody>
                  <a:tcPr marL="68580" marR="68580" marT="0" marB="0" anchor="b"/>
                </a:tc>
                <a:tc>
                  <a:txBody>
                    <a:bodyPr/>
                    <a:lstStyle/>
                    <a:p>
                      <a:pPr marL="0" marR="0">
                        <a:spcBef>
                          <a:spcPts val="0"/>
                        </a:spcBef>
                        <a:spcAft>
                          <a:spcPts val="0"/>
                        </a:spcAft>
                      </a:pPr>
                      <a:r>
                        <a:rPr lang="en-US"/>
                        <a:t>FUNSTKACC</a:t>
                      </a:r>
                    </a:p>
                  </a:txBody>
                  <a:tcPr marL="68580" marR="68580" marT="0" marB="0" anchor="b"/>
                </a:tc>
                <a:tc>
                  <a:txBody>
                    <a:bodyPr/>
                    <a:lstStyle/>
                    <a:p>
                      <a:pPr marL="0" marR="0">
                        <a:spcBef>
                          <a:spcPts val="0"/>
                        </a:spcBef>
                        <a:spcAft>
                          <a:spcPts val="0"/>
                        </a:spcAft>
                      </a:pPr>
                      <a:r>
                        <a:rPr lang="en-US" dirty="0"/>
                        <a:t> </a:t>
                      </a: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228600"/>
            <a:ext cx="6705600" cy="731838"/>
          </a:xfrm>
        </p:spPr>
        <p:txBody>
          <a:bodyPr/>
          <a:lstStyle/>
          <a:p>
            <a:pPr algn="ctr"/>
            <a:r>
              <a:rPr lang="en-US" sz="2400" dirty="0" smtClean="0">
                <a:solidFill>
                  <a:srgbClr val="0070C0"/>
                </a:solidFill>
                <a:latin typeface="Times New Roman" pitchFamily="18" charset="0"/>
                <a:cs typeface="Times New Roman" pitchFamily="18" charset="0"/>
              </a:rPr>
              <a:t>Java Development</a:t>
            </a:r>
            <a:endParaRPr lang="en-US" sz="2400"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943E734-C79D-4314-968B-995DE36D465B}" type="slidenum">
              <a:rPr lang="en-US"/>
              <a:pPr>
                <a:defRPr/>
              </a:pPr>
              <a:t>16</a:t>
            </a:fld>
            <a:endParaRPr lang="en-US"/>
          </a:p>
        </p:txBody>
      </p:sp>
      <p:pic>
        <p:nvPicPr>
          <p:cNvPr id="6" name="Picture 5" descr="download.jpg"/>
          <p:cNvPicPr>
            <a:picLocks noChangeAspect="1"/>
          </p:cNvPicPr>
          <p:nvPr/>
        </p:nvPicPr>
        <p:blipFill>
          <a:blip r:embed="rId2" cstate="print"/>
          <a:stretch>
            <a:fillRect/>
          </a:stretch>
        </p:blipFill>
        <p:spPr>
          <a:xfrm>
            <a:off x="8001000" y="3352800"/>
            <a:ext cx="990600" cy="990600"/>
          </a:xfrm>
          <a:prstGeom prst="rect">
            <a:avLst/>
          </a:prstGeom>
        </p:spPr>
      </p:pic>
      <p:sp>
        <p:nvSpPr>
          <p:cNvPr id="7" name="TextBox 6"/>
          <p:cNvSpPr txBox="1"/>
          <p:nvPr/>
        </p:nvSpPr>
        <p:spPr>
          <a:xfrm>
            <a:off x="609600" y="1066800"/>
            <a:ext cx="7848600" cy="646331"/>
          </a:xfrm>
          <a:prstGeom prst="rect">
            <a:avLst/>
          </a:prstGeom>
          <a:noFill/>
        </p:spPr>
        <p:txBody>
          <a:bodyPr wrap="square" rtlCol="0">
            <a:spAutoFit/>
          </a:bodyPr>
          <a:lstStyle/>
          <a:p>
            <a:endParaRPr lang="en-US" dirty="0" smtClean="0"/>
          </a:p>
          <a:p>
            <a:endParaRPr lang="en-US" dirty="0">
              <a:latin typeface="Times New Roman" pitchFamily="18" charset="0"/>
              <a:cs typeface="Times New Roman" pitchFamily="18" charset="0"/>
            </a:endParaRPr>
          </a:p>
        </p:txBody>
      </p:sp>
      <p:sp>
        <p:nvSpPr>
          <p:cNvPr id="8" name="Content Placeholder 7"/>
          <p:cNvSpPr>
            <a:spLocks noGrp="1"/>
          </p:cNvSpPr>
          <p:nvPr>
            <p:ph sz="quarter" idx="1"/>
          </p:nvPr>
        </p:nvSpPr>
        <p:spPr>
          <a:xfrm>
            <a:off x="914400" y="1143000"/>
            <a:ext cx="7772400" cy="4572000"/>
          </a:xfrm>
        </p:spPr>
        <p:txBody>
          <a:bodyPr/>
          <a:lstStyle/>
          <a:p>
            <a:r>
              <a:rPr lang="en-US" sz="1600" dirty="0" smtClean="0">
                <a:latin typeface="Times New Roman" pitchFamily="18" charset="0"/>
                <a:cs typeface="Times New Roman" pitchFamily="18" charset="0"/>
              </a:rPr>
              <a:t>Now we have web services for salesorder,workorder,salesinvoice and payment.</a:t>
            </a:r>
          </a:p>
          <a:p>
            <a:r>
              <a:rPr lang="en-US" sz="1600" dirty="0" smtClean="0">
                <a:latin typeface="Times New Roman" pitchFamily="18" charset="0"/>
                <a:cs typeface="Times New Roman" pitchFamily="18" charset="0"/>
              </a:rPr>
              <a:t>Next step is to create JAVA application which performs the POS integration task and  finally Payment.</a:t>
            </a:r>
          </a:p>
          <a:p>
            <a:r>
              <a:rPr lang="en-US" sz="1600" dirty="0" smtClean="0">
                <a:latin typeface="Times New Roman" pitchFamily="18" charset="0"/>
                <a:cs typeface="Times New Roman" pitchFamily="18" charset="0"/>
              </a:rPr>
              <a:t>From current </a:t>
            </a:r>
            <a:r>
              <a:rPr lang="en-US" sz="1600" dirty="0" smtClean="0">
                <a:solidFill>
                  <a:srgbClr val="0070C0"/>
                </a:solidFill>
                <a:latin typeface="Times New Roman" pitchFamily="18" charset="0"/>
                <a:cs typeface="Times New Roman" pitchFamily="18" charset="0"/>
              </a:rPr>
              <a:t> </a:t>
            </a:r>
            <a:r>
              <a:rPr lang="en-US" sz="1600" dirty="0" smtClean="0">
                <a:solidFill>
                  <a:schemeClr val="tx1">
                    <a:lumMod val="95000"/>
                    <a:lumOff val="5000"/>
                  </a:schemeClr>
                </a:solidFill>
                <a:latin typeface="Times New Roman" pitchFamily="18" charset="0"/>
                <a:cs typeface="Times New Roman" pitchFamily="18" charset="0"/>
              </a:rPr>
              <a:t>X3 Tasks &amp; Process we implemented a new java application named as X3WEBSERVICE and PAYMENT.</a:t>
            </a:r>
          </a:p>
          <a:p>
            <a:r>
              <a:rPr lang="en-US" sz="1600" dirty="0" smtClean="0">
                <a:solidFill>
                  <a:schemeClr val="tx1">
                    <a:lumMod val="95000"/>
                    <a:lumOff val="5000"/>
                  </a:schemeClr>
                </a:solidFill>
                <a:latin typeface="Times New Roman" pitchFamily="18" charset="0"/>
                <a:cs typeface="Times New Roman" pitchFamily="18" charset="0"/>
              </a:rPr>
              <a:t>X3WEBSERVICE is a java application having subprograms for automatically creating sales order from the input file, </a:t>
            </a:r>
            <a:r>
              <a:rPr lang="en-US" sz="1600" dirty="0" smtClean="0">
                <a:latin typeface="Times New Roman" pitchFamily="18" charset="0"/>
                <a:ea typeface="Calibri" pitchFamily="34" charset="0"/>
                <a:cs typeface="Times New Roman" pitchFamily="18" charset="0"/>
              </a:rPr>
              <a:t>Create work order from Sales Orders generated with POS data for each product coming from POS, including the start and end times in POS for each product line through Web service and create sales invoice.</a:t>
            </a:r>
          </a:p>
          <a:p>
            <a:r>
              <a:rPr lang="en-US" sz="1600" dirty="0" smtClean="0">
                <a:latin typeface="Times New Roman" pitchFamily="18" charset="0"/>
                <a:ea typeface="Calibri" pitchFamily="34" charset="0"/>
                <a:cs typeface="Times New Roman" pitchFamily="18" charset="0"/>
              </a:rPr>
              <a:t>PAYMENT is a java application which helps to create payment for invoicing items to pay through web service without a person’s interaction.</a:t>
            </a:r>
          </a:p>
          <a:p>
            <a:r>
              <a:rPr lang="en-US" sz="1600" dirty="0" smtClean="0">
                <a:latin typeface="Times New Roman" pitchFamily="18" charset="0"/>
                <a:ea typeface="Calibri" pitchFamily="34" charset="0"/>
                <a:cs typeface="Times New Roman" pitchFamily="18" charset="0"/>
              </a:rPr>
              <a:t>Then allow these class to communicate with web service and will do exactly the same what pos task did by submitting the tasks HBMSALES,</a:t>
            </a:r>
            <a:r>
              <a:rPr lang="en-US" sz="1600" dirty="0" smtClean="0">
                <a:latin typeface="Times New Roman" pitchFamily="18" charset="0"/>
                <a:cs typeface="Times New Roman" pitchFamily="18" charset="0"/>
              </a:rPr>
              <a:t> HBMAUTWO,HBMINV.</a:t>
            </a:r>
            <a:endParaRPr lang="en-US" sz="1600" dirty="0" smtClean="0">
              <a:latin typeface="Times New Roman" pitchFamily="18" charset="0"/>
              <a:ea typeface="Calibri" pitchFamily="34" charset="0"/>
              <a:cs typeface="Times New Roman" pitchFamily="18" charset="0"/>
            </a:endParaRPr>
          </a:p>
          <a:p>
            <a:r>
              <a:rPr lang="en-US" sz="1600" dirty="0" smtClean="0">
                <a:latin typeface="Times New Roman" pitchFamily="18" charset="0"/>
                <a:ea typeface="Calibri" pitchFamily="34" charset="0"/>
                <a:cs typeface="Times New Roman" pitchFamily="18" charset="0"/>
              </a:rPr>
              <a:t>Once we created X3WEBSERVICE and PAYMENT application we can make it as windows service.</a:t>
            </a:r>
          </a:p>
          <a:p>
            <a:r>
              <a:rPr lang="en-US" sz="1600" dirty="0" smtClean="0">
                <a:latin typeface="Times New Roman" pitchFamily="18" charset="0"/>
                <a:ea typeface="Calibri" pitchFamily="34" charset="0"/>
                <a:cs typeface="Times New Roman" pitchFamily="18" charset="0"/>
              </a:rPr>
              <a:t>Once we made our application as windows service it will run </a:t>
            </a:r>
            <a:r>
              <a:rPr lang="en-US" sz="1600" dirty="0" smtClean="0">
                <a:latin typeface="Times New Roman" pitchFamily="18" charset="0"/>
                <a:cs typeface="Times New Roman" pitchFamily="18" charset="0"/>
              </a:rPr>
              <a:t>applications in the background as a Service.</a:t>
            </a:r>
          </a:p>
          <a:p>
            <a:r>
              <a:rPr lang="en-US" sz="1600" dirty="0" smtClean="0">
                <a:latin typeface="Times New Roman" pitchFamily="18" charset="0"/>
                <a:ea typeface="Calibri" pitchFamily="34" charset="0"/>
                <a:cs typeface="Times New Roman" pitchFamily="18" charset="0"/>
              </a:rPr>
              <a:t>We can check whether it is installed or not. Go to Start</a:t>
            </a:r>
            <a:r>
              <a:rPr lang="en-US" sz="1600" dirty="0" smtClean="0">
                <a:latin typeface="Times New Roman" pitchFamily="18" charset="0"/>
                <a:ea typeface="Calibri" pitchFamily="34" charset="0"/>
                <a:cs typeface="Times New Roman" pitchFamily="18" charset="0"/>
                <a:sym typeface="Wingdings" pitchFamily="2" charset="2"/>
              </a:rPr>
              <a:t>Services</a:t>
            </a:r>
          </a:p>
          <a:p>
            <a:r>
              <a:rPr lang="en-US" sz="1600" dirty="0" smtClean="0">
                <a:latin typeface="Times New Roman" pitchFamily="18" charset="0"/>
                <a:ea typeface="Calibri" pitchFamily="34" charset="0"/>
                <a:cs typeface="Times New Roman" pitchFamily="18" charset="0"/>
                <a:sym typeface="Wingdings" pitchFamily="2" charset="2"/>
              </a:rPr>
              <a:t>There will be </a:t>
            </a:r>
            <a:r>
              <a:rPr lang="en-US" sz="1600" dirty="0" smtClean="0">
                <a:latin typeface="Times New Roman" pitchFamily="18" charset="0"/>
                <a:ea typeface="Calibri" pitchFamily="34" charset="0"/>
                <a:cs typeface="Times New Roman" pitchFamily="18" charset="0"/>
              </a:rPr>
              <a:t>X3WEBSERVICE and PAYMENT application as a windows service</a:t>
            </a:r>
          </a:p>
          <a:p>
            <a:endParaRPr lang="en-US" sz="1600" dirty="0" smtClean="0">
              <a:solidFill>
                <a:schemeClr val="tx1">
                  <a:lumMod val="95000"/>
                  <a:lumOff val="5000"/>
                </a:schemeClr>
              </a:solidFill>
              <a:latin typeface="Times New Roman" pitchFamily="18" charset="0"/>
              <a:cs typeface="Times New Roman" pitchFamily="18" charset="0"/>
            </a:endParaRPr>
          </a:p>
          <a:p>
            <a:endParaRPr lang="en-US" sz="16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sz="2800" dirty="0" smtClean="0">
                <a:solidFill>
                  <a:srgbClr val="0070C0"/>
                </a:solidFill>
                <a:latin typeface="Times New Roman" pitchFamily="18" charset="0"/>
                <a:cs typeface="Times New Roman" pitchFamily="18" charset="0"/>
              </a:rPr>
              <a:t>1. Install Java (JDK &amp; JRE)</a:t>
            </a:r>
            <a:endParaRPr lang="en-US" sz="3600" dirty="0"/>
          </a:p>
        </p:txBody>
      </p:sp>
      <p:pic>
        <p:nvPicPr>
          <p:cNvPr id="5" name="Content Placeholder 4" descr="jdk-install-01.png"/>
          <p:cNvPicPr>
            <a:picLocks noGrp="1" noChangeAspect="1"/>
          </p:cNvPicPr>
          <p:nvPr>
            <p:ph sz="quarter" idx="1"/>
          </p:nvPr>
        </p:nvPicPr>
        <p:blipFill>
          <a:blip r:embed="rId2" cstate="print"/>
          <a:stretch>
            <a:fillRect/>
          </a:stretch>
        </p:blipFill>
        <p:spPr>
          <a:xfrm>
            <a:off x="2371725" y="1871662"/>
            <a:ext cx="4857750" cy="3724275"/>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914400"/>
          </a:xfrm>
        </p:spPr>
        <p:txBody>
          <a:bodyPr/>
          <a:lstStyle/>
          <a:p>
            <a:r>
              <a:rPr lang="en-US" sz="2800" dirty="0" smtClean="0">
                <a:solidFill>
                  <a:srgbClr val="0070C0"/>
                </a:solidFill>
                <a:latin typeface="Times New Roman" pitchFamily="18" charset="0"/>
                <a:cs typeface="Times New Roman" pitchFamily="18" charset="0"/>
              </a:rPr>
              <a:t>2. Place web service folder in C: drive</a:t>
            </a:r>
            <a:endParaRPr lang="en-US" sz="2800" dirty="0">
              <a:solidFill>
                <a:srgbClr val="0070C0"/>
              </a:solidFill>
              <a:latin typeface="Times New Roman" pitchFamily="18" charset="0"/>
              <a:cs typeface="Times New Roman" pitchFamily="18" charset="0"/>
            </a:endParaRPr>
          </a:p>
        </p:txBody>
      </p:sp>
      <p:pic>
        <p:nvPicPr>
          <p:cNvPr id="5" name="Content Placeholder 4" descr="Web service folder.PNG"/>
          <p:cNvPicPr>
            <a:picLocks noGrp="1" noChangeAspect="1"/>
          </p:cNvPicPr>
          <p:nvPr>
            <p:ph sz="quarter" idx="1"/>
          </p:nvPr>
        </p:nvPicPr>
        <p:blipFill>
          <a:blip r:embed="rId2" cstate="print"/>
          <a:stretch>
            <a:fillRect/>
          </a:stretch>
        </p:blipFill>
        <p:spPr>
          <a:xfrm>
            <a:off x="1295400" y="1143000"/>
            <a:ext cx="6662866" cy="4362719"/>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18</a:t>
            </a:fld>
            <a:endParaRPr lang="en-US"/>
          </a:p>
        </p:txBody>
      </p:sp>
      <p:sp>
        <p:nvSpPr>
          <p:cNvPr id="6" name="TextBox 5"/>
          <p:cNvSpPr txBox="1"/>
          <p:nvPr/>
        </p:nvSpPr>
        <p:spPr>
          <a:xfrm>
            <a:off x="1371600" y="5791200"/>
            <a:ext cx="5468164" cy="369332"/>
          </a:xfrm>
          <a:prstGeom prst="rect">
            <a:avLst/>
          </a:prstGeom>
          <a:noFill/>
        </p:spPr>
        <p:txBody>
          <a:bodyPr wrap="none" rtlCol="0">
            <a:spAutoFit/>
          </a:bodyPr>
          <a:lstStyle/>
          <a:p>
            <a:r>
              <a:rPr lang="en-US" dirty="0" smtClean="0"/>
              <a:t>Copy the Sales order files from POS in to this folder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38200"/>
          </a:xfrm>
        </p:spPr>
        <p:txBody>
          <a:bodyPr/>
          <a:lstStyle/>
          <a:p>
            <a:r>
              <a:rPr lang="en-US" sz="2800" dirty="0" smtClean="0">
                <a:solidFill>
                  <a:srgbClr val="0070C0"/>
                </a:solidFill>
                <a:latin typeface="Times New Roman" pitchFamily="18" charset="0"/>
                <a:cs typeface="Times New Roman" pitchFamily="18" charset="0"/>
              </a:rPr>
              <a:t>3. Config.txt</a:t>
            </a:r>
            <a:endParaRPr lang="en-US" sz="2800" dirty="0"/>
          </a:p>
        </p:txBody>
      </p:sp>
      <p:pic>
        <p:nvPicPr>
          <p:cNvPr id="5" name="Content Placeholder 4" descr="config.PNG"/>
          <p:cNvPicPr>
            <a:picLocks noGrp="1" noChangeAspect="1"/>
          </p:cNvPicPr>
          <p:nvPr>
            <p:ph sz="quarter" idx="1"/>
          </p:nvPr>
        </p:nvPicPr>
        <p:blipFill>
          <a:blip r:embed="rId2" cstate="print"/>
          <a:stretch>
            <a:fillRect/>
          </a:stretch>
        </p:blipFill>
        <p:spPr>
          <a:xfrm>
            <a:off x="2133600" y="2133600"/>
            <a:ext cx="4362665" cy="3150813"/>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19</a:t>
            </a:fld>
            <a:endParaRPr lang="en-US"/>
          </a:p>
        </p:txBody>
      </p:sp>
      <p:sp>
        <p:nvSpPr>
          <p:cNvPr id="6" name="TextBox 5"/>
          <p:cNvSpPr txBox="1"/>
          <p:nvPr/>
        </p:nvSpPr>
        <p:spPr>
          <a:xfrm>
            <a:off x="990600" y="1219200"/>
            <a:ext cx="7620000" cy="923330"/>
          </a:xfrm>
          <a:prstGeom prst="rect">
            <a:avLst/>
          </a:prstGeom>
          <a:noFill/>
        </p:spPr>
        <p:txBody>
          <a:bodyPr wrap="square" rtlCol="0">
            <a:spAutoFit/>
          </a:bodyPr>
          <a:lstStyle/>
          <a:p>
            <a:pPr lvl="0"/>
            <a:r>
              <a:rPr lang="en-US" dirty="0" smtClean="0"/>
              <a:t>Define your server name, pool name, Lang, user, password, </a:t>
            </a:r>
            <a:r>
              <a:rPr lang="en-US" dirty="0" err="1" smtClean="0"/>
              <a:t>sql</a:t>
            </a:r>
            <a:r>
              <a:rPr lang="en-US" dirty="0" smtClean="0"/>
              <a:t> user and password in C\WEBSERVICE\config.txt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563562"/>
          </a:xfrm>
        </p:spPr>
        <p:txBody>
          <a:bodyPr/>
          <a:lstStyle/>
          <a:p>
            <a:pPr algn="ctr" eaLnBrk="1" hangingPunct="1"/>
            <a:r>
              <a:rPr lang="en-US" sz="3200" dirty="0" smtClean="0">
                <a:solidFill>
                  <a:schemeClr val="tx1">
                    <a:lumMod val="95000"/>
                    <a:lumOff val="5000"/>
                  </a:schemeClr>
                </a:solidFill>
                <a:latin typeface="Times New Roman" pitchFamily="18" charset="0"/>
                <a:cs typeface="Times New Roman" pitchFamily="18" charset="0"/>
              </a:rPr>
              <a:t>Index</a:t>
            </a:r>
          </a:p>
        </p:txBody>
      </p:sp>
      <p:sp>
        <p:nvSpPr>
          <p:cNvPr id="10" name="Content Placeholder 9"/>
          <p:cNvSpPr>
            <a:spLocks noGrp="1"/>
          </p:cNvSpPr>
          <p:nvPr>
            <p:ph sz="quarter" idx="1"/>
          </p:nvPr>
        </p:nvSpPr>
        <p:spPr>
          <a:xfrm>
            <a:off x="990600" y="1066800"/>
            <a:ext cx="3733800" cy="5410200"/>
          </a:xfrm>
          <a:noFill/>
          <a:ln w="22225">
            <a:solidFill>
              <a:schemeClr val="tx1"/>
            </a:solidFill>
          </a:ln>
        </p:spPr>
        <p:txBody>
          <a:bodyPr/>
          <a:lstStyle/>
          <a:p>
            <a:r>
              <a:rPr lang="en-US" sz="1400" dirty="0" smtClean="0">
                <a:latin typeface="Times New Roman" pitchFamily="18" charset="0"/>
                <a:cs typeface="Times New Roman" pitchFamily="18" charset="0"/>
                <a:hlinkClick r:id="rId2" action="ppaction://hlinksldjump"/>
              </a:rPr>
              <a:t>Introduction</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3</a:t>
            </a:r>
          </a:p>
          <a:p>
            <a:r>
              <a:rPr lang="en-US" sz="1400" dirty="0" smtClean="0">
                <a:latin typeface="Times New Roman" pitchFamily="18" charset="0"/>
                <a:cs typeface="Times New Roman" pitchFamily="18" charset="0"/>
                <a:hlinkClick r:id="rId3" action="ppaction://hlinksldjump"/>
              </a:rPr>
              <a:t> Functional Summary</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4</a:t>
            </a:r>
          </a:p>
          <a:p>
            <a:r>
              <a:rPr lang="en-US" sz="1400" dirty="0" smtClean="0">
                <a:latin typeface="Times New Roman" pitchFamily="18" charset="0"/>
                <a:cs typeface="Times New Roman" pitchFamily="18" charset="0"/>
                <a:hlinkClick r:id="rId4" action="ppaction://hlinksldjump"/>
              </a:rPr>
              <a:t>Setting Up to Process a Sales Order through a Web Service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5-6</a:t>
            </a:r>
          </a:p>
          <a:p>
            <a:r>
              <a:rPr lang="en-US" sz="1400" dirty="0" smtClean="0">
                <a:latin typeface="Times New Roman" pitchFamily="18" charset="0"/>
                <a:cs typeface="Times New Roman" pitchFamily="18" charset="0"/>
                <a:hlinkClick r:id="rId5" action="ppaction://hlinksldjump"/>
              </a:rPr>
              <a:t>X3 Console – Web Server/Web Services</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7</a:t>
            </a:r>
          </a:p>
          <a:p>
            <a:r>
              <a:rPr lang="en-US" sz="1400" dirty="0" smtClean="0">
                <a:latin typeface="Times New Roman" pitchFamily="18" charset="0"/>
                <a:cs typeface="Times New Roman" pitchFamily="18" charset="0"/>
                <a:hlinkClick r:id="rId6" action="ppaction://hlinksldjump"/>
              </a:rPr>
              <a:t>X3 Console –Web Services Pool Configuration</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8</a:t>
            </a:r>
          </a:p>
          <a:p>
            <a:r>
              <a:rPr lang="en-US" sz="1400" dirty="0" smtClean="0">
                <a:latin typeface="Times New Roman" pitchFamily="18" charset="0"/>
                <a:cs typeface="Times New Roman" pitchFamily="18" charset="0"/>
                <a:hlinkClick r:id="rId7" action="ppaction://hlinksldjump"/>
              </a:rPr>
              <a:t>Creating a new pool</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9</a:t>
            </a:r>
          </a:p>
          <a:p>
            <a:r>
              <a:rPr lang="en-US" sz="1400" dirty="0" smtClean="0">
                <a:latin typeface="Times New Roman" pitchFamily="18" charset="0"/>
                <a:cs typeface="Times New Roman" pitchFamily="18" charset="0"/>
                <a:hlinkClick r:id="rId8" action="ppaction://hlinksldjump"/>
              </a:rPr>
              <a:t>Web service pool screen</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10</a:t>
            </a:r>
          </a:p>
          <a:p>
            <a:r>
              <a:rPr lang="en-US" sz="1400" dirty="0" smtClean="0">
                <a:latin typeface="Times New Roman" pitchFamily="18" charset="0"/>
                <a:cs typeface="Times New Roman" pitchFamily="18" charset="0"/>
                <a:hlinkClick r:id="rId9" action="ppaction://hlinksldjump"/>
              </a:rPr>
              <a:t>Creating Web Service in X3 </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11</a:t>
            </a:r>
          </a:p>
          <a:p>
            <a:pPr>
              <a:buNone/>
            </a:pP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1" name="Content Placeholder 10"/>
          <p:cNvSpPr>
            <a:spLocks noGrp="1"/>
          </p:cNvSpPr>
          <p:nvPr>
            <p:ph sz="quarter" idx="2"/>
          </p:nvPr>
        </p:nvSpPr>
        <p:spPr>
          <a:xfrm>
            <a:off x="4876800" y="1066800"/>
            <a:ext cx="3749040" cy="5410200"/>
          </a:xfrm>
          <a:ln w="22225">
            <a:solidFill>
              <a:schemeClr val="tx1"/>
            </a:solidFill>
          </a:ln>
        </p:spPr>
        <p:txBody>
          <a:bodyPr/>
          <a:lstStyle/>
          <a:p>
            <a:r>
              <a:rPr lang="en-US" sz="1400" dirty="0" smtClean="0">
                <a:latin typeface="Times New Roman" pitchFamily="18" charset="0"/>
                <a:cs typeface="Times New Roman" pitchFamily="18" charset="0"/>
                <a:hlinkClick r:id="rId10" action="ppaction://hlinksldjump"/>
              </a:rPr>
              <a:t> Import Template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12-13</a:t>
            </a:r>
          </a:p>
          <a:p>
            <a:r>
              <a:rPr lang="en-US" sz="1400" dirty="0" smtClean="0">
                <a:latin typeface="Times New Roman" pitchFamily="18" charset="0"/>
                <a:cs typeface="Times New Roman" pitchFamily="18" charset="0"/>
                <a:hlinkClick r:id="rId11" action="ppaction://hlinksldjump"/>
              </a:rPr>
              <a:t>Template File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14</a:t>
            </a:r>
          </a:p>
          <a:p>
            <a:r>
              <a:rPr lang="en-US" sz="1400" dirty="0" smtClean="0">
                <a:latin typeface="Times New Roman" pitchFamily="18" charset="0"/>
                <a:cs typeface="Times New Roman" pitchFamily="18" charset="0"/>
                <a:hlinkClick r:id="rId12" action="ppaction://hlinksldjump"/>
              </a:rPr>
              <a:t> X3 Tasks &amp; Process for POS integration</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15</a:t>
            </a:r>
          </a:p>
          <a:p>
            <a:r>
              <a:rPr lang="en-US" sz="1400" dirty="0" smtClean="0">
                <a:latin typeface="Times New Roman" pitchFamily="18" charset="0"/>
                <a:cs typeface="Times New Roman" pitchFamily="18" charset="0"/>
                <a:hlinkClick r:id="rId13" action="ppaction://hlinksldjump"/>
              </a:rPr>
              <a:t>Java Development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16-17</a:t>
            </a:r>
          </a:p>
          <a:p>
            <a:r>
              <a:rPr lang="en-US" sz="1400" dirty="0" smtClean="0">
                <a:latin typeface="Times New Roman" pitchFamily="18" charset="0"/>
                <a:cs typeface="Times New Roman" pitchFamily="18" charset="0"/>
                <a:hlinkClick r:id="rId14" action="ppaction://hlinksldjump"/>
              </a:rPr>
              <a:t>Main Classes associated with X3WEBSERVICE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18</a:t>
            </a:r>
          </a:p>
          <a:p>
            <a:r>
              <a:rPr lang="en-US" sz="1400" dirty="0" smtClean="0">
                <a:latin typeface="Times New Roman" pitchFamily="18" charset="0"/>
                <a:cs typeface="Times New Roman" pitchFamily="18" charset="0"/>
                <a:hlinkClick r:id="rId15" action="ppaction://hlinksldjump"/>
              </a:rPr>
              <a:t>Important log files</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19</a:t>
            </a:r>
          </a:p>
          <a:p>
            <a:r>
              <a:rPr lang="en-US" sz="1400" dirty="0" smtClean="0">
                <a:latin typeface="Times New Roman" pitchFamily="18" charset="0"/>
                <a:cs typeface="Times New Roman" pitchFamily="18" charset="0"/>
                <a:hlinkClick r:id="rId16" action="ppaction://hlinksldjump"/>
              </a:rPr>
              <a:t>Other Tasks</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20-21</a:t>
            </a:r>
          </a:p>
          <a:p>
            <a:r>
              <a:rPr lang="en-US" sz="1400" dirty="0" smtClean="0">
                <a:latin typeface="Times New Roman" pitchFamily="18" charset="0"/>
                <a:cs typeface="Times New Roman" pitchFamily="18" charset="0"/>
                <a:hlinkClick r:id="rId17" action="ppaction://hlinksldjump"/>
              </a:rPr>
              <a:t>Recurring Task Management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22</a:t>
            </a:r>
          </a:p>
          <a:p>
            <a:r>
              <a:rPr lang="en-US" sz="1400" dirty="0" smtClean="0">
                <a:latin typeface="Times New Roman" pitchFamily="18" charset="0"/>
                <a:cs typeface="Times New Roman" pitchFamily="18" charset="0"/>
                <a:hlinkClick r:id="rId18" action="ppaction://hlinksldjump"/>
              </a:rPr>
              <a:t>Automatic Payment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Slide 23</a:t>
            </a:r>
          </a:p>
          <a:p>
            <a:pPr>
              <a:buNone/>
            </a:pPr>
            <a:endParaRPr lang="en-US" sz="14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endParaRPr lang="en-US" sz="2000" dirty="0" smtClean="0">
              <a:solidFill>
                <a:srgbClr val="0070C0"/>
              </a:solidFill>
            </a:endParaRPr>
          </a:p>
          <a:p>
            <a:endParaRPr lang="en-US" sz="2000" dirty="0" smtClean="0">
              <a:solidFill>
                <a:srgbClr val="0070C0"/>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1D54FC3-BD0B-4236-81AA-05C503A9AFC3}" type="slidenum">
              <a:rPr lang="en-US"/>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lstStyle/>
          <a:p>
            <a:pPr lvl="0"/>
            <a:r>
              <a:rPr lang="en-US" sz="2800" dirty="0" smtClean="0">
                <a:solidFill>
                  <a:srgbClr val="0070C0"/>
                </a:solidFill>
                <a:latin typeface="Times New Roman" pitchFamily="18" charset="0"/>
                <a:cs typeface="Times New Roman" pitchFamily="18" charset="0"/>
              </a:rPr>
              <a:t>4. Extract ‘wrapper_win32_3.0.5’ to ‘C’ drive</a:t>
            </a:r>
            <a:r>
              <a:rPr lang="en-US" dirty="0" smtClean="0"/>
              <a:t/>
            </a:r>
            <a:br>
              <a:rPr lang="en-US" dirty="0" smtClean="0"/>
            </a:br>
            <a:endParaRPr lang="en-US" dirty="0"/>
          </a:p>
        </p:txBody>
      </p:sp>
      <p:pic>
        <p:nvPicPr>
          <p:cNvPr id="5" name="Content Placeholder 4" descr="WRAPPER.PNG"/>
          <p:cNvPicPr>
            <a:picLocks noGrp="1" noChangeAspect="1"/>
          </p:cNvPicPr>
          <p:nvPr>
            <p:ph sz="quarter" idx="1"/>
          </p:nvPr>
        </p:nvPicPr>
        <p:blipFill>
          <a:blip r:embed="rId2" cstate="print"/>
          <a:stretch>
            <a:fillRect/>
          </a:stretch>
        </p:blipFill>
        <p:spPr>
          <a:xfrm>
            <a:off x="838200" y="1371600"/>
            <a:ext cx="7899375" cy="2743349"/>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20</a:t>
            </a:fld>
            <a:endParaRPr lang="en-US"/>
          </a:p>
        </p:txBody>
      </p:sp>
      <p:sp>
        <p:nvSpPr>
          <p:cNvPr id="6" name="TextBox 5"/>
          <p:cNvSpPr txBox="1"/>
          <p:nvPr/>
        </p:nvSpPr>
        <p:spPr>
          <a:xfrm>
            <a:off x="914400" y="4648200"/>
            <a:ext cx="6369692" cy="646331"/>
          </a:xfrm>
          <a:prstGeom prst="rect">
            <a:avLst/>
          </a:prstGeom>
          <a:noFill/>
        </p:spPr>
        <p:txBody>
          <a:bodyPr wrap="none" rtlCol="0">
            <a:spAutoFit/>
          </a:bodyPr>
          <a:lstStyle/>
          <a:p>
            <a:pPr lvl="0"/>
            <a:r>
              <a:rPr lang="en-US" dirty="0" smtClean="0"/>
              <a:t>Place X3WEBSERVICE.jar file in wrapper_win32_3.0.5</a:t>
            </a:r>
            <a:r>
              <a:rPr lang="en-US" dirty="0" smtClean="0">
                <a:sym typeface="Wingdings"/>
              </a:rPr>
              <a:t></a:t>
            </a:r>
            <a:r>
              <a:rPr lang="en-US" dirty="0" smtClean="0"/>
              <a:t>bin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228600"/>
            <a:ext cx="6705600" cy="731838"/>
          </a:xfrm>
        </p:spPr>
        <p:txBody>
          <a:bodyPr/>
          <a:lstStyle/>
          <a:p>
            <a:pPr algn="ctr"/>
            <a:r>
              <a:rPr lang="en-US" sz="2400" dirty="0" smtClean="0">
                <a:solidFill>
                  <a:srgbClr val="0070C0"/>
                </a:solidFill>
                <a:latin typeface="Times New Roman" pitchFamily="18" charset="0"/>
                <a:cs typeface="Times New Roman" pitchFamily="18" charset="0"/>
              </a:rPr>
              <a:t>Java Development</a:t>
            </a:r>
            <a:endParaRPr lang="en-US" sz="2400"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943E734-C79D-4314-968B-995DE36D465B}" type="slidenum">
              <a:rPr lang="en-US"/>
              <a:pPr>
                <a:defRPr/>
              </a:pPr>
              <a:t>21</a:t>
            </a:fld>
            <a:endParaRPr lang="en-US"/>
          </a:p>
        </p:txBody>
      </p:sp>
      <p:pic>
        <p:nvPicPr>
          <p:cNvPr id="6" name="Picture 5" descr="download.jpg"/>
          <p:cNvPicPr>
            <a:picLocks noChangeAspect="1"/>
          </p:cNvPicPr>
          <p:nvPr/>
        </p:nvPicPr>
        <p:blipFill>
          <a:blip r:embed="rId2" cstate="print"/>
          <a:stretch>
            <a:fillRect/>
          </a:stretch>
        </p:blipFill>
        <p:spPr>
          <a:xfrm>
            <a:off x="6705600" y="3352800"/>
            <a:ext cx="990600" cy="990600"/>
          </a:xfrm>
          <a:prstGeom prst="rect">
            <a:avLst/>
          </a:prstGeom>
        </p:spPr>
      </p:pic>
      <p:sp>
        <p:nvSpPr>
          <p:cNvPr id="7" name="TextBox 6"/>
          <p:cNvSpPr txBox="1"/>
          <p:nvPr/>
        </p:nvSpPr>
        <p:spPr>
          <a:xfrm>
            <a:off x="609600" y="1066800"/>
            <a:ext cx="7848600" cy="646331"/>
          </a:xfrm>
          <a:prstGeom prst="rect">
            <a:avLst/>
          </a:prstGeom>
          <a:noFill/>
        </p:spPr>
        <p:txBody>
          <a:bodyPr wrap="square" rtlCol="0">
            <a:spAutoFit/>
          </a:bodyPr>
          <a:lstStyle/>
          <a:p>
            <a:endParaRPr lang="en-US" dirty="0" smtClean="0"/>
          </a:p>
          <a:p>
            <a:endParaRPr lang="en-US" dirty="0">
              <a:latin typeface="Times New Roman" pitchFamily="18" charset="0"/>
              <a:cs typeface="Times New Roman" pitchFamily="18" charset="0"/>
            </a:endParaRPr>
          </a:p>
        </p:txBody>
      </p:sp>
      <p:sp>
        <p:nvSpPr>
          <p:cNvPr id="8" name="Content Placeholder 7"/>
          <p:cNvSpPr>
            <a:spLocks noGrp="1"/>
          </p:cNvSpPr>
          <p:nvPr>
            <p:ph sz="quarter" idx="1"/>
          </p:nvPr>
        </p:nvSpPr>
        <p:spPr/>
        <p:txBody>
          <a:bodyPr/>
          <a:lstStyle/>
          <a:p>
            <a:endParaRPr lang="en-US" sz="1600" dirty="0" smtClean="0">
              <a:solidFill>
                <a:schemeClr val="tx1">
                  <a:lumMod val="95000"/>
                  <a:lumOff val="5000"/>
                </a:schemeClr>
              </a:solidFill>
              <a:latin typeface="Times New Roman" pitchFamily="18" charset="0"/>
              <a:cs typeface="Times New Roman" pitchFamily="18" charset="0"/>
            </a:endParaRPr>
          </a:p>
          <a:p>
            <a:endParaRPr lang="en-US" sz="1600" dirty="0">
              <a:solidFill>
                <a:schemeClr val="tx1">
                  <a:lumMod val="95000"/>
                  <a:lumOff val="5000"/>
                </a:schemeClr>
              </a:solidFill>
              <a:latin typeface="Times New Roman" pitchFamily="18" charset="0"/>
              <a:cs typeface="Times New Roman" pitchFamily="18" charset="0"/>
            </a:endParaRPr>
          </a:p>
        </p:txBody>
      </p:sp>
      <p:pic>
        <p:nvPicPr>
          <p:cNvPr id="9" name="Picture 8" descr="serv.png"/>
          <p:cNvPicPr>
            <a:picLocks noChangeAspect="1"/>
          </p:cNvPicPr>
          <p:nvPr/>
        </p:nvPicPr>
        <p:blipFill>
          <a:blip r:embed="rId3" cstate="print"/>
          <a:stretch>
            <a:fillRect/>
          </a:stretch>
        </p:blipFill>
        <p:spPr>
          <a:xfrm>
            <a:off x="685800" y="457200"/>
            <a:ext cx="7842245" cy="574589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a:r>
              <a:rPr lang="en-US" sz="2400" dirty="0" smtClean="0">
                <a:solidFill>
                  <a:srgbClr val="0070C0"/>
                </a:solidFill>
                <a:latin typeface="Times New Roman" pitchFamily="18" charset="0"/>
                <a:cs typeface="Times New Roman" pitchFamily="18" charset="0"/>
              </a:rPr>
              <a:t>Main classes associated with </a:t>
            </a:r>
            <a:r>
              <a:rPr lang="en-US" sz="2400" dirty="0" smtClean="0">
                <a:solidFill>
                  <a:srgbClr val="0070C0"/>
                </a:solidFill>
                <a:latin typeface="Times New Roman" pitchFamily="18" charset="0"/>
                <a:ea typeface="Calibri" pitchFamily="34" charset="0"/>
                <a:cs typeface="Times New Roman" pitchFamily="18" charset="0"/>
              </a:rPr>
              <a:t>X3WEBSERVICE </a:t>
            </a:r>
            <a:endParaRPr lang="en-US" sz="2400" dirty="0">
              <a:solidFill>
                <a:srgbClr val="0070C0"/>
              </a:solidFill>
              <a:latin typeface="Times New Roman" pitchFamily="18" charset="0"/>
              <a:cs typeface="Times New Roman" pitchFamily="18" charset="0"/>
            </a:endParaRPr>
          </a:p>
        </p:txBody>
      </p:sp>
      <p:sp>
        <p:nvSpPr>
          <p:cNvPr id="10" name="Content Placeholder 9"/>
          <p:cNvSpPr>
            <a:spLocks noGrp="1"/>
          </p:cNvSpPr>
          <p:nvPr>
            <p:ph sz="quarter" idx="1"/>
          </p:nvPr>
        </p:nvSpPr>
        <p:spPr>
          <a:xfrm>
            <a:off x="914400" y="1447800"/>
            <a:ext cx="7924800" cy="4724400"/>
          </a:xfrm>
        </p:spPr>
        <p:txBody>
          <a:bodyPr/>
          <a:lstStyle/>
          <a:p>
            <a:r>
              <a:rPr lang="en-US" sz="1800" dirty="0" smtClean="0">
                <a:latin typeface="Times New Roman" pitchFamily="18" charset="0"/>
                <a:cs typeface="Times New Roman" pitchFamily="18" charset="0"/>
              </a:rPr>
              <a:t>In X3WEBSERVICE main class have mainly 3 sub classes.</a:t>
            </a:r>
          </a:p>
          <a:p>
            <a:r>
              <a:rPr lang="en-US" sz="1800" dirty="0" smtClean="0">
                <a:latin typeface="Times New Roman" pitchFamily="18" charset="0"/>
                <a:cs typeface="Times New Roman" pitchFamily="18" charset="0"/>
              </a:rPr>
              <a:t>SORDERCreate class for sales order creation.</a:t>
            </a:r>
          </a:p>
          <a:p>
            <a:r>
              <a:rPr lang="en-US" sz="1800" dirty="0" smtClean="0">
                <a:latin typeface="Times New Roman" pitchFamily="18" charset="0"/>
                <a:cs typeface="Times New Roman" pitchFamily="18" charset="0"/>
              </a:rPr>
              <a:t>WORDERCreate class for work order creation.</a:t>
            </a:r>
          </a:p>
          <a:p>
            <a:r>
              <a:rPr lang="en-US" sz="1800" dirty="0" smtClean="0">
                <a:latin typeface="Times New Roman" pitchFamily="18" charset="0"/>
                <a:cs typeface="Times New Roman" pitchFamily="18" charset="0"/>
              </a:rPr>
              <a:t>SINVOICECreate class for sales invoice creation.</a:t>
            </a:r>
          </a:p>
          <a:p>
            <a:r>
              <a:rPr lang="en-US" sz="1800" dirty="0" smtClean="0">
                <a:latin typeface="Times New Roman" pitchFamily="18" charset="0"/>
                <a:cs typeface="Times New Roman" pitchFamily="18" charset="0"/>
              </a:rPr>
              <a:t>PAYMENTCreate class for payment creation  of invoiced items.</a:t>
            </a:r>
          </a:p>
          <a:p>
            <a:r>
              <a:rPr lang="en-US" sz="1800" dirty="0" smtClean="0">
                <a:latin typeface="Times New Roman" pitchFamily="18" charset="0"/>
                <a:cs typeface="Times New Roman" pitchFamily="18" charset="0"/>
              </a:rPr>
              <a:t>SORDERCreate class will create sales orders according to the information from the text file by passing XML input to the corresponding Web service.</a:t>
            </a:r>
          </a:p>
          <a:p>
            <a:r>
              <a:rPr lang="en-US" sz="1800" dirty="0" smtClean="0">
                <a:latin typeface="Times New Roman" pitchFamily="18" charset="0"/>
                <a:cs typeface="Times New Roman" pitchFamily="18" charset="0"/>
              </a:rPr>
              <a:t>WORDERCreate class will create work orders according to the information from the sales order by passing XML input to the corresponding Web service.</a:t>
            </a:r>
          </a:p>
          <a:p>
            <a:r>
              <a:rPr lang="en-US" sz="1800" dirty="0" smtClean="0">
                <a:latin typeface="Times New Roman" pitchFamily="18" charset="0"/>
                <a:cs typeface="Times New Roman" pitchFamily="18" charset="0"/>
              </a:rPr>
              <a:t>SINVOICECreate class will create sales invoice  by passing XML input to the corresponding Web service.</a:t>
            </a:r>
          </a:p>
          <a:p>
            <a:r>
              <a:rPr lang="en-US" sz="1800" dirty="0" smtClean="0">
                <a:latin typeface="Times New Roman" pitchFamily="18" charset="0"/>
                <a:cs typeface="Times New Roman" pitchFamily="18" charset="0"/>
              </a:rPr>
              <a:t>PAYMENTCreate class will create payments for invoiced items by passing XML input to the corresponding web service.</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943E734-C79D-4314-968B-995DE36D465B}" type="slidenum">
              <a:rPr lang="en-US"/>
              <a:pPr>
                <a:defRPr/>
              </a:pPr>
              <a:t>22</a:t>
            </a:fld>
            <a:endParaRPr lang="en-US" dirty="0"/>
          </a:p>
        </p:txBody>
      </p:sp>
      <p:pic>
        <p:nvPicPr>
          <p:cNvPr id="6" name="Picture 5" descr="download.jpg"/>
          <p:cNvPicPr>
            <a:picLocks noChangeAspect="1"/>
          </p:cNvPicPr>
          <p:nvPr/>
        </p:nvPicPr>
        <p:blipFill>
          <a:blip r:embed="rId2" cstate="print"/>
          <a:stretch>
            <a:fillRect/>
          </a:stretch>
        </p:blipFill>
        <p:spPr>
          <a:xfrm>
            <a:off x="8001000" y="1828800"/>
            <a:ext cx="990600" cy="990600"/>
          </a:xfrm>
          <a:prstGeom prst="rect">
            <a:avLst/>
          </a:prstGeom>
        </p:spPr>
      </p:pic>
      <p:sp>
        <p:nvSpPr>
          <p:cNvPr id="7" name="TextBox 6"/>
          <p:cNvSpPr txBox="1"/>
          <p:nvPr/>
        </p:nvSpPr>
        <p:spPr>
          <a:xfrm>
            <a:off x="609600" y="1066800"/>
            <a:ext cx="7848600" cy="646331"/>
          </a:xfrm>
          <a:prstGeom prst="rect">
            <a:avLst/>
          </a:prstGeom>
          <a:noFill/>
        </p:spPr>
        <p:txBody>
          <a:bodyPr wrap="square" rtlCol="0">
            <a:spAutoFit/>
          </a:bodyPr>
          <a:lstStyle/>
          <a:p>
            <a:endParaRPr lang="en-US" dirty="0" smtClean="0"/>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latin typeface="Times New Roman" pitchFamily="18" charset="0"/>
                <a:cs typeface="Times New Roman" pitchFamily="18" charset="0"/>
              </a:rPr>
              <a:t>Source code Screenshot</a:t>
            </a:r>
            <a:endParaRPr lang="en-US" sz="2800" dirty="0">
              <a:solidFill>
                <a:srgbClr val="0070C0"/>
              </a:solidFill>
              <a:latin typeface="Times New Roman" pitchFamily="18" charset="0"/>
              <a:cs typeface="Times New Roman" pitchFamily="18" charset="0"/>
            </a:endParaRPr>
          </a:p>
        </p:txBody>
      </p:sp>
      <p:pic>
        <p:nvPicPr>
          <p:cNvPr id="5" name="Content Placeholder 4" descr="mainclass.png"/>
          <p:cNvPicPr>
            <a:picLocks noGrp="1" noChangeAspect="1"/>
          </p:cNvPicPr>
          <p:nvPr>
            <p:ph sz="quarter" idx="1"/>
          </p:nvPr>
        </p:nvPicPr>
        <p:blipFill>
          <a:blip r:embed="rId2" cstate="print"/>
          <a:stretch>
            <a:fillRect/>
          </a:stretch>
        </p:blipFill>
        <p:spPr>
          <a:xfrm>
            <a:off x="304800" y="1752600"/>
            <a:ext cx="8610600" cy="4490634"/>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sz="2800" dirty="0" smtClean="0">
                <a:solidFill>
                  <a:srgbClr val="0070C0"/>
                </a:solidFill>
                <a:latin typeface="Times New Roman" pitchFamily="18" charset="0"/>
                <a:cs typeface="Times New Roman" pitchFamily="18" charset="0"/>
              </a:rPr>
              <a:t>Order Creation code</a:t>
            </a:r>
            <a:endParaRPr lang="en-US" sz="2800" dirty="0">
              <a:solidFill>
                <a:srgbClr val="0070C0"/>
              </a:solidFill>
              <a:latin typeface="Times New Roman" pitchFamily="18" charset="0"/>
              <a:cs typeface="Times New Roman" pitchFamily="18" charset="0"/>
            </a:endParaRPr>
          </a:p>
        </p:txBody>
      </p:sp>
      <p:pic>
        <p:nvPicPr>
          <p:cNvPr id="5" name="Content Placeholder 4" descr="order.png"/>
          <p:cNvPicPr>
            <a:picLocks noGrp="1" noChangeAspect="1"/>
          </p:cNvPicPr>
          <p:nvPr>
            <p:ph sz="quarter" idx="1"/>
          </p:nvPr>
        </p:nvPicPr>
        <p:blipFill>
          <a:blip r:embed="rId2" cstate="print"/>
          <a:stretch>
            <a:fillRect/>
          </a:stretch>
        </p:blipFill>
        <p:spPr>
          <a:xfrm>
            <a:off x="317500" y="1529166"/>
            <a:ext cx="4635500" cy="2357034"/>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24</a:t>
            </a:fld>
            <a:endParaRPr lang="en-US"/>
          </a:p>
        </p:txBody>
      </p:sp>
      <p:pic>
        <p:nvPicPr>
          <p:cNvPr id="6" name="Picture 5" descr="order2.png"/>
          <p:cNvPicPr>
            <a:picLocks noChangeAspect="1"/>
          </p:cNvPicPr>
          <p:nvPr/>
        </p:nvPicPr>
        <p:blipFill>
          <a:blip r:embed="rId3" cstate="print"/>
          <a:stretch>
            <a:fillRect/>
          </a:stretch>
        </p:blipFill>
        <p:spPr>
          <a:xfrm>
            <a:off x="4422140" y="3886200"/>
            <a:ext cx="4721860" cy="24009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90600"/>
          </a:xfrm>
        </p:spPr>
        <p:txBody>
          <a:bodyPr/>
          <a:lstStyle/>
          <a:p>
            <a:r>
              <a:rPr lang="en-US" sz="2800" dirty="0" smtClean="0">
                <a:solidFill>
                  <a:srgbClr val="0070C0"/>
                </a:solidFill>
                <a:latin typeface="Times New Roman" pitchFamily="18" charset="0"/>
                <a:cs typeface="Times New Roman" pitchFamily="18" charset="0"/>
              </a:rPr>
              <a:t>Payment creation code</a:t>
            </a:r>
            <a:endParaRPr lang="en-US" sz="2800" dirty="0">
              <a:solidFill>
                <a:srgbClr val="0070C0"/>
              </a:solidFill>
              <a:latin typeface="Times New Roman" pitchFamily="18" charset="0"/>
              <a:cs typeface="Times New Roman" pitchFamily="18" charset="0"/>
            </a:endParaRPr>
          </a:p>
        </p:txBody>
      </p:sp>
      <p:pic>
        <p:nvPicPr>
          <p:cNvPr id="5" name="Content Placeholder 4" descr="payment.png"/>
          <p:cNvPicPr>
            <a:picLocks noGrp="1" noChangeAspect="1"/>
          </p:cNvPicPr>
          <p:nvPr>
            <p:ph sz="quarter" idx="1"/>
          </p:nvPr>
        </p:nvPicPr>
        <p:blipFill>
          <a:blip r:embed="rId2" cstate="print"/>
          <a:stretch>
            <a:fillRect/>
          </a:stretch>
        </p:blipFill>
        <p:spPr>
          <a:xfrm>
            <a:off x="914400" y="1757766"/>
            <a:ext cx="8082280" cy="4109634"/>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latin typeface="Times New Roman" pitchFamily="18" charset="0"/>
                <a:cs typeface="Times New Roman" pitchFamily="18" charset="0"/>
              </a:rPr>
              <a:t>Sales Invoice Code</a:t>
            </a:r>
            <a:endParaRPr lang="en-US" sz="2800" dirty="0">
              <a:solidFill>
                <a:srgbClr val="0070C0"/>
              </a:solidFill>
              <a:latin typeface="Times New Roman" pitchFamily="18" charset="0"/>
              <a:cs typeface="Times New Roman" pitchFamily="18" charset="0"/>
            </a:endParaRPr>
          </a:p>
        </p:txBody>
      </p:sp>
      <p:pic>
        <p:nvPicPr>
          <p:cNvPr id="5" name="Content Placeholder 4" descr="salesinvoice.png"/>
          <p:cNvPicPr>
            <a:picLocks noGrp="1" noChangeAspect="1"/>
          </p:cNvPicPr>
          <p:nvPr>
            <p:ph sz="quarter" idx="1"/>
          </p:nvPr>
        </p:nvPicPr>
        <p:blipFill>
          <a:blip r:embed="rId2" cstate="print"/>
          <a:stretch>
            <a:fillRect/>
          </a:stretch>
        </p:blipFill>
        <p:spPr>
          <a:xfrm>
            <a:off x="914400" y="1757766"/>
            <a:ext cx="8082280" cy="4109634"/>
          </a:xfrm>
        </p:spPr>
      </p:pic>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62000" y="838200"/>
            <a:ext cx="7772400" cy="411162"/>
          </a:xfrm>
        </p:spPr>
        <p:txBody>
          <a:bodyPr/>
          <a:lstStyle/>
          <a:p>
            <a:pPr algn="ctr"/>
            <a:r>
              <a:rPr lang="en-US" sz="2400" dirty="0" smtClean="0">
                <a:solidFill>
                  <a:srgbClr val="0070C0"/>
                </a:solidFill>
                <a:latin typeface="Times New Roman" pitchFamily="18" charset="0"/>
                <a:cs typeface="Times New Roman" pitchFamily="18" charset="0"/>
              </a:rPr>
              <a:t>Important log files</a:t>
            </a:r>
            <a:endParaRPr lang="en-US" sz="2400" dirty="0">
              <a:solidFill>
                <a:srgbClr val="0070C0"/>
              </a:solidFill>
              <a:latin typeface="Times New Roman" pitchFamily="18" charset="0"/>
              <a:cs typeface="Times New Roman" pitchFamily="18" charset="0"/>
            </a:endParaRPr>
          </a:p>
        </p:txBody>
      </p:sp>
      <p:sp>
        <p:nvSpPr>
          <p:cNvPr id="10" name="Content Placeholder 9"/>
          <p:cNvSpPr>
            <a:spLocks noGrp="1"/>
          </p:cNvSpPr>
          <p:nvPr>
            <p:ph sz="quarter" idx="1"/>
          </p:nvPr>
        </p:nvSpPr>
        <p:spPr>
          <a:xfrm>
            <a:off x="609600" y="1905000"/>
            <a:ext cx="7315200" cy="2362200"/>
          </a:xfrm>
        </p:spPr>
        <p:txBody>
          <a:bodyPr/>
          <a:lstStyle/>
          <a:p>
            <a:r>
              <a:rPr lang="en-US" sz="1800" dirty="0" smtClean="0">
                <a:latin typeface="Times New Roman" pitchFamily="18" charset="0"/>
                <a:cs typeface="Times New Roman" pitchFamily="18" charset="0"/>
              </a:rPr>
              <a:t>After running this the created sales order numbers(SOHNUM) and the no of order created will be saved at SORDERCREATELOG.txt file in C:/WEBSERVICE. </a:t>
            </a:r>
          </a:p>
          <a:p>
            <a:r>
              <a:rPr lang="en-US" sz="1800" dirty="0" smtClean="0">
                <a:latin typeface="Times New Roman" pitchFamily="18" charset="0"/>
                <a:cs typeface="Times New Roman" pitchFamily="18" charset="0"/>
              </a:rPr>
              <a:t>Also the created sales orders xml file will be saved at C:/WEBSERVICE/XML FILE folder.</a:t>
            </a:r>
          </a:p>
          <a:p>
            <a:r>
              <a:rPr lang="en-US" sz="1800" dirty="0" smtClean="0">
                <a:latin typeface="Times New Roman" pitchFamily="18" charset="0"/>
                <a:cs typeface="Times New Roman" pitchFamily="18" charset="0"/>
              </a:rPr>
              <a:t>If there is any error occur during the creation it will be saved in FileError.txt file inside C:/WEBSERVICE</a:t>
            </a:r>
          </a:p>
          <a:p>
            <a:pPr>
              <a:buNone/>
            </a:pPr>
            <a:endParaRPr lang="en-US" sz="1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943E734-C79D-4314-968B-995DE36D465B}" type="slidenum">
              <a:rPr lang="en-US"/>
              <a:pPr>
                <a:defRPr/>
              </a:pPr>
              <a:t>27</a:t>
            </a:fld>
            <a:endParaRPr lang="en-US" dirty="0"/>
          </a:p>
        </p:txBody>
      </p:sp>
      <p:pic>
        <p:nvPicPr>
          <p:cNvPr id="6" name="Picture 5" descr="download.jpg"/>
          <p:cNvPicPr>
            <a:picLocks noChangeAspect="1"/>
          </p:cNvPicPr>
          <p:nvPr/>
        </p:nvPicPr>
        <p:blipFill>
          <a:blip r:embed="rId2" cstate="print"/>
          <a:stretch>
            <a:fillRect/>
          </a:stretch>
        </p:blipFill>
        <p:spPr>
          <a:xfrm>
            <a:off x="8001000" y="3352800"/>
            <a:ext cx="990600" cy="990600"/>
          </a:xfrm>
          <a:prstGeom prst="rect">
            <a:avLst/>
          </a:prstGeom>
        </p:spPr>
      </p:pic>
      <p:pic>
        <p:nvPicPr>
          <p:cNvPr id="11" name="Content Placeholder 6" descr="folder.jpg"/>
          <p:cNvPicPr>
            <a:picLocks noChangeAspect="1"/>
          </p:cNvPicPr>
          <p:nvPr/>
        </p:nvPicPr>
        <p:blipFill>
          <a:blip r:embed="rId3" cstate="print"/>
          <a:stretch>
            <a:fillRect/>
          </a:stretch>
        </p:blipFill>
        <p:spPr bwMode="auto">
          <a:xfrm>
            <a:off x="6858000" y="2667000"/>
            <a:ext cx="2143125"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90600" y="152400"/>
            <a:ext cx="7772400" cy="731838"/>
          </a:xfrm>
        </p:spPr>
        <p:txBody>
          <a:bodyPr/>
          <a:lstStyle/>
          <a:p>
            <a:pPr algn="ctr" eaLnBrk="1" hangingPunct="1"/>
            <a:r>
              <a:rPr lang="en-US" sz="2400" dirty="0" smtClean="0">
                <a:solidFill>
                  <a:srgbClr val="0070C0"/>
                </a:solidFill>
                <a:latin typeface="Times New Roman" pitchFamily="18" charset="0"/>
                <a:cs typeface="Times New Roman" pitchFamily="18" charset="0"/>
              </a:rPr>
              <a:t>Other Tasks…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D21CCD6-C86B-42A6-88FF-4827F64FB125}" type="slidenum">
              <a:rPr lang="en-US"/>
              <a:pPr>
                <a:defRPr/>
              </a:pPr>
              <a:t>28</a:t>
            </a:fld>
            <a:endParaRPr lang="en-US"/>
          </a:p>
        </p:txBody>
      </p:sp>
      <p:sp>
        <p:nvSpPr>
          <p:cNvPr id="7" name="Rectangle 6"/>
          <p:cNvSpPr/>
          <p:nvPr/>
        </p:nvSpPr>
        <p:spPr>
          <a:xfrm>
            <a:off x="304800" y="2133600"/>
            <a:ext cx="2300951" cy="369332"/>
          </a:xfrm>
          <a:prstGeom prst="rect">
            <a:avLst/>
          </a:prstGeom>
        </p:spPr>
        <p:txBody>
          <a:bodyPr wrap="none">
            <a:spAutoFit/>
          </a:bodyPr>
          <a:lstStyle/>
          <a:p>
            <a:pPr>
              <a:buFont typeface="Arial" pitchFamily="34" charset="0"/>
              <a:buChar char="•"/>
            </a:pPr>
            <a:r>
              <a:rPr lang="en-US" u="sng" dirty="0" smtClean="0">
                <a:solidFill>
                  <a:schemeClr val="accent1"/>
                </a:solidFill>
                <a:latin typeface="Times New Roman" pitchFamily="18" charset="0"/>
                <a:cs typeface="Times New Roman" pitchFamily="18" charset="0"/>
              </a:rPr>
              <a:t> Work Order Tracking</a:t>
            </a:r>
          </a:p>
        </p:txBody>
      </p:sp>
      <p:sp>
        <p:nvSpPr>
          <p:cNvPr id="8" name="TextBox 7"/>
          <p:cNvSpPr txBox="1"/>
          <p:nvPr/>
        </p:nvSpPr>
        <p:spPr>
          <a:xfrm>
            <a:off x="457200" y="2514600"/>
            <a:ext cx="8077200" cy="1569660"/>
          </a:xfrm>
          <a:prstGeom prst="rect">
            <a:avLst/>
          </a:prstGeom>
          <a:noFill/>
        </p:spPr>
        <p:txBody>
          <a:bodyPr wrap="square" rtlCol="0">
            <a:spAutoFit/>
          </a:bodyPr>
          <a:lstStyle/>
          <a:p>
            <a:r>
              <a:rPr lang="en-US" sz="1600" dirty="0" smtClean="0">
                <a:latin typeface="Times New Roman" pitchFamily="18" charset="0"/>
                <a:cs typeface="Times New Roman" pitchFamily="18" charset="0"/>
              </a:rPr>
              <a:t>HBMTRACK wrapper task calls standard X3 batch task for work order allocation and tracking. It calls the mod file of the standard X3 task and converts it to a .job file to do the functionality.</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mod file created in this task is IMPTRK.mod, IMPMAT.mod, IMPOPE.mod and job file is IMPTRK.job, IMPMAT.job, IMPOPE.job</a:t>
            </a:r>
          </a:p>
          <a:p>
            <a:endParaRPr lang="en-US" sz="1600" dirty="0">
              <a:latin typeface="Times New Roman" pitchFamily="18" charset="0"/>
              <a:cs typeface="Times New Roman" pitchFamily="18" charset="0"/>
            </a:endParaRPr>
          </a:p>
        </p:txBody>
      </p:sp>
      <p:sp>
        <p:nvSpPr>
          <p:cNvPr id="9" name="Rectangle 8"/>
          <p:cNvSpPr/>
          <p:nvPr/>
        </p:nvSpPr>
        <p:spPr>
          <a:xfrm>
            <a:off x="304800" y="990600"/>
            <a:ext cx="2679260" cy="369332"/>
          </a:xfrm>
          <a:prstGeom prst="rect">
            <a:avLst/>
          </a:prstGeom>
        </p:spPr>
        <p:txBody>
          <a:bodyPr wrap="none">
            <a:spAutoFit/>
          </a:bodyPr>
          <a:lstStyle/>
          <a:p>
            <a:pPr>
              <a:buFont typeface="Arial" pitchFamily="34" charset="0"/>
              <a:buChar char="•"/>
            </a:pPr>
            <a:r>
              <a:rPr lang="en-US" u="sng" dirty="0" smtClean="0">
                <a:solidFill>
                  <a:schemeClr val="accent1"/>
                </a:solidFill>
                <a:latin typeface="Times New Roman" pitchFamily="18" charset="0"/>
                <a:cs typeface="Times New Roman" pitchFamily="18" charset="0"/>
              </a:rPr>
              <a:t> Work Order Time Update</a:t>
            </a:r>
          </a:p>
        </p:txBody>
      </p:sp>
      <p:sp>
        <p:nvSpPr>
          <p:cNvPr id="10" name="TextBox 9"/>
          <p:cNvSpPr txBox="1"/>
          <p:nvPr/>
        </p:nvSpPr>
        <p:spPr>
          <a:xfrm>
            <a:off x="533400" y="1447800"/>
            <a:ext cx="8077200" cy="861774"/>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HBWOTIM task is created to update the entry time from Sales order into the corresponding work order. It also calculates the exit time based on the run time of the WO. </a:t>
            </a:r>
          </a:p>
          <a:p>
            <a:endParaRPr lang="en-US" dirty="0"/>
          </a:p>
        </p:txBody>
      </p:sp>
      <p:sp>
        <p:nvSpPr>
          <p:cNvPr id="12" name="Rectangle 11"/>
          <p:cNvSpPr/>
          <p:nvPr/>
        </p:nvSpPr>
        <p:spPr>
          <a:xfrm>
            <a:off x="381000" y="3962400"/>
            <a:ext cx="2005485" cy="369332"/>
          </a:xfrm>
          <a:prstGeom prst="rect">
            <a:avLst/>
          </a:prstGeom>
        </p:spPr>
        <p:txBody>
          <a:bodyPr wrap="square">
            <a:spAutoFit/>
          </a:bodyPr>
          <a:lstStyle/>
          <a:p>
            <a:pPr>
              <a:buFont typeface="Arial" pitchFamily="34" charset="0"/>
              <a:buChar char="•"/>
            </a:pPr>
            <a:r>
              <a:rPr lang="en-US" u="sng" dirty="0" smtClean="0">
                <a:solidFill>
                  <a:schemeClr val="accent1"/>
                </a:solidFill>
                <a:latin typeface="Times New Roman" pitchFamily="18" charset="0"/>
                <a:cs typeface="Times New Roman" pitchFamily="18" charset="0"/>
              </a:rPr>
              <a:t> Work Order Close</a:t>
            </a:r>
          </a:p>
        </p:txBody>
      </p:sp>
      <p:sp>
        <p:nvSpPr>
          <p:cNvPr id="13" name="TextBox 12"/>
          <p:cNvSpPr txBox="1"/>
          <p:nvPr/>
        </p:nvSpPr>
        <p:spPr>
          <a:xfrm>
            <a:off x="533400" y="4343400"/>
            <a:ext cx="80772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HBMAUTWC wrapper task is used to call standard sage X3 batch task for closing the work order and marking not as complete and ready for posting. The mod file created in this task is  FUNTDUCLO.mod and job file is FUNTDUCLO.job</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182562"/>
            <a:ext cx="7772400" cy="731838"/>
          </a:xfrm>
        </p:spPr>
        <p:txBody>
          <a:bodyPr/>
          <a:lstStyle/>
          <a:p>
            <a:pPr algn="ctr" eaLnBrk="1" hangingPunct="1"/>
            <a:r>
              <a:rPr lang="en-US" sz="2400" dirty="0" smtClean="0">
                <a:solidFill>
                  <a:srgbClr val="0070C0"/>
                </a:solidFill>
                <a:latin typeface="Times New Roman" pitchFamily="18" charset="0"/>
                <a:cs typeface="Times New Roman" pitchFamily="18" charset="0"/>
              </a:rPr>
              <a:t>Other Tasks…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162522C7-8BB9-42A8-A29F-6B32966E643F}" type="slidenum">
              <a:rPr lang="en-US"/>
              <a:pPr>
                <a:defRPr/>
              </a:pPr>
              <a:t>29</a:t>
            </a:fld>
            <a:endParaRPr lang="en-US"/>
          </a:p>
        </p:txBody>
      </p:sp>
      <p:sp>
        <p:nvSpPr>
          <p:cNvPr id="5" name="Content Placeholder 4"/>
          <p:cNvSpPr>
            <a:spLocks noGrp="1"/>
          </p:cNvSpPr>
          <p:nvPr>
            <p:ph sz="quarter" idx="1"/>
          </p:nvPr>
        </p:nvSpPr>
        <p:spPr>
          <a:xfrm>
            <a:off x="838200" y="6019800"/>
            <a:ext cx="7772400" cy="533400"/>
          </a:xfrm>
        </p:spPr>
        <p:txBody>
          <a:bodyPr/>
          <a:lstStyle/>
          <a:p>
            <a:pPr>
              <a:buNone/>
            </a:pPr>
            <a:r>
              <a:rPr lang="en-US" dirty="0" smtClean="0"/>
              <a:t> </a:t>
            </a:r>
            <a:endParaRPr lang="en-US" dirty="0"/>
          </a:p>
        </p:txBody>
      </p:sp>
      <p:sp>
        <p:nvSpPr>
          <p:cNvPr id="8" name="Rectangle 7"/>
          <p:cNvSpPr/>
          <p:nvPr/>
        </p:nvSpPr>
        <p:spPr>
          <a:xfrm>
            <a:off x="228600" y="2895600"/>
            <a:ext cx="2640338" cy="369332"/>
          </a:xfrm>
          <a:prstGeom prst="rect">
            <a:avLst/>
          </a:prstGeom>
        </p:spPr>
        <p:txBody>
          <a:bodyPr wrap="none">
            <a:spAutoFit/>
          </a:bodyPr>
          <a:lstStyle/>
          <a:p>
            <a:pPr>
              <a:buFont typeface="Arial" pitchFamily="34" charset="0"/>
              <a:buChar char="•"/>
            </a:pPr>
            <a:r>
              <a:rPr lang="en-US" u="sng" dirty="0" smtClean="0">
                <a:solidFill>
                  <a:schemeClr val="accent1"/>
                </a:solidFill>
                <a:latin typeface="Times New Roman" pitchFamily="18" charset="0"/>
                <a:cs typeface="Times New Roman" pitchFamily="18" charset="0"/>
              </a:rPr>
              <a:t> Work Order WIP Posting</a:t>
            </a:r>
          </a:p>
        </p:txBody>
      </p:sp>
      <p:sp>
        <p:nvSpPr>
          <p:cNvPr id="9" name="Rectangle 8"/>
          <p:cNvSpPr/>
          <p:nvPr/>
        </p:nvSpPr>
        <p:spPr>
          <a:xfrm>
            <a:off x="457200" y="3276600"/>
            <a:ext cx="7696200" cy="830997"/>
          </a:xfrm>
          <a:prstGeom prst="rect">
            <a:avLst/>
          </a:prstGeom>
        </p:spPr>
        <p:txBody>
          <a:bodyPr wrap="square">
            <a:spAutoFit/>
          </a:bodyPr>
          <a:lstStyle/>
          <a:p>
            <a:r>
              <a:rPr lang="en-US" sz="1600" dirty="0" smtClean="0">
                <a:latin typeface="Times New Roman" pitchFamily="18" charset="0"/>
                <a:cs typeface="Times New Roman" pitchFamily="18" charset="0"/>
              </a:rPr>
              <a:t>HBMAUTWP wrapper task is used to call standard X3 task to do WIP posting, by calling its .mod file and creating a .job file which will execute it. The mod file created in this task is FUNWIPACC.mod and job file is FUNWIPACC .job</a:t>
            </a:r>
            <a:endParaRPr lang="en-US" sz="1600" dirty="0">
              <a:latin typeface="Times New Roman" pitchFamily="18" charset="0"/>
              <a:cs typeface="Times New Roman" pitchFamily="18" charset="0"/>
            </a:endParaRPr>
          </a:p>
        </p:txBody>
      </p:sp>
      <p:sp>
        <p:nvSpPr>
          <p:cNvPr id="12" name="Rectangle 11"/>
          <p:cNvSpPr/>
          <p:nvPr/>
        </p:nvSpPr>
        <p:spPr>
          <a:xfrm>
            <a:off x="228600" y="1066800"/>
            <a:ext cx="1867819" cy="369332"/>
          </a:xfrm>
          <a:prstGeom prst="rect">
            <a:avLst/>
          </a:prstGeom>
        </p:spPr>
        <p:txBody>
          <a:bodyPr wrap="none">
            <a:spAutoFit/>
          </a:bodyPr>
          <a:lstStyle/>
          <a:p>
            <a:pPr>
              <a:buFont typeface="Arial" pitchFamily="34" charset="0"/>
              <a:buChar char="•"/>
            </a:pPr>
            <a:r>
              <a:rPr lang="en-US" u="sng" dirty="0" smtClean="0">
                <a:solidFill>
                  <a:schemeClr val="accent1"/>
                </a:solidFill>
                <a:latin typeface="Times New Roman" pitchFamily="18" charset="0"/>
                <a:cs typeface="Times New Roman" pitchFamily="18" charset="0"/>
              </a:rPr>
              <a:t> Cost Calculation</a:t>
            </a:r>
          </a:p>
        </p:txBody>
      </p:sp>
      <p:sp>
        <p:nvSpPr>
          <p:cNvPr id="13" name="TextBox 12"/>
          <p:cNvSpPr txBox="1"/>
          <p:nvPr/>
        </p:nvSpPr>
        <p:spPr>
          <a:xfrm>
            <a:off x="457200" y="1397675"/>
            <a:ext cx="8077200" cy="1631216"/>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wrapper task HBMWOCOST calls standard X3 batch task to do the costing process for the work order. The wrapper task executes the .mod file for the x3 batch task and converts it to a .job file so that it can run and do the functionality. The mod file created in this task is CALCSTSTD.mod and job file is  </a:t>
            </a:r>
            <a:r>
              <a:rPr lang="en-US" sz="1600" dirty="0" err="1" smtClean="0">
                <a:latin typeface="Times New Roman" pitchFamily="18" charset="0"/>
                <a:cs typeface="Times New Roman" pitchFamily="18" charset="0"/>
              </a:rPr>
              <a:t>CALCSTSTD.job</a:t>
            </a:r>
            <a:endParaRPr lang="en-US" sz="1600" dirty="0" smtClean="0">
              <a:latin typeface="Times New Roman" pitchFamily="18" charset="0"/>
              <a:cs typeface="Times New Roman" pitchFamily="18" charset="0"/>
            </a:endParaRPr>
          </a:p>
          <a:p>
            <a:endParaRPr lang="en-US" dirty="0" smtClean="0">
              <a:latin typeface="Perpetua (Body)"/>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228600"/>
            <a:ext cx="7772400" cy="731838"/>
          </a:xfrm>
        </p:spPr>
        <p:txBody>
          <a:bodyPr/>
          <a:lstStyle/>
          <a:p>
            <a:pPr algn="ctr" eaLnBrk="1" hangingPunct="1"/>
            <a:r>
              <a:rPr lang="en-US" sz="2800" dirty="0" smtClean="0">
                <a:solidFill>
                  <a:srgbClr val="0070C0"/>
                </a:solidFill>
                <a:latin typeface="Times New Roman" pitchFamily="18" charset="0"/>
                <a:cs typeface="Times New Roman" pitchFamily="18" charset="0"/>
              </a:rPr>
              <a:t>Introduction</a:t>
            </a: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943E734-C79D-4314-968B-995DE36D465B}" type="slidenum">
              <a:rPr lang="en-US"/>
              <a:pPr>
                <a:defRPr/>
              </a:pPr>
              <a:t>3</a:t>
            </a:fld>
            <a:endParaRPr lang="en-US" dirty="0"/>
          </a:p>
        </p:txBody>
      </p:sp>
      <p:sp>
        <p:nvSpPr>
          <p:cNvPr id="10244" name="Content Placeholder 2"/>
          <p:cNvSpPr>
            <a:spLocks noGrp="1"/>
          </p:cNvSpPr>
          <p:nvPr>
            <p:ph sz="quarter" idx="1"/>
          </p:nvPr>
        </p:nvSpPr>
        <p:spPr>
          <a:xfrm>
            <a:off x="990600" y="3276600"/>
            <a:ext cx="7772400" cy="3048000"/>
          </a:xfrm>
        </p:spPr>
        <p:txBody>
          <a:bodyPr/>
          <a:lstStyle/>
          <a:p>
            <a:pPr eaLnBrk="1" hangingPunct="1">
              <a:buNone/>
            </a:pPr>
            <a:endParaRPr lang="en-US" sz="2000" dirty="0" smtClean="0"/>
          </a:p>
          <a:p>
            <a:pPr eaLnBrk="1" hangingPunct="1"/>
            <a:r>
              <a:rPr lang="en-US" sz="2000" dirty="0" smtClean="0">
                <a:latin typeface="Times New Roman" pitchFamily="18" charset="0"/>
                <a:cs typeface="Times New Roman" pitchFamily="18" charset="0"/>
              </a:rPr>
              <a:t>Deliver access to live data</a:t>
            </a:r>
          </a:p>
          <a:p>
            <a:pPr eaLnBrk="1" hangingPunct="1"/>
            <a:r>
              <a:rPr lang="en-US" sz="2000" dirty="0" smtClean="0">
                <a:latin typeface="Times New Roman" pitchFamily="18" charset="0"/>
                <a:cs typeface="Times New Roman" pitchFamily="18" charset="0"/>
              </a:rPr>
              <a:t>Provide valuable sales and stock information</a:t>
            </a:r>
          </a:p>
          <a:p>
            <a:pPr eaLnBrk="1" hangingPunct="1"/>
            <a:r>
              <a:rPr lang="en-US" sz="2000" dirty="0" smtClean="0">
                <a:latin typeface="Times New Roman" pitchFamily="18" charset="0"/>
                <a:cs typeface="Times New Roman" pitchFamily="18" charset="0"/>
              </a:rPr>
              <a:t>One database to maintain</a:t>
            </a:r>
          </a:p>
          <a:p>
            <a:pPr eaLnBrk="1" hangingPunct="1"/>
            <a:r>
              <a:rPr lang="en-US" sz="2000" dirty="0" smtClean="0">
                <a:latin typeface="Times New Roman" pitchFamily="18" charset="0"/>
                <a:cs typeface="Times New Roman" pitchFamily="18" charset="0"/>
              </a:rPr>
              <a:t>Real time reporting</a:t>
            </a:r>
          </a:p>
          <a:p>
            <a:pPr eaLnBrk="1" hangingPunct="1"/>
            <a:endParaRPr lang="en-US" dirty="0" smtClean="0"/>
          </a:p>
        </p:txBody>
      </p:sp>
      <p:sp>
        <p:nvSpPr>
          <p:cNvPr id="5" name="TextBox 4"/>
          <p:cNvSpPr txBox="1"/>
          <p:nvPr/>
        </p:nvSpPr>
        <p:spPr>
          <a:xfrm>
            <a:off x="304800" y="1219200"/>
            <a:ext cx="8458200" cy="1938992"/>
          </a:xfrm>
          <a:prstGeom prst="rect">
            <a:avLst/>
          </a:prstGeom>
          <a:noFill/>
        </p:spPr>
        <p:txBody>
          <a:bodyPr wrap="square" rtlCol="0" anchor="t">
            <a:spAutoFit/>
          </a:bodyPr>
          <a:lstStyle/>
          <a:p>
            <a:pPr>
              <a:lnSpc>
                <a:spcPct val="150000"/>
              </a:lnSpc>
            </a:pPr>
            <a:r>
              <a:rPr lang="en-US" sz="2000" dirty="0" smtClean="0">
                <a:latin typeface="Times New Roman" pitchFamily="18" charset="0"/>
                <a:cs typeface="Times New Roman" pitchFamily="18" charset="0"/>
              </a:rPr>
              <a:t>If you are in a retail/supply chain business and your  ERP X3 software and POS software are not integrated you're probably doing redundant work or you're missing the boat completely. Some of the typical benefits of using a fully integrated point of sale system below</a:t>
            </a:r>
          </a:p>
        </p:txBody>
      </p:sp>
      <p:pic>
        <p:nvPicPr>
          <p:cNvPr id="6" name="Picture 5" descr="download.jpg"/>
          <p:cNvPicPr>
            <a:picLocks noChangeAspect="1"/>
          </p:cNvPicPr>
          <p:nvPr/>
        </p:nvPicPr>
        <p:blipFill>
          <a:blip r:embed="rId2" cstate="print"/>
          <a:stretch>
            <a:fillRect/>
          </a:stretch>
        </p:blipFill>
        <p:spPr>
          <a:xfrm>
            <a:off x="7315200" y="2667000"/>
            <a:ext cx="1600200" cy="16002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579438"/>
          </a:xfrm>
        </p:spPr>
        <p:txBody>
          <a:bodyPr/>
          <a:lstStyle/>
          <a:p>
            <a:pPr algn="ctr"/>
            <a:r>
              <a:rPr lang="en-US" sz="2400" dirty="0" smtClean="0">
                <a:solidFill>
                  <a:srgbClr val="0070C0"/>
                </a:solidFill>
                <a:latin typeface="Times New Roman" pitchFamily="18" charset="0"/>
                <a:cs typeface="Times New Roman" pitchFamily="18" charset="0"/>
              </a:rPr>
              <a:t>Recurring Task Management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8D27DBB-C185-4315-A59B-9C543B1B6999}" type="slidenum">
              <a:rPr lang="en-US" smtClean="0"/>
              <a:pPr>
                <a:defRPr/>
              </a:pPr>
              <a:t>30</a:t>
            </a:fld>
            <a:endParaRPr lang="en-US"/>
          </a:p>
        </p:txBody>
      </p:sp>
      <p:sp>
        <p:nvSpPr>
          <p:cNvPr id="8" name="Content Placeholder 7"/>
          <p:cNvSpPr>
            <a:spLocks noGrp="1"/>
          </p:cNvSpPr>
          <p:nvPr>
            <p:ph sz="quarter" idx="1"/>
          </p:nvPr>
        </p:nvSpPr>
        <p:spPr>
          <a:xfrm>
            <a:off x="914400" y="762000"/>
            <a:ext cx="7772400" cy="1066800"/>
          </a:xfrm>
        </p:spPr>
        <p:txBody>
          <a:bodyPr/>
          <a:lstStyle/>
          <a:p>
            <a:r>
              <a:rPr lang="en-US" sz="1600" dirty="0" smtClean="0">
                <a:latin typeface="Times New Roman" pitchFamily="18" charset="0"/>
                <a:cs typeface="Times New Roman" pitchFamily="18" charset="0"/>
              </a:rPr>
              <a:t>No need to manually run all the tasks, Instead we can launched the tasks regularly by the batch server with help of recurring task management.</a:t>
            </a:r>
          </a:p>
          <a:p>
            <a:r>
              <a:rPr lang="en-US" sz="1600" dirty="0" smtClean="0">
                <a:latin typeface="Times New Roman" pitchFamily="18" charset="0"/>
                <a:cs typeface="Times New Roman" pitchFamily="18" charset="0"/>
              </a:rPr>
              <a:t>These recurring tasks will lead to a regular execution with a frequency that can be set up. Example -: Weekly, Monthly</a:t>
            </a:r>
          </a:p>
          <a:p>
            <a:endParaRPr lang="en-US" sz="1600" dirty="0">
              <a:latin typeface="Times New Roman" pitchFamily="18" charset="0"/>
              <a:cs typeface="Times New Roman" pitchFamily="18" charset="0"/>
            </a:endParaRPr>
          </a:p>
        </p:txBody>
      </p:sp>
      <p:sp>
        <p:nvSpPr>
          <p:cNvPr id="9" name="TextBox 6"/>
          <p:cNvSpPr txBox="1"/>
          <p:nvPr/>
        </p:nvSpPr>
        <p:spPr>
          <a:xfrm>
            <a:off x="1295400" y="1905000"/>
            <a:ext cx="67818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600" b="1" dirty="0" smtClean="0"/>
              <a:t>Usage &gt; Batch server &gt; Recurring task management</a:t>
            </a:r>
            <a:endParaRPr lang="en-US" sz="1600" b="1" dirty="0"/>
          </a:p>
        </p:txBody>
      </p:sp>
      <p:pic>
        <p:nvPicPr>
          <p:cNvPr id="10" name="Picture 9" descr="sage 5.png"/>
          <p:cNvPicPr/>
          <p:nvPr/>
        </p:nvPicPr>
        <p:blipFill>
          <a:blip r:embed="rId2" cstate="print"/>
          <a:stretch>
            <a:fillRect/>
          </a:stretch>
        </p:blipFill>
        <p:spPr bwMode="auto">
          <a:xfrm>
            <a:off x="1143000" y="2286000"/>
            <a:ext cx="7162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274638"/>
            <a:ext cx="7772400" cy="868362"/>
          </a:xfrm>
        </p:spPr>
        <p:txBody>
          <a:bodyPr/>
          <a:lstStyle/>
          <a:p>
            <a:pPr algn="ctr" eaLnBrk="1" hangingPunct="1"/>
            <a:r>
              <a:rPr lang="en-US" sz="2400" dirty="0" smtClean="0">
                <a:solidFill>
                  <a:srgbClr val="0070C0"/>
                </a:solidFill>
                <a:latin typeface="Times New Roman" pitchFamily="18" charset="0"/>
                <a:cs typeface="Times New Roman" pitchFamily="18" charset="0"/>
              </a:rPr>
              <a:t>Automatic Payment</a:t>
            </a:r>
          </a:p>
        </p:txBody>
      </p:sp>
      <p:sp>
        <p:nvSpPr>
          <p:cNvPr id="7" name="Content Placeholder 6"/>
          <p:cNvSpPr>
            <a:spLocks noGrp="1"/>
          </p:cNvSpPr>
          <p:nvPr>
            <p:ph sz="quarter" idx="1"/>
          </p:nvPr>
        </p:nvSpPr>
        <p:spPr>
          <a:xfrm>
            <a:off x="838200" y="1066800"/>
            <a:ext cx="7772400" cy="3657600"/>
          </a:xfrm>
        </p:spPr>
        <p:txBody>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successful creation of  all invoices, PAYMENT application will automatically create payment through web service by passing XML input. </a:t>
            </a:r>
          </a:p>
          <a:p>
            <a:r>
              <a:rPr lang="en-US" sz="2400" dirty="0" smtClean="0">
                <a:latin typeface="Times New Roman" pitchFamily="18" charset="0"/>
                <a:cs typeface="Times New Roman" pitchFamily="18" charset="0"/>
              </a:rPr>
              <a:t>For this we have a web service called ‘PAYMENT’ in SAGE ERP X3</a:t>
            </a: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pPr>
              <a:defRPr/>
            </a:pPr>
            <a:fld id="{608C1D84-F97F-44CF-A114-0EC598D71962}" type="slidenum">
              <a:rPr lang="en-US"/>
              <a:pPr>
                <a:defRPr/>
              </a:pPr>
              <a:t>31</a:t>
            </a:fld>
            <a:endParaRPr lang="en-US" dirty="0"/>
          </a:p>
        </p:txBody>
      </p:sp>
      <p:pic>
        <p:nvPicPr>
          <p:cNvPr id="11" name="Picture 10" descr="Giving Money (Cliping Path) [1280x768].jpg"/>
          <p:cNvPicPr>
            <a:picLocks noChangeAspect="1"/>
          </p:cNvPicPr>
          <p:nvPr/>
        </p:nvPicPr>
        <p:blipFill>
          <a:blip r:embed="rId2" cstate="print"/>
          <a:stretch>
            <a:fillRect/>
          </a:stretch>
        </p:blipFill>
        <p:spPr>
          <a:xfrm>
            <a:off x="4495800" y="3886200"/>
            <a:ext cx="3781723" cy="25146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subTitle" idx="1"/>
          </p:nvPr>
        </p:nvSpPr>
        <p:spPr/>
        <p:txBody>
          <a:bodyPr/>
          <a:lstStyle/>
          <a:p>
            <a:endParaRPr lang="en-US" dirty="0"/>
          </a:p>
        </p:txBody>
      </p:sp>
      <p:sp>
        <p:nvSpPr>
          <p:cNvPr id="8" name="Title 7"/>
          <p:cNvSpPr>
            <a:spLocks noGrp="1"/>
          </p:cNvSpPr>
          <p:nvPr>
            <p:ph type="ctrTitle"/>
          </p:nvPr>
        </p:nvSpPr>
        <p:spPr/>
        <p:txBody>
          <a:bodyPr/>
          <a:lstStyle/>
          <a:p>
            <a:r>
              <a:rPr lang="en-US"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31110180-8FE6-415D-8D23-368F78E5A5DE}" type="slidenum">
              <a:rPr lang="en-US"/>
              <a:pPr>
                <a:defRPr/>
              </a:pPr>
              <a:t>32</a:t>
            </a:fld>
            <a:endParaRPr lang="en-US"/>
          </a:p>
        </p:txBody>
      </p:sp>
      <p:sp>
        <p:nvSpPr>
          <p:cNvPr id="6" name="TextBox 5"/>
          <p:cNvSpPr txBox="1"/>
          <p:nvPr/>
        </p:nvSpPr>
        <p:spPr>
          <a:xfrm>
            <a:off x="457200" y="1457980"/>
            <a:ext cx="8153400" cy="461665"/>
          </a:xfrm>
          <a:prstGeom prst="rect">
            <a:avLst/>
          </a:prstGeom>
          <a:noFill/>
        </p:spPr>
        <p:txBody>
          <a:bodyPr wrap="square" rtlCol="0">
            <a:spAutoFit/>
          </a:bodyPr>
          <a:lstStyle/>
          <a:p>
            <a:r>
              <a:rPr lang="en-US" sz="2400" dirty="0" smtClean="0">
                <a:solidFill>
                  <a:schemeClr val="accent1"/>
                </a:solidFill>
                <a:latin typeface="Times New Roman" pitchFamily="18" charset="0"/>
                <a:cs typeface="Times New Roman" pitchFamily="18" charset="0"/>
              </a:rPr>
              <a:t>.</a:t>
            </a:r>
            <a:endParaRPr lang="en-US" sz="2400"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14400" y="381000"/>
            <a:ext cx="7772400" cy="655638"/>
          </a:xfrm>
        </p:spPr>
        <p:txBody>
          <a:bodyPr/>
          <a:lstStyle/>
          <a:p>
            <a:pPr eaLnBrk="1" hangingPunct="1"/>
            <a:r>
              <a:rPr lang="en-US" sz="2800" dirty="0" smtClean="0">
                <a:solidFill>
                  <a:srgbClr val="0070C0"/>
                </a:solidFill>
                <a:latin typeface="Times New Roman" pitchFamily="18" charset="0"/>
                <a:cs typeface="Times New Roman" pitchFamily="18" charset="0"/>
              </a:rPr>
              <a:t>                          Functional Summary</a:t>
            </a:r>
          </a:p>
        </p:txBody>
      </p:sp>
      <p:sp>
        <p:nvSpPr>
          <p:cNvPr id="4" name="Slide Number Placeholder 3"/>
          <p:cNvSpPr>
            <a:spLocks noGrp="1"/>
          </p:cNvSpPr>
          <p:nvPr>
            <p:ph type="sldNum" sz="quarter" idx="12"/>
          </p:nvPr>
        </p:nvSpPr>
        <p:spPr/>
        <p:txBody>
          <a:bodyPr/>
          <a:lstStyle/>
          <a:p>
            <a:pPr>
              <a:defRPr/>
            </a:pPr>
            <a:fld id="{D9362187-EF09-4BE7-8857-C3AA7FB500AF}" type="slidenum">
              <a:rPr lang="en-US"/>
              <a:pPr>
                <a:defRPr/>
              </a:pPr>
              <a:t>4</a:t>
            </a:fld>
            <a:endParaRPr lang="en-US" dirty="0"/>
          </a:p>
        </p:txBody>
      </p:sp>
      <p:sp>
        <p:nvSpPr>
          <p:cNvPr id="5123" name="Content Placeholder 2"/>
          <p:cNvSpPr>
            <a:spLocks noGrp="1"/>
          </p:cNvSpPr>
          <p:nvPr>
            <p:ph sz="quarter" idx="1"/>
          </p:nvPr>
        </p:nvSpPr>
        <p:spPr>
          <a:xfrm>
            <a:off x="990600" y="1066800"/>
            <a:ext cx="7924800" cy="5029200"/>
          </a:xfrm>
        </p:spPr>
        <p:txBody>
          <a:bodyPr>
            <a:normAutofit fontScale="85000" lnSpcReduction="10000"/>
          </a:bodyPr>
          <a:lstStyle/>
          <a:p>
            <a:r>
              <a:rPr lang="en-US" sz="1700" dirty="0" smtClean="0">
                <a:latin typeface="Times New Roman" pitchFamily="18" charset="0"/>
                <a:cs typeface="Times New Roman" pitchFamily="18" charset="0"/>
              </a:rPr>
              <a:t>NeST designed the X3-POS integration  via recurring batch server tasks in X3, which will call Sage standard batch tasks and trigger the following transactions automatically to recur every few minutes.</a:t>
            </a:r>
          </a:p>
          <a:p>
            <a:r>
              <a:rPr lang="en-US" sz="1700" dirty="0" smtClean="0">
                <a:latin typeface="Times New Roman" pitchFamily="18" charset="0"/>
                <a:cs typeface="Times New Roman" pitchFamily="18" charset="0"/>
              </a:rPr>
              <a:t>Now NeST implemented the X3-POS integration via WEBSERVICE and PAYMENT through JAVA which increases our system’s speed and efficiency. </a:t>
            </a:r>
            <a:endParaRPr lang="en-US" sz="1700" dirty="0" smtClean="0">
              <a:latin typeface="Times New Roman" pitchFamily="18" charset="0"/>
              <a:ea typeface="Calibri" pitchFamily="34" charset="0"/>
              <a:cs typeface="Times New Roman" pitchFamily="18" charset="0"/>
            </a:endParaRP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Automatic creation of sales order from a file input coming in from POS system as per given import template through Web service.</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Automatic creation of work order from Sales Orders generated with POS data for each product coming from POS, including the start and end times in POS for each product line through Web service.</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Work order time update to update POS Start and End timestamps from Sales order product lines</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Work order tracking</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Work order closure</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WO  Cost calculation</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Work order WIP posting</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Stock Interface update </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Automatic sales invoice creation  is through Web service</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Sales invoice validation</a:t>
            </a:r>
          </a:p>
          <a:p>
            <a:pPr marL="1098233" lvl="3" indent="-274320" eaLnBrk="1" fontAlgn="auto" hangingPunct="1">
              <a:lnSpc>
                <a:spcPct val="120000"/>
              </a:lnSpc>
              <a:spcBef>
                <a:spcPts val="580"/>
              </a:spcBef>
              <a:spcAft>
                <a:spcPts val="0"/>
              </a:spcAft>
              <a:buFont typeface="Wingdings 2"/>
              <a:buChar char=""/>
              <a:defRPr/>
            </a:pPr>
            <a:r>
              <a:rPr lang="en-US" sz="1500" dirty="0" smtClean="0">
                <a:latin typeface="Times New Roman" pitchFamily="18" charset="0"/>
                <a:ea typeface="Calibri" pitchFamily="34" charset="0"/>
                <a:cs typeface="Times New Roman" pitchFamily="18" charset="0"/>
              </a:rPr>
              <a:t>Automatic payment creation  is through Web service</a:t>
            </a:r>
          </a:p>
          <a:p>
            <a:pPr marL="274320" indent="-274320" eaLnBrk="1" fontAlgn="auto" hangingPunct="1">
              <a:spcBef>
                <a:spcPts val="580"/>
              </a:spcBef>
              <a:spcAft>
                <a:spcPts val="0"/>
              </a:spcAft>
              <a:buNone/>
              <a:defRPr/>
            </a:pPr>
            <a:endParaRPr lang="en-US" sz="1600" dirty="0" smtClean="0">
              <a:latin typeface="Arial" pitchFamily="34" charset="0"/>
              <a:ea typeface="Calibri" pitchFamily="34" charset="0"/>
              <a:cs typeface="Arial" pitchFamily="34" charset="0"/>
            </a:endParaRPr>
          </a:p>
          <a:p>
            <a:pPr marL="274320" indent="-274320" eaLnBrk="1" fontAlgn="auto" hangingPunct="1">
              <a:spcBef>
                <a:spcPts val="580"/>
              </a:spcBef>
              <a:spcAft>
                <a:spcPts val="0"/>
              </a:spcAft>
              <a:buNone/>
              <a:defRPr/>
            </a:pPr>
            <a:endParaRPr 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274638"/>
            <a:ext cx="7772400" cy="639762"/>
          </a:xfrm>
        </p:spPr>
        <p:txBody>
          <a:bodyPr/>
          <a:lstStyle/>
          <a:p>
            <a:r>
              <a:rPr lang="en-US" sz="2000" b="1" dirty="0" smtClean="0">
                <a:solidFill>
                  <a:srgbClr val="0070C0"/>
                </a:solidFill>
                <a:latin typeface="Times New Roman" pitchFamily="18" charset="0"/>
                <a:cs typeface="Times New Roman" pitchFamily="18" charset="0"/>
              </a:rPr>
              <a:t>Setting Up to Process a Sales Order through a Web Service</a:t>
            </a:r>
            <a:endParaRPr lang="en-US" sz="2000" b="1"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5</a:t>
            </a:fld>
            <a:endParaRPr lang="en-US" dirty="0"/>
          </a:p>
        </p:txBody>
      </p:sp>
      <p:sp>
        <p:nvSpPr>
          <p:cNvPr id="6" name="TextBox 5"/>
          <p:cNvSpPr txBox="1"/>
          <p:nvPr/>
        </p:nvSpPr>
        <p:spPr>
          <a:xfrm>
            <a:off x="762000" y="990600"/>
            <a:ext cx="7467600" cy="646331"/>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endParaRPr lang="en-US" dirty="0"/>
          </a:p>
        </p:txBody>
      </p:sp>
      <p:sp>
        <p:nvSpPr>
          <p:cNvPr id="8" name="Content Placeholder 7"/>
          <p:cNvSpPr>
            <a:spLocks noGrp="1"/>
          </p:cNvSpPr>
          <p:nvPr>
            <p:ph sz="quarter" idx="1"/>
          </p:nvPr>
        </p:nvSpPr>
        <p:spPr>
          <a:xfrm>
            <a:off x="914400" y="1066800"/>
            <a:ext cx="7772400" cy="3124200"/>
          </a:xfrm>
        </p:spPr>
        <p:txBody>
          <a:bodyPr/>
          <a:lstStyle/>
          <a:p>
            <a:r>
              <a:rPr lang="en-US" sz="1600" dirty="0" smtClean="0">
                <a:latin typeface="Times New Roman" pitchFamily="18" charset="0"/>
                <a:cs typeface="Times New Roman" pitchFamily="18" charset="0"/>
              </a:rPr>
              <a:t>To check X3 web service license</a:t>
            </a:r>
          </a:p>
          <a:p>
            <a:r>
              <a:rPr lang="en-US" sz="1600" dirty="0" smtClean="0">
                <a:latin typeface="Times New Roman" pitchFamily="18" charset="0"/>
                <a:cs typeface="Times New Roman" pitchFamily="18" charset="0"/>
              </a:rPr>
              <a:t>Development &gt; Utilities  &gt; Verifications&gt; Display License</a:t>
            </a:r>
          </a:p>
          <a:p>
            <a:r>
              <a:rPr lang="en-US" sz="1600" dirty="0" smtClean="0">
                <a:latin typeface="Times New Roman" pitchFamily="18" charset="0"/>
                <a:cs typeface="Times New Roman" pitchFamily="18" charset="0"/>
              </a:rPr>
              <a:t>The Display License shows the available options that can be executed through the X3 applications.</a:t>
            </a:r>
          </a:p>
          <a:p>
            <a:r>
              <a:rPr lang="en-US" sz="1600" dirty="0" smtClean="0">
                <a:latin typeface="Times New Roman" pitchFamily="18" charset="0"/>
                <a:cs typeface="Times New Roman" pitchFamily="18" charset="0"/>
              </a:rPr>
              <a:t>Notice, the web services section circled below. </a:t>
            </a:r>
          </a:p>
          <a:p>
            <a:r>
              <a:rPr lang="en-US" sz="1600" dirty="0" smtClean="0">
                <a:latin typeface="Times New Roman" pitchFamily="18" charset="0"/>
                <a:cs typeface="Times New Roman" pitchFamily="18" charset="0"/>
              </a:rPr>
              <a:t>This value indicates the number of concurrent web services that may be executing in an X3 Runtime. </a:t>
            </a:r>
          </a:p>
          <a:p>
            <a:r>
              <a:rPr lang="en-US" sz="1600" dirty="0" smtClean="0">
                <a:latin typeface="Times New Roman" pitchFamily="18" charset="0"/>
                <a:cs typeface="Times New Roman" pitchFamily="18" charset="0"/>
              </a:rPr>
              <a:t>The value </a:t>
            </a:r>
            <a:r>
              <a:rPr lang="en-US" sz="1600" i="1" u="sng" dirty="0" smtClean="0">
                <a:latin typeface="Times New Roman" pitchFamily="18" charset="0"/>
                <a:cs typeface="Times New Roman" pitchFamily="18" charset="0"/>
              </a:rPr>
              <a:t>must be non-zero</a:t>
            </a:r>
            <a:r>
              <a:rPr lang="en-US" sz="1600" dirty="0" smtClean="0">
                <a:latin typeface="Times New Roman" pitchFamily="18" charset="0"/>
                <a:cs typeface="Times New Roman" pitchFamily="18" charset="0"/>
              </a:rPr>
              <a:t> to run a web service connection. </a:t>
            </a:r>
          </a:p>
          <a:p>
            <a:r>
              <a:rPr lang="en-US" sz="1600" dirty="0" smtClean="0">
                <a:latin typeface="Times New Roman" pitchFamily="18" charset="0"/>
                <a:cs typeface="Times New Roman" pitchFamily="18" charset="0"/>
              </a:rPr>
              <a:t>You can see a screen like below</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10" name="Picture 9" descr="NetIcon-web-design-edinburgh-hosting.png.jpg"/>
          <p:cNvPicPr/>
          <p:nvPr/>
        </p:nvPicPr>
        <p:blipFill>
          <a:blip r:embed="rId2" cstate="print"/>
          <a:stretch>
            <a:fillRect/>
          </a:stretch>
        </p:blipFill>
        <p:spPr bwMode="auto">
          <a:xfrm>
            <a:off x="5715000" y="3581400"/>
            <a:ext cx="3148584" cy="3005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274638"/>
            <a:ext cx="7772400" cy="639762"/>
          </a:xfrm>
        </p:spPr>
        <p:txBody>
          <a:bodyPr/>
          <a:lstStyle/>
          <a:p>
            <a:r>
              <a:rPr lang="en-US" sz="2000" b="1" dirty="0" smtClean="0">
                <a:solidFill>
                  <a:srgbClr val="0070C0"/>
                </a:solidFill>
                <a:latin typeface="Times New Roman" pitchFamily="18" charset="0"/>
                <a:cs typeface="Times New Roman" pitchFamily="18" charset="0"/>
              </a:rPr>
              <a:t>Setting Up to Process a Sales Order through a Web Service</a:t>
            </a:r>
            <a:endParaRPr lang="en-US" sz="2000" b="1"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6</a:t>
            </a:fld>
            <a:endParaRPr lang="en-US" dirty="0"/>
          </a:p>
        </p:txBody>
      </p:sp>
      <p:sp>
        <p:nvSpPr>
          <p:cNvPr id="8" name="Content Placeholder 7"/>
          <p:cNvSpPr>
            <a:spLocks noGrp="1"/>
          </p:cNvSpPr>
          <p:nvPr>
            <p:ph sz="quarter" idx="1"/>
          </p:nvPr>
        </p:nvSpPr>
        <p:spPr>
          <a:xfrm>
            <a:off x="914400" y="1066800"/>
            <a:ext cx="7772400" cy="3124200"/>
          </a:xfrm>
        </p:spPr>
        <p:txBody>
          <a:bodyPr/>
          <a:lstStyle/>
          <a:p>
            <a:pPr>
              <a:buNone/>
            </a:pP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10" name="Picture 9" descr="NetIcon-web-design-edinburgh-hosting.png.jpg"/>
          <p:cNvPicPr/>
          <p:nvPr/>
        </p:nvPicPr>
        <p:blipFill>
          <a:blip r:embed="rId2" cstate="print"/>
          <a:stretch>
            <a:fillRect/>
          </a:stretch>
        </p:blipFill>
        <p:spPr bwMode="auto">
          <a:xfrm>
            <a:off x="5715000" y="3581400"/>
            <a:ext cx="3148584" cy="3005328"/>
          </a:xfrm>
          <a:prstGeom prst="rect">
            <a:avLst/>
          </a:prstGeom>
          <a:noFill/>
          <a:ln w="9525">
            <a:noFill/>
            <a:miter lim="800000"/>
            <a:headEnd/>
            <a:tailEnd/>
          </a:ln>
        </p:spPr>
      </p:pic>
      <p:pic>
        <p:nvPicPr>
          <p:cNvPr id="7" name="Picture 6" descr="C:\Users\rameeha.c\Desktop\SS\cmd\POS\WEB.png"/>
          <p:cNvPicPr/>
          <p:nvPr/>
        </p:nvPicPr>
        <p:blipFill>
          <a:blip r:embed="rId3" cstate="print"/>
          <a:srcRect/>
          <a:stretch>
            <a:fillRect/>
          </a:stretch>
        </p:blipFill>
        <p:spPr bwMode="auto">
          <a:xfrm>
            <a:off x="1981200" y="990600"/>
            <a:ext cx="5334000" cy="5638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7</a:t>
            </a:fld>
            <a:endParaRPr lang="en-US" dirty="0"/>
          </a:p>
        </p:txBody>
      </p:sp>
      <p:pic>
        <p:nvPicPr>
          <p:cNvPr id="9" name="Content Placeholder 8" descr="NetIcon-web-design-edinburgh-hosting.png.jpg"/>
          <p:cNvPicPr>
            <a:picLocks noGrp="1" noChangeAspect="1"/>
          </p:cNvPicPr>
          <p:nvPr>
            <p:ph sz="quarter" idx="1"/>
          </p:nvPr>
        </p:nvPicPr>
        <p:blipFill>
          <a:blip r:embed="rId2" cstate="print"/>
          <a:stretch>
            <a:fillRect/>
          </a:stretch>
        </p:blipFill>
        <p:spPr>
          <a:xfrm>
            <a:off x="5410200" y="1295400"/>
            <a:ext cx="3291272" cy="2895600"/>
          </a:xfrm>
        </p:spPr>
      </p:pic>
      <p:sp>
        <p:nvSpPr>
          <p:cNvPr id="8" name="Title 7"/>
          <p:cNvSpPr>
            <a:spLocks noGrp="1"/>
          </p:cNvSpPr>
          <p:nvPr>
            <p:ph type="title"/>
          </p:nvPr>
        </p:nvSpPr>
        <p:spPr>
          <a:xfrm>
            <a:off x="914400" y="274638"/>
            <a:ext cx="7772400" cy="715962"/>
          </a:xfrm>
        </p:spPr>
        <p:txBody>
          <a:bodyPr/>
          <a:lstStyle/>
          <a:p>
            <a:pPr algn="ctr"/>
            <a:r>
              <a:rPr lang="en-US" sz="2000" b="1" dirty="0" smtClean="0">
                <a:solidFill>
                  <a:srgbClr val="0070C0"/>
                </a:solidFill>
                <a:latin typeface="Times New Roman" pitchFamily="18" charset="0"/>
                <a:cs typeface="Times New Roman" pitchFamily="18" charset="0"/>
              </a:rPr>
              <a:t>X3 Console – Web Server/Web Services</a:t>
            </a:r>
            <a:br>
              <a:rPr lang="en-US" sz="2000" b="1" dirty="0" smtClean="0">
                <a:solidFill>
                  <a:srgbClr val="0070C0"/>
                </a:solidFill>
                <a:latin typeface="Times New Roman" pitchFamily="18" charset="0"/>
                <a:cs typeface="Times New Roman" pitchFamily="18" charset="0"/>
              </a:rPr>
            </a:br>
            <a:endParaRPr lang="en-US" sz="2000" dirty="0">
              <a:solidFill>
                <a:srgbClr val="0070C0"/>
              </a:solidFill>
              <a:latin typeface="Times New Roman" pitchFamily="18" charset="0"/>
              <a:cs typeface="Times New Roman" pitchFamily="18" charset="0"/>
            </a:endParaRPr>
          </a:p>
        </p:txBody>
      </p:sp>
      <p:sp>
        <p:nvSpPr>
          <p:cNvPr id="10" name="TextBox 9"/>
          <p:cNvSpPr txBox="1"/>
          <p:nvPr/>
        </p:nvSpPr>
        <p:spPr>
          <a:xfrm>
            <a:off x="457200" y="914400"/>
            <a:ext cx="8305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The next step is to configure the web service connection in the console.</a:t>
            </a:r>
          </a:p>
        </p:txBody>
      </p:sp>
      <p:pic>
        <p:nvPicPr>
          <p:cNvPr id="2050" name="Picture 2"/>
          <p:cNvPicPr>
            <a:picLocks noChangeAspect="1" noChangeArrowheads="1"/>
          </p:cNvPicPr>
          <p:nvPr/>
        </p:nvPicPr>
        <p:blipFill>
          <a:blip r:embed="rId3" cstate="print"/>
          <a:srcRect/>
          <a:stretch>
            <a:fillRect/>
          </a:stretch>
        </p:blipFill>
        <p:spPr bwMode="auto">
          <a:xfrm>
            <a:off x="914400" y="1371600"/>
            <a:ext cx="7510793" cy="4876800"/>
          </a:xfrm>
          <a:prstGeom prst="rect">
            <a:avLst/>
          </a:prstGeom>
          <a:noFill/>
          <a:ln w="9525">
            <a:noFill/>
            <a:miter lim="800000"/>
            <a:headEnd/>
            <a:tailEnd/>
          </a:ln>
        </p:spPr>
      </p:pic>
      <p:sp>
        <p:nvSpPr>
          <p:cNvPr id="2051" name="Oval 3"/>
          <p:cNvSpPr>
            <a:spLocks noChangeArrowheads="1"/>
          </p:cNvSpPr>
          <p:nvPr/>
        </p:nvSpPr>
        <p:spPr bwMode="auto">
          <a:xfrm>
            <a:off x="914400" y="2971800"/>
            <a:ext cx="1447800" cy="381000"/>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Oval 12"/>
          <p:cNvSpPr/>
          <p:nvPr/>
        </p:nvSpPr>
        <p:spPr>
          <a:xfrm>
            <a:off x="2895600" y="15240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90600" y="304800"/>
            <a:ext cx="7772400" cy="381000"/>
          </a:xfrm>
        </p:spPr>
        <p:txBody>
          <a:bodyPr/>
          <a:lstStyle/>
          <a:p>
            <a:pPr algn="ctr"/>
            <a:r>
              <a:rPr lang="en-US" sz="2000" b="1" dirty="0" smtClean="0">
                <a:solidFill>
                  <a:srgbClr val="0070C0"/>
                </a:solidFill>
                <a:latin typeface="Times New Roman" pitchFamily="18" charset="0"/>
                <a:cs typeface="Times New Roman" pitchFamily="18" charset="0"/>
              </a:rPr>
              <a:t>X3 Console –Web Services Pool Configuration</a:t>
            </a:r>
            <a:endParaRPr lang="en-US" sz="2000" b="1"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8</a:t>
            </a:fld>
            <a:endParaRPr lang="en-US" dirty="0"/>
          </a:p>
        </p:txBody>
      </p:sp>
      <p:sp>
        <p:nvSpPr>
          <p:cNvPr id="11" name="Content Placeholder 10"/>
          <p:cNvSpPr>
            <a:spLocks noGrp="1"/>
          </p:cNvSpPr>
          <p:nvPr>
            <p:ph sz="quarter" idx="1"/>
          </p:nvPr>
        </p:nvSpPr>
        <p:spPr>
          <a:xfrm>
            <a:off x="914400" y="685800"/>
            <a:ext cx="7772400" cy="1981200"/>
          </a:xfrm>
        </p:spPr>
        <p:txBody>
          <a:bodyPr/>
          <a:lstStyle/>
          <a:p>
            <a:r>
              <a:rPr lang="en-US" sz="1600" dirty="0" smtClean="0">
                <a:latin typeface="Times New Roman" pitchFamily="18" charset="0"/>
                <a:cs typeface="Times New Roman" pitchFamily="18" charset="0"/>
              </a:rPr>
              <a:t>Select or define a pool. </a:t>
            </a:r>
          </a:p>
          <a:p>
            <a:r>
              <a:rPr lang="en-US" sz="1600" dirty="0" smtClean="0">
                <a:latin typeface="Times New Roman" pitchFamily="18" charset="0"/>
                <a:cs typeface="Times New Roman" pitchFamily="18" charset="0"/>
              </a:rPr>
              <a:t>A pool is  a collection of connections into X3 as limited by the license. </a:t>
            </a:r>
          </a:p>
          <a:p>
            <a:r>
              <a:rPr lang="en-US" sz="1600" dirty="0" smtClean="0">
                <a:latin typeface="Times New Roman" pitchFamily="18" charset="0"/>
                <a:cs typeface="Times New Roman" pitchFamily="18" charset="0"/>
              </a:rPr>
              <a:t>For example, there can be 1 pool that supports 5 concurrent connections into X3. </a:t>
            </a:r>
          </a:p>
          <a:p>
            <a:r>
              <a:rPr lang="en-US" sz="1600" dirty="0" smtClean="0">
                <a:latin typeface="Times New Roman" pitchFamily="18" charset="0"/>
                <a:cs typeface="Times New Roman" pitchFamily="18" charset="0"/>
              </a:rPr>
              <a:t>The length of the outstanding requests to a pool is managed by minimizing the length of the queue against any one of the connection streams. (I.e., if there are 5 connections in the pool and 10 outstanding requests, the length of the queue to any one of the connections is 2.) </a:t>
            </a: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12" name="Picture 11"/>
          <p:cNvPicPr>
            <a:picLocks noChangeAspect="1" noChangeArrowheads="1"/>
          </p:cNvPicPr>
          <p:nvPr/>
        </p:nvPicPr>
        <p:blipFill>
          <a:blip r:embed="rId2" cstate="print"/>
          <a:srcRect/>
          <a:stretch>
            <a:fillRect/>
          </a:stretch>
        </p:blipFill>
        <p:spPr bwMode="auto">
          <a:xfrm>
            <a:off x="1143000" y="2743200"/>
            <a:ext cx="7041369" cy="4572000"/>
          </a:xfrm>
          <a:prstGeom prst="rect">
            <a:avLst/>
          </a:prstGeom>
          <a:noFill/>
          <a:ln w="9525">
            <a:noFill/>
            <a:miter lim="800000"/>
            <a:headEnd/>
            <a:tailEnd/>
          </a:ln>
        </p:spPr>
      </p:pic>
      <p:sp>
        <p:nvSpPr>
          <p:cNvPr id="13" name="Oval 12"/>
          <p:cNvSpPr>
            <a:spLocks noChangeArrowheads="1"/>
          </p:cNvSpPr>
          <p:nvPr/>
        </p:nvSpPr>
        <p:spPr bwMode="auto">
          <a:xfrm>
            <a:off x="1905000" y="4876800"/>
            <a:ext cx="3505200" cy="1752600"/>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cxnSp>
        <p:nvCxnSpPr>
          <p:cNvPr id="14" name="AutoShape 4"/>
          <p:cNvCxnSpPr>
            <a:cxnSpLocks noChangeShapeType="1"/>
          </p:cNvCxnSpPr>
          <p:nvPr/>
        </p:nvCxnSpPr>
        <p:spPr bwMode="auto">
          <a:xfrm flipH="1">
            <a:off x="4876800" y="4724400"/>
            <a:ext cx="1280160" cy="457200"/>
          </a:xfrm>
          <a:prstGeom prst="straightConnector1">
            <a:avLst/>
          </a:prstGeom>
          <a:noFill/>
          <a:ln w="9525">
            <a:solidFill>
              <a:srgbClr val="000000"/>
            </a:solidFill>
            <a:round/>
            <a:headEnd/>
            <a:tailEnd type="triangle" w="med" len="med"/>
          </a:ln>
          <a:effectLst/>
        </p:spPr>
      </p:cxnSp>
      <p:sp>
        <p:nvSpPr>
          <p:cNvPr id="15" name="Text Box 5"/>
          <p:cNvSpPr txBox="1">
            <a:spLocks noChangeArrowheads="1"/>
          </p:cNvSpPr>
          <p:nvPr/>
        </p:nvSpPr>
        <p:spPr bwMode="auto">
          <a:xfrm>
            <a:off x="6172200" y="4191000"/>
            <a:ext cx="1476375" cy="1476375"/>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Pool information must be defined for the web service in addition to having a license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CAF9406-D5E4-426D-A70A-748BB0EB0ABE}" type="slidenum">
              <a:rPr lang="en-US"/>
              <a:pPr>
                <a:defRPr/>
              </a:pPr>
              <a:t>9</a:t>
            </a:fld>
            <a:endParaRPr lang="en-US" dirty="0"/>
          </a:p>
        </p:txBody>
      </p:sp>
      <p:sp>
        <p:nvSpPr>
          <p:cNvPr id="8" name="Title 7"/>
          <p:cNvSpPr>
            <a:spLocks noGrp="1"/>
          </p:cNvSpPr>
          <p:nvPr>
            <p:ph type="title"/>
          </p:nvPr>
        </p:nvSpPr>
        <p:spPr>
          <a:xfrm>
            <a:off x="914400" y="274638"/>
            <a:ext cx="6324600" cy="715962"/>
          </a:xfrm>
        </p:spPr>
        <p:txBody>
          <a:bodyPr/>
          <a:lstStyle/>
          <a:p>
            <a:pPr algn="ctr"/>
            <a:r>
              <a:rPr lang="en-US" sz="2000" b="1" dirty="0" smtClean="0">
                <a:solidFill>
                  <a:srgbClr val="0070C0"/>
                </a:solidFill>
                <a:latin typeface="Times New Roman" pitchFamily="18" charset="0"/>
                <a:cs typeface="Times New Roman" pitchFamily="18" charset="0"/>
              </a:rPr>
              <a:t>Creating a new pool</a:t>
            </a:r>
            <a:endParaRPr lang="en-US" sz="2000" b="1" dirty="0">
              <a:solidFill>
                <a:srgbClr val="0070C0"/>
              </a:solidFill>
              <a:latin typeface="Times New Roman" pitchFamily="18" charset="0"/>
              <a:cs typeface="Times New Roman" pitchFamily="18" charset="0"/>
            </a:endParaRPr>
          </a:p>
        </p:txBody>
      </p:sp>
      <p:sp>
        <p:nvSpPr>
          <p:cNvPr id="10" name="TextBox 9"/>
          <p:cNvSpPr txBox="1"/>
          <p:nvPr/>
        </p:nvSpPr>
        <p:spPr>
          <a:xfrm>
            <a:off x="457200" y="914400"/>
            <a:ext cx="8305800" cy="830997"/>
          </a:xfrm>
          <a:prstGeom prst="rect">
            <a:avLst/>
          </a:prstGeom>
          <a:noFill/>
        </p:spPr>
        <p:txBody>
          <a:bodyPr wrap="square" rtlCol="0">
            <a:spAutoFit/>
          </a:bodyPr>
          <a:lstStyle/>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
        <p:nvSpPr>
          <p:cNvPr id="6" name="Content Placeholder 5"/>
          <p:cNvSpPr>
            <a:spLocks noGrp="1"/>
          </p:cNvSpPr>
          <p:nvPr>
            <p:ph sz="quarter" idx="1"/>
          </p:nvPr>
        </p:nvSpPr>
        <p:spPr>
          <a:xfrm>
            <a:off x="914400" y="1219200"/>
            <a:ext cx="7924800" cy="5105400"/>
          </a:xfrm>
        </p:spPr>
        <p:txBody>
          <a:bodyPr/>
          <a:lstStyle/>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pool.def.alias</a:t>
            </a:r>
            <a:r>
              <a:rPr lang="en-US" sz="1600" dirty="0" smtClean="0">
                <a:latin typeface="Times New Roman" pitchFamily="18" charset="0"/>
                <a:cs typeface="Times New Roman" pitchFamily="18" charset="0"/>
              </a:rPr>
              <a:t>” fill this field by giving a pool name .</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pool.def.lib</a:t>
            </a:r>
            <a:r>
              <a:rPr lang="en-US" sz="1600" dirty="0" smtClean="0">
                <a:latin typeface="Times New Roman" pitchFamily="18" charset="0"/>
                <a:cs typeface="Times New Roman" pitchFamily="18" charset="0"/>
              </a:rPr>
              <a:t>”    It will automatically appear on the screen</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pool.def.language</a:t>
            </a:r>
            <a:r>
              <a:rPr lang="en-US" sz="1600" dirty="0" smtClean="0">
                <a:latin typeface="Times New Roman" pitchFamily="18" charset="0"/>
                <a:cs typeface="Times New Roman" pitchFamily="18" charset="0"/>
              </a:rPr>
              <a:t>” Fill this with X3 Lang</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pool.def.username</a:t>
            </a:r>
            <a:r>
              <a:rPr lang="en-US" sz="1600" dirty="0" smtClean="0">
                <a:latin typeface="Times New Roman" pitchFamily="18" charset="0"/>
                <a:cs typeface="Times New Roman" pitchFamily="18" charset="0"/>
              </a:rPr>
              <a:t>” Fill this with X3 username</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pool.def.password</a:t>
            </a:r>
            <a:r>
              <a:rPr lang="en-US" sz="1600" dirty="0" smtClean="0">
                <a:latin typeface="Times New Roman" pitchFamily="18" charset="0"/>
                <a:cs typeface="Times New Roman" pitchFamily="18" charset="0"/>
              </a:rPr>
              <a:t>” Fill this with X3 password</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pool.def.osuserid</a:t>
            </a:r>
            <a:r>
              <a:rPr lang="en-US" sz="1600" dirty="0" smtClean="0">
                <a:latin typeface="Times New Roman" pitchFamily="18" charset="0"/>
                <a:cs typeface="Times New Roman" pitchFamily="18" charset="0"/>
              </a:rPr>
              <a:t>” Fill this with </a:t>
            </a:r>
            <a:r>
              <a:rPr lang="en-US" sz="1600" dirty="0" err="1" smtClean="0">
                <a:latin typeface="Times New Roman" pitchFamily="18" charset="0"/>
                <a:cs typeface="Times New Roman" pitchFamily="18" charset="0"/>
              </a:rPr>
              <a:t>os</a:t>
            </a:r>
            <a:r>
              <a:rPr lang="en-US" sz="1600" dirty="0" smtClean="0">
                <a:latin typeface="Times New Roman" pitchFamily="18" charset="0"/>
                <a:cs typeface="Times New Roman" pitchFamily="18" charset="0"/>
              </a:rPr>
              <a:t> user id </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pool.def.ospassword</a:t>
            </a:r>
            <a:r>
              <a:rPr lang="en-US" sz="1600" dirty="0" smtClean="0">
                <a:latin typeface="Times New Roman" pitchFamily="18" charset="0"/>
                <a:cs typeface="Times New Roman" pitchFamily="18" charset="0"/>
              </a:rPr>
              <a:t>” Fill this with </a:t>
            </a:r>
            <a:r>
              <a:rPr lang="en-US" sz="1600" dirty="0" err="1" smtClean="0">
                <a:latin typeface="Times New Roman" pitchFamily="18" charset="0"/>
                <a:cs typeface="Times New Roman" pitchFamily="18" charset="0"/>
              </a:rPr>
              <a:t>os</a:t>
            </a:r>
            <a:r>
              <a:rPr lang="en-US" sz="1600" dirty="0" smtClean="0">
                <a:latin typeface="Times New Roman" pitchFamily="18" charset="0"/>
                <a:cs typeface="Times New Roman" pitchFamily="18" charset="0"/>
              </a:rPr>
              <a:t> password</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pool.def.maxsize</a:t>
            </a:r>
            <a:r>
              <a:rPr lang="en-US" sz="1600" dirty="0" smtClean="0">
                <a:latin typeface="Times New Roman" pitchFamily="18" charset="0"/>
                <a:cs typeface="Times New Roman" pitchFamily="18" charset="0"/>
              </a:rPr>
              <a:t>” Fill it as ‘1’</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pool.def.initsize</a:t>
            </a:r>
            <a:r>
              <a:rPr lang="en-US" sz="1600" dirty="0" smtClean="0">
                <a:latin typeface="Times New Roman" pitchFamily="18" charset="0"/>
                <a:cs typeface="Times New Roman" pitchFamily="18" charset="0"/>
              </a:rPr>
              <a:t>” Fill it as ‘1’</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pool.def.autostart</a:t>
            </a:r>
            <a:r>
              <a:rPr lang="en-US" sz="1600" dirty="0" smtClean="0">
                <a:latin typeface="Times New Roman" pitchFamily="18" charset="0"/>
                <a:cs typeface="Times New Roman" pitchFamily="18" charset="0"/>
              </a:rPr>
              <a:t>” Fill it as ‘on’</a:t>
            </a:r>
          </a:p>
          <a:p>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pool.def.reserved</a:t>
            </a:r>
            <a:r>
              <a:rPr lang="en-US" sz="1600" dirty="0" smtClean="0">
                <a:latin typeface="Times New Roman" pitchFamily="18" charset="0"/>
                <a:cs typeface="Times New Roman" pitchFamily="18" charset="0"/>
              </a:rPr>
              <a:t>” Fill it as ‘on’</a:t>
            </a:r>
          </a:p>
          <a:p>
            <a:r>
              <a:rPr lang="en-US" sz="1600" dirty="0" smtClean="0">
                <a:latin typeface="Times New Roman" pitchFamily="18" charset="0"/>
                <a:cs typeface="Times New Roman" pitchFamily="18" charset="0"/>
              </a:rPr>
              <a:t>After setting all theses values click apply button then the pool will be created. To check out the created pool go to </a:t>
            </a:r>
          </a:p>
          <a:p>
            <a:r>
              <a:rPr lang="en-US" sz="1600" dirty="0" smtClean="0">
                <a:latin typeface="Times New Roman" pitchFamily="18" charset="0"/>
                <a:cs typeface="Times New Roman" pitchFamily="18" charset="0"/>
              </a:rPr>
              <a:t>Development </a:t>
            </a:r>
            <a:r>
              <a:rPr lang="en-US" sz="1600" dirty="0" smtClean="0">
                <a:latin typeface="Times New Roman" pitchFamily="18" charset="0"/>
                <a:cs typeface="Times New Roman" pitchFamily="18" charset="0"/>
                <a:sym typeface="Wingdings"/>
              </a:rPr>
              <a:t></a:t>
            </a:r>
            <a:r>
              <a:rPr lang="en-US" sz="1600" dirty="0" smtClean="0">
                <a:latin typeface="Times New Roman" pitchFamily="18" charset="0"/>
                <a:cs typeface="Times New Roman" pitchFamily="18" charset="0"/>
              </a:rPr>
              <a:t> Utilities </a:t>
            </a:r>
            <a:r>
              <a:rPr lang="en-US" sz="1600" dirty="0" smtClean="0">
                <a:latin typeface="Times New Roman" pitchFamily="18" charset="0"/>
                <a:cs typeface="Times New Roman" pitchFamily="18" charset="0"/>
                <a:sym typeface="Wingdings"/>
              </a:rPr>
              <a:t></a:t>
            </a:r>
            <a:r>
              <a:rPr lang="en-US" sz="1600" dirty="0" smtClean="0">
                <a:latin typeface="Times New Roman" pitchFamily="18" charset="0"/>
                <a:cs typeface="Times New Roman" pitchFamily="18" charset="0"/>
              </a:rPr>
              <a:t>Miscellaneous </a:t>
            </a:r>
            <a:r>
              <a:rPr lang="en-US" sz="1600" dirty="0" smtClean="0">
                <a:latin typeface="Times New Roman" pitchFamily="18" charset="0"/>
                <a:cs typeface="Times New Roman" pitchFamily="18" charset="0"/>
                <a:sym typeface="Wingdings"/>
              </a:rPr>
              <a:t></a:t>
            </a:r>
            <a:r>
              <a:rPr lang="en-US" sz="1600" dirty="0" smtClean="0">
                <a:latin typeface="Times New Roman" pitchFamily="18" charset="0"/>
                <a:cs typeface="Times New Roman" pitchFamily="18" charset="0"/>
              </a:rPr>
              <a:t> Web service pool</a:t>
            </a:r>
          </a:p>
          <a:p>
            <a:r>
              <a:rPr lang="en-US" sz="1600" dirty="0" smtClean="0">
                <a:latin typeface="Times New Roman" pitchFamily="18" charset="0"/>
                <a:cs typeface="Times New Roman" pitchFamily="18" charset="0"/>
              </a:rPr>
              <a:t>There you can see your WEB SERVICE pool like below screen. </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7" name="Picture 6" descr="NetIcon-web-design-edinburgh-hosting.png.jpg"/>
          <p:cNvPicPr/>
          <p:nvPr/>
        </p:nvPicPr>
        <p:blipFill>
          <a:blip r:embed="rId2" cstate="print"/>
          <a:stretch>
            <a:fillRect/>
          </a:stretch>
        </p:blipFill>
        <p:spPr bwMode="auto">
          <a:xfrm>
            <a:off x="5791200" y="2133600"/>
            <a:ext cx="2667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2555</TotalTime>
  <Words>1766</Words>
  <Application>Microsoft Office PowerPoint</Application>
  <PresentationFormat>On-screen Show (4:3)</PresentationFormat>
  <Paragraphs>266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Sage ERP X3 – POS Integration through WEB SERVICE</vt:lpstr>
      <vt:lpstr>Index</vt:lpstr>
      <vt:lpstr>Introduction</vt:lpstr>
      <vt:lpstr>                          Functional Summary</vt:lpstr>
      <vt:lpstr>Setting Up to Process a Sales Order through a Web Service</vt:lpstr>
      <vt:lpstr>Setting Up to Process a Sales Order through a Web Service</vt:lpstr>
      <vt:lpstr>X3 Console – Web Server/Web Services </vt:lpstr>
      <vt:lpstr>X3 Console –Web Services Pool Configuration</vt:lpstr>
      <vt:lpstr>Creating a new pool</vt:lpstr>
      <vt:lpstr>Web service pool screen</vt:lpstr>
      <vt:lpstr>Creating Web Service in X3 </vt:lpstr>
      <vt:lpstr> Import Template</vt:lpstr>
      <vt:lpstr> Import Template cont..</vt:lpstr>
      <vt:lpstr>Template File</vt:lpstr>
      <vt:lpstr>                X3 Tasks &amp; Process for POS integration</vt:lpstr>
      <vt:lpstr>Java Development</vt:lpstr>
      <vt:lpstr>1. Install Java (JDK &amp; JRE)</vt:lpstr>
      <vt:lpstr>2. Place web service folder in C: drive</vt:lpstr>
      <vt:lpstr>3. Config.txt</vt:lpstr>
      <vt:lpstr>4. Extract ‘wrapper_win32_3.0.5’ to ‘C’ drive </vt:lpstr>
      <vt:lpstr>Java Development</vt:lpstr>
      <vt:lpstr>Main classes associated with X3WEBSERVICE </vt:lpstr>
      <vt:lpstr>Source code Screenshot</vt:lpstr>
      <vt:lpstr>Order Creation code</vt:lpstr>
      <vt:lpstr>Payment creation code</vt:lpstr>
      <vt:lpstr>Sales Invoice Code</vt:lpstr>
      <vt:lpstr>Important log files</vt:lpstr>
      <vt:lpstr>Other Tasks… </vt:lpstr>
      <vt:lpstr>Other Tasks… </vt:lpstr>
      <vt:lpstr>Recurring Task Management</vt:lpstr>
      <vt:lpstr>Automatic Payment</vt:lpstr>
      <vt:lpstr>Thank you</vt:lpstr>
    </vt:vector>
  </TitlesOfParts>
  <Company>NeSTIT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Shereef.N</dc:creator>
  <cp:lastModifiedBy>shereef.n</cp:lastModifiedBy>
  <cp:revision>543</cp:revision>
  <dcterms:created xsi:type="dcterms:W3CDTF">2013-05-02T08:16:36Z</dcterms:created>
  <dcterms:modified xsi:type="dcterms:W3CDTF">2016-07-04T12:52:31Z</dcterms:modified>
</cp:coreProperties>
</file>