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4" r:id="rId4"/>
    <p:sldId id="265" r:id="rId5"/>
    <p:sldId id="273" r:id="rId6"/>
    <p:sldId id="266" r:id="rId7"/>
    <p:sldId id="258" r:id="rId8"/>
    <p:sldId id="268" r:id="rId9"/>
    <p:sldId id="257" r:id="rId10"/>
    <p:sldId id="271" r:id="rId11"/>
    <p:sldId id="269" r:id="rId12"/>
    <p:sldId id="274" r:id="rId13"/>
    <p:sldId id="267" r:id="rId14"/>
    <p:sldId id="272" r:id="rId15"/>
    <p:sldId id="270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E184-712E-4CD7-BA19-39DF8F1C741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13315-DBDE-4E1E-946C-BB4273202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399-FC82-45B2-BCE1-F3C2D1DE6ED8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5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BCF-1FAA-4C19-BACE-F93DF6311AA1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725-BF78-4E19-AD7E-4226E46D11BE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A48A-9656-4EB0-805C-87C9A08BD113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D7B0-7792-4E88-BA8B-C05716E6585B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C954-41F6-4FC5-BDE0-B26FE4B96971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5D9-718F-4599-BA4A-AC20FECD4B1C}" type="datetime1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9B4-4774-4AAF-875A-19ACAFAE2ECC}" type="datetime1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569-8167-4E82-A916-3559CD08C75B}" type="datetime1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40C3-3F8E-4E6A-93BF-3AE29BCD41DE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4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8893-8625-4057-B134-9506615383E0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83CE-C863-4C31-8845-A75DAF120071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FBE0C-7F80-4EC6-83F7-5FC2640A3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Automatic space subdivision for multi-story pathfinding on a 3D point cloud using an </a:t>
            </a:r>
            <a:r>
              <a:rPr lang="en-US" dirty="0" smtClean="0"/>
              <a:t>octree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F.W. Fichtner, 2016-02-23</a:t>
            </a:r>
          </a:p>
          <a:p>
            <a:endParaRPr lang="en-US" dirty="0"/>
          </a:p>
          <a:p>
            <a:r>
              <a:rPr lang="en-US" sz="2400" i="1" dirty="0" smtClean="0"/>
              <a:t>f.w.fichtner@student.tudelft.nl</a:t>
            </a:r>
            <a:endParaRPr lang="en-US" i="1" dirty="0"/>
          </a:p>
        </p:txBody>
      </p:sp>
      <p:pic>
        <p:nvPicPr>
          <p:cNvPr id="4" name="Picture 6" descr="@tudelft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87739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6163146"/>
            <a:ext cx="9715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&amp; Horizontal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normal direction of plane through points in octree leaf and direct </a:t>
            </a:r>
            <a:r>
              <a:rPr lang="en-GB" dirty="0" smtClean="0"/>
              <a:t>neighbours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ichtnerf\Documents\GEO2000 Thesis Project\screenshots\05_histograms2d\edges_houghlines\edges_hough_0_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60925"/>
            <a:ext cx="5111964" cy="47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wall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612798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Next: project to octree, correct result of histogram method</a:t>
            </a:r>
            <a:endParaRPr lang="en-US" dirty="0"/>
          </a:p>
        </p:txBody>
      </p:sp>
      <p:pic>
        <p:nvPicPr>
          <p:cNvPr id="1026" name="Picture 2" descr="C:\Users\fichtnerf\Desktop\top_view_floor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37" y="2708920"/>
            <a:ext cx="939382" cy="303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8782" y="2339588"/>
            <a:ext cx="22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dirty="0" smtClean="0"/>
              <a:t>oint cloud cut floor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Stairs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Matched filter for vertical &amp; horizontal histogram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C:\Users\fichtnerf\Desktop\top_view_floor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37" y="2708920"/>
            <a:ext cx="939382" cy="303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8782" y="2339588"/>
            <a:ext cx="22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dirty="0" smtClean="0"/>
              <a:t>oint cloud cut floor 0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08920"/>
            <a:ext cx="100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12" y="2708920"/>
            <a:ext cx="1019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11960" y="233958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tair vertical filter	stair horizontal filter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149080"/>
            <a:ext cx="2880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Blue=positive filter weights</a:t>
            </a:r>
          </a:p>
          <a:p>
            <a:r>
              <a:rPr lang="en-GB" sz="1600" dirty="0" smtClean="0"/>
              <a:t>Red=negative filter weights</a:t>
            </a:r>
          </a:p>
          <a:p>
            <a:r>
              <a:rPr lang="en-GB" sz="1600" dirty="0" smtClean="0"/>
              <a:t>Light blue=centre of filter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2701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1" name="Picture 3" descr="C:\Users\fichtnerf\Documents\GEO2000 Thesis Project\screenshots\05_histograms2d\Stairhistogram_vert\vert_3steps_5tread_comb_threshold100_binar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5" r="30176"/>
          <a:stretch/>
        </p:blipFill>
        <p:spPr bwMode="auto">
          <a:xfrm>
            <a:off x="6744949" y="1306355"/>
            <a:ext cx="2448272" cy="491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ichtnerf\Documents\GEO2000 Thesis Project\screenshots\05_histograms2d\Stairhistogram_vert\vert_3steps_5trea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-923" r="4464" b="923"/>
          <a:stretch/>
        </p:blipFill>
        <p:spPr bwMode="auto">
          <a:xfrm>
            <a:off x="2525917" y="1533134"/>
            <a:ext cx="4222331" cy="446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612798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Next: grow regions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calculate slope &amp; aspect, should link two floors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196752"/>
            <a:ext cx="8229600" cy="4525963"/>
          </a:xfrm>
        </p:spPr>
        <p:txBody>
          <a:bodyPr/>
          <a:lstStyle/>
          <a:p>
            <a:r>
              <a:rPr lang="en-GB" sz="2800" dirty="0" smtClean="0"/>
              <a:t>Filter responses</a:t>
            </a:r>
            <a:endParaRPr lang="en-GB" dirty="0"/>
          </a:p>
        </p:txBody>
      </p:sp>
      <p:pic>
        <p:nvPicPr>
          <p:cNvPr id="8" name="Picture 2" descr="C:\Users\fichtnerf\Desktop\top_view_floor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5884"/>
            <a:ext cx="1128195" cy="36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5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SciPy</a:t>
            </a:r>
            <a:r>
              <a:rPr lang="en-GB" dirty="0" smtClean="0"/>
              <a:t> (</a:t>
            </a:r>
            <a:r>
              <a:rPr lang="en-GB" dirty="0" err="1" smtClean="0"/>
              <a:t>NumPy</a:t>
            </a:r>
            <a:r>
              <a:rPr lang="en-GB" dirty="0" smtClean="0"/>
              <a:t>, </a:t>
            </a:r>
            <a:r>
              <a:rPr lang="en-GB" dirty="0" err="1" smtClean="0"/>
              <a:t>Matplotlib</a:t>
            </a:r>
            <a:r>
              <a:rPr lang="en-GB" dirty="0" smtClean="0"/>
              <a:t>, </a:t>
            </a:r>
            <a:r>
              <a:rPr lang="en-GB" dirty="0" err="1" smtClean="0"/>
              <a:t>Scikit</a:t>
            </a:r>
            <a:r>
              <a:rPr lang="en-GB" dirty="0" smtClean="0"/>
              <a:t>-image)</a:t>
            </a:r>
          </a:p>
          <a:p>
            <a:r>
              <a:rPr lang="en-GB" dirty="0" smtClean="0"/>
              <a:t>PostgreSQL</a:t>
            </a:r>
          </a:p>
          <a:p>
            <a:r>
              <a:rPr lang="en-GB" dirty="0" err="1" smtClean="0"/>
              <a:t>CloudCompare</a:t>
            </a:r>
            <a:endParaRPr lang="en-GB" dirty="0" smtClean="0"/>
          </a:p>
          <a:p>
            <a:r>
              <a:rPr lang="en-GB" dirty="0" smtClean="0"/>
              <a:t>FME Workbench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Bansal, M., </a:t>
            </a:r>
            <a:r>
              <a:rPr lang="en-US" dirty="0" err="1"/>
              <a:t>Matei</a:t>
            </a:r>
            <a:r>
              <a:rPr lang="en-US" dirty="0"/>
              <a:t>, B., </a:t>
            </a:r>
            <a:r>
              <a:rPr lang="en-US" dirty="0" err="1"/>
              <a:t>Southall</a:t>
            </a:r>
            <a:r>
              <a:rPr lang="en-US" dirty="0"/>
              <a:t>, B., </a:t>
            </a:r>
            <a:r>
              <a:rPr lang="en-US" dirty="0" err="1"/>
              <a:t>Eledath</a:t>
            </a:r>
            <a:r>
              <a:rPr lang="en-US" dirty="0"/>
              <a:t>, J., and </a:t>
            </a:r>
            <a:r>
              <a:rPr lang="en-US" dirty="0" err="1"/>
              <a:t>Sawhney</a:t>
            </a:r>
            <a:r>
              <a:rPr lang="en-US" dirty="0"/>
              <a:t>, H. (2011). A </a:t>
            </a:r>
            <a:r>
              <a:rPr lang="en-US" dirty="0" err="1"/>
              <a:t>lidar</a:t>
            </a:r>
            <a:r>
              <a:rPr lang="en-US" dirty="0"/>
              <a:t> streaming architecture for mobile robotics with application to 3d structure characterization. In Robotics and Automation (ICRA), 2011 IEEE International Conference on, pages 1803–1810.</a:t>
            </a:r>
          </a:p>
          <a:p>
            <a:endParaRPr lang="en-US" dirty="0"/>
          </a:p>
          <a:p>
            <a:r>
              <a:rPr lang="en-US" dirty="0" err="1"/>
              <a:t>Broersen</a:t>
            </a:r>
            <a:r>
              <a:rPr lang="en-US" dirty="0"/>
              <a:t>, T., Fichtner, F., </a:t>
            </a:r>
            <a:r>
              <a:rPr lang="en-US" dirty="0" err="1"/>
              <a:t>Heeres</a:t>
            </a:r>
            <a:r>
              <a:rPr lang="en-US" dirty="0"/>
              <a:t>, E., de </a:t>
            </a:r>
            <a:r>
              <a:rPr lang="en-US" dirty="0" err="1"/>
              <a:t>Liefde</a:t>
            </a:r>
            <a:r>
              <a:rPr lang="en-US" dirty="0"/>
              <a:t>, I., and </a:t>
            </a:r>
            <a:r>
              <a:rPr lang="en-US" dirty="0" err="1"/>
              <a:t>Rodenberg</a:t>
            </a:r>
            <a:r>
              <a:rPr lang="en-US" dirty="0"/>
              <a:t>, O. (2015). Project pointless. identifying, visualizing and pathfinding through empty space in interior point clouds using an octree approach. Geomatics Synthesis Project.</a:t>
            </a:r>
          </a:p>
          <a:p>
            <a:endParaRPr lang="en-US" dirty="0"/>
          </a:p>
          <a:p>
            <a:r>
              <a:rPr lang="en-US" dirty="0" err="1"/>
              <a:t>Jamali</a:t>
            </a:r>
            <a:r>
              <a:rPr lang="en-US" dirty="0"/>
              <a:t>, A., Rahman, A. A., </a:t>
            </a:r>
            <a:r>
              <a:rPr lang="en-US" dirty="0" err="1"/>
              <a:t>Boguslawski</a:t>
            </a:r>
            <a:r>
              <a:rPr lang="en-US" dirty="0"/>
              <a:t>, P., Kumar, P., and Gold, C. M. (2015). An automated 3d modeling of topological indoor navigation network. </a:t>
            </a:r>
            <a:r>
              <a:rPr lang="en-US" dirty="0" err="1"/>
              <a:t>GeoJournal</a:t>
            </a:r>
            <a:r>
              <a:rPr lang="en-US" dirty="0"/>
              <a:t>, pages 1–14.</a:t>
            </a:r>
          </a:p>
          <a:p>
            <a:endParaRPr lang="en-US" dirty="0"/>
          </a:p>
          <a:p>
            <a:r>
              <a:rPr lang="en-US" dirty="0" err="1"/>
              <a:t>Khoshelham</a:t>
            </a:r>
            <a:r>
              <a:rPr lang="en-US" dirty="0"/>
              <a:t>, K. and </a:t>
            </a:r>
            <a:r>
              <a:rPr lang="en-US" dirty="0" err="1"/>
              <a:t>Díaz-Vilariño</a:t>
            </a:r>
            <a:r>
              <a:rPr lang="en-US" dirty="0"/>
              <a:t>, L. (2014). 3D Modelling of Interior Spaces: Learning the Language of Indoor Architecture. ISPRS - International Archives of the Photogrammetry, Remote Sensing and Spatial Information Sciences, pages 321–326.</a:t>
            </a:r>
          </a:p>
          <a:p>
            <a:endParaRPr lang="en-US" dirty="0"/>
          </a:p>
          <a:p>
            <a:r>
              <a:rPr lang="en-US" dirty="0"/>
              <a:t>Liu, L. and Zlatanova, S. (2013a). Generating navigation models from existing building data. In Acquisition and Modelling of Indoor and Enclosed Environments 2013, Cape Town, South Africa, 11-13 December 2013, ISPRS Archives Volume XL-4/W4, 2013. ISPRS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Oesau</a:t>
            </a:r>
            <a:r>
              <a:rPr lang="en-US" dirty="0"/>
              <a:t>, S., Lafarge, F., and </a:t>
            </a:r>
            <a:r>
              <a:rPr lang="en-US" dirty="0" err="1"/>
              <a:t>Alliez</a:t>
            </a:r>
            <a:r>
              <a:rPr lang="en-US" dirty="0"/>
              <a:t>, P. (2014). Indoor scene reconstruction </a:t>
            </a:r>
            <a:r>
              <a:rPr lang="en-US" dirty="0" smtClean="0"/>
              <a:t>using feature </a:t>
            </a:r>
            <a:r>
              <a:rPr lang="en-US" dirty="0"/>
              <a:t>sensitive primitive extraction and graph-cut. </a:t>
            </a:r>
            <a:r>
              <a:rPr lang="en-US" dirty="0" err="1"/>
              <a:t>fISPRSg</a:t>
            </a:r>
            <a:r>
              <a:rPr lang="en-US" dirty="0"/>
              <a:t> </a:t>
            </a:r>
            <a:r>
              <a:rPr lang="en-US" dirty="0" smtClean="0"/>
              <a:t>Journal of </a:t>
            </a:r>
            <a:r>
              <a:rPr lang="en-US" dirty="0"/>
              <a:t>Photogrammetry and Remote Sensing, 90:68 – 82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Okorn</a:t>
            </a:r>
            <a:r>
              <a:rPr lang="en-US" dirty="0"/>
              <a:t>, B., </a:t>
            </a:r>
            <a:r>
              <a:rPr lang="en-US" dirty="0" err="1"/>
              <a:t>Xiong</a:t>
            </a:r>
            <a:r>
              <a:rPr lang="en-US" dirty="0"/>
              <a:t>, X., </a:t>
            </a:r>
            <a:r>
              <a:rPr lang="en-US" dirty="0" err="1"/>
              <a:t>Akinci</a:t>
            </a:r>
            <a:r>
              <a:rPr lang="en-US" dirty="0"/>
              <a:t>, B., and Huber, D. (2010). Toward </a:t>
            </a:r>
            <a:r>
              <a:rPr lang="en-US" dirty="0" smtClean="0"/>
              <a:t>automated modeling </a:t>
            </a:r>
            <a:r>
              <a:rPr lang="en-US" dirty="0"/>
              <a:t>of floor plans. In Proceedings of the Symposium on </a:t>
            </a:r>
            <a:r>
              <a:rPr lang="en-US" i="1" dirty="0"/>
              <a:t>3</a:t>
            </a:r>
            <a:r>
              <a:rPr lang="en-US" dirty="0"/>
              <a:t>D </a:t>
            </a:r>
            <a:r>
              <a:rPr lang="en-US" dirty="0" smtClean="0"/>
              <a:t>Data Processing</a:t>
            </a:r>
            <a:r>
              <a:rPr lang="en-US" dirty="0"/>
              <a:t>, Visualization and Transmission, volume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ZEB1 point cloud </a:t>
            </a:r>
            <a:r>
              <a:rPr lang="nl-NL" sz="2700" i="1" dirty="0"/>
              <a:t>Fire Brigade in Berkel en </a:t>
            </a:r>
            <a:r>
              <a:rPr lang="nl-NL" sz="2700" i="1" dirty="0" smtClean="0"/>
              <a:t>Rodenrijs</a:t>
            </a:r>
            <a:endParaRPr lang="en-US" i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20" y="1600200"/>
            <a:ext cx="6159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C:\Users\fichtnerf\Documents\GEO2000 Thesis Project\P2\figs\quadtree_pointle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3718990" cy="371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for pathfinding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Subdivide and semantically enrich the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Derive pathfinding network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Match model with localizer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Histograms</a:t>
            </a:r>
          </a:p>
          <a:p>
            <a:r>
              <a:rPr lang="en-GB" dirty="0" smtClean="0"/>
              <a:t>Plane fitting</a:t>
            </a:r>
          </a:p>
          <a:p>
            <a:r>
              <a:rPr lang="en-GB" dirty="0" smtClean="0"/>
              <a:t>Line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separation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5741"/>
            <a:ext cx="8229600" cy="44148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ichtnerf\Documents\GEO2000 Thesis Project\screenshots\04_FME_pc\walls_floor_1_zeb_color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78676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20" y="3933056"/>
            <a:ext cx="3204580" cy="234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story, problem hanging ceilings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15816" y="3429000"/>
            <a:ext cx="2952328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15816" y="4149080"/>
            <a:ext cx="2952328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449063" y="5229200"/>
            <a:ext cx="774437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68144" y="4509120"/>
            <a:ext cx="639752" cy="338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there would be a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would have the same peak attributes</a:t>
            </a:r>
          </a:p>
          <a:p>
            <a:endParaRPr lang="en-US" dirty="0"/>
          </a:p>
          <a:p>
            <a:r>
              <a:rPr lang="en-US" dirty="0" smtClean="0"/>
              <a:t>To be fixed when stairs are known?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story</a:t>
            </a:r>
            <a:endParaRPr lang="en-US" dirty="0"/>
          </a:p>
        </p:txBody>
      </p:sp>
      <p:pic>
        <p:nvPicPr>
          <p:cNvPr id="1026" name="Picture 2" descr="C:\Users\fichtnerf\Documents\GEO2000 Thesis Project\screenshots\04_FME_pc\walls_floor_0_zeb_color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653"/>
            <a:ext cx="8229600" cy="44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 rot="18811897">
            <a:off x="3904600" y="2333405"/>
            <a:ext cx="2702950" cy="130572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BE0C-7F80-4EC6-83F7-5FC2640A36F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 descr="C:\Users\fichtnerf\Documents\GEO2000 Thesis Project\screenshots\04_zeb1_fme\obstacles_0_zeb_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30" y="4113306"/>
            <a:ext cx="3717677" cy="27446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6948264" y="4653136"/>
            <a:ext cx="951864" cy="2821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Automatic space subdivision for multi-story pathfinding on a 3D point cloud using an octree</vt:lpstr>
      <vt:lpstr>ZEB1 point cloud Fire Brigade in Berkel en Rodenrijs</vt:lpstr>
      <vt:lpstr>Octree</vt:lpstr>
      <vt:lpstr>Reconstruction for pathfinding</vt:lpstr>
      <vt:lpstr>How to?</vt:lpstr>
      <vt:lpstr>Story separation</vt:lpstr>
      <vt:lpstr>First story, problem hanging ceilings</vt:lpstr>
      <vt:lpstr>But what if there would be a table?</vt:lpstr>
      <vt:lpstr>Ground story</vt:lpstr>
      <vt:lpstr>Vertical &amp; Horizontal histograms</vt:lpstr>
      <vt:lpstr>Improve wall detection</vt:lpstr>
      <vt:lpstr>Stairs</vt:lpstr>
      <vt:lpstr>Stairs</vt:lpstr>
      <vt:lpstr>Tools</vt:lpstr>
      <vt:lpstr>References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Waterpeil presentation</dc:title>
  <dc:creator>fichtnerf</dc:creator>
  <cp:lastModifiedBy>fichtnerf</cp:lastModifiedBy>
  <cp:revision>32</cp:revision>
  <dcterms:created xsi:type="dcterms:W3CDTF">2016-02-01T10:37:13Z</dcterms:created>
  <dcterms:modified xsi:type="dcterms:W3CDTF">2016-02-24T08:42:23Z</dcterms:modified>
</cp:coreProperties>
</file>