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307" r:id="rId9"/>
    <p:sldId id="266" r:id="rId10"/>
    <p:sldId id="268" r:id="rId11"/>
    <p:sldId id="269" r:id="rId12"/>
    <p:sldId id="270" r:id="rId13"/>
    <p:sldId id="271" r:id="rId14"/>
    <p:sldId id="306" r:id="rId15"/>
    <p:sldId id="274" r:id="rId16"/>
    <p:sldId id="276" r:id="rId17"/>
    <p:sldId id="279" r:id="rId18"/>
    <p:sldId id="278" r:id="rId19"/>
    <p:sldId id="275" r:id="rId20"/>
    <p:sldId id="280" r:id="rId21"/>
    <p:sldId id="273" r:id="rId22"/>
    <p:sldId id="291" r:id="rId23"/>
    <p:sldId id="305" r:id="rId24"/>
    <p:sldId id="281" r:id="rId25"/>
    <p:sldId id="284" r:id="rId26"/>
    <p:sldId id="294" r:id="rId27"/>
    <p:sldId id="295" r:id="rId28"/>
    <p:sldId id="296" r:id="rId29"/>
    <p:sldId id="297" r:id="rId30"/>
    <p:sldId id="298" r:id="rId31"/>
    <p:sldId id="299" r:id="rId32"/>
    <p:sldId id="300" r:id="rId33"/>
    <p:sldId id="301"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0" autoAdjust="0"/>
    <p:restoredTop sz="94660"/>
  </p:normalViewPr>
  <p:slideViewPr>
    <p:cSldViewPr snapToGrid="0">
      <p:cViewPr>
        <p:scale>
          <a:sx n="56" d="100"/>
          <a:sy n="56" d="100"/>
        </p:scale>
        <p:origin x="11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5CAE-6DCB-4D6C-8355-207074DA1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EB4F05-D483-4148-B982-E5365B011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9A892D-63EE-45F1-8DEE-79C20CE94B41}"/>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EBCE13BA-0388-40C6-8765-FD0363282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0BE79-09E7-466F-BF1E-AF8E6F79ACF4}"/>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104840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845B-5967-41AB-B63F-BA40D31DA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9D933D-6AA1-4C3C-B389-D96B8ACDC5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B41B8-F7C0-49FC-8585-E4A5D00363D1}"/>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D49505BD-7A19-4CD3-ABF1-E675E6038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2ACD0-D989-429B-BF02-5C549D01678A}"/>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116148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CAD35-8ECA-47CA-93A0-C1B4EB47B9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4CF01-AA10-4164-BB9D-3A6A4FB7FE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4B58A-ED20-4D1B-9A05-C74DB127EADF}"/>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13C14BE2-7325-494A-AADF-86EA621BB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357DB-DD7B-44AA-A14B-21ED934DEF94}"/>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165555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CCDB-9784-494E-9F29-507A31FC9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3B37F-9D4F-4F3F-8775-1F30B171DC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95C98-D4B2-475B-88BC-892AFB50BB76}"/>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E212AC72-F3DD-49DC-8287-CB32E0968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EFA3C-7451-4BCE-8036-04E3C54CA3F1}"/>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382195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DEDC-F1DB-47DC-B579-0ABB88AF3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2271C0-94D8-4744-8A4E-B5B876700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E13B86-BBDE-4E58-BCE3-A44EE16170E0}"/>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B5846EF6-6FA5-4131-8FDE-1F3A0E62E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38E5C-4B10-4E67-A48B-2AEA4CA18354}"/>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72708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AC04-27BA-4AF8-AF77-583A3C508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4B084-131D-4C6F-B8CD-F47F14DCC4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752A6-0E06-4F2B-B0ED-5F2E87ABDA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BDCE30-D868-4EBD-A148-3045DE3A2F44}"/>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6" name="Footer Placeholder 5">
            <a:extLst>
              <a:ext uri="{FF2B5EF4-FFF2-40B4-BE49-F238E27FC236}">
                <a16:creationId xmlns:a16="http://schemas.microsoft.com/office/drawing/2014/main" id="{B6DE0DC6-3C55-4576-B89D-DDCA4C297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033E4-EAD9-4BEB-A31E-A6BEABBEEA4E}"/>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21451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DA1F-040E-46BD-A44F-CC72333C0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FDFCE7-A364-46D6-AAB6-ED9D2ACED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48DC30-CCFC-4466-A250-13ECB8C762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33AC4-8B45-46F0-806A-139976171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336719-9446-4536-9739-CE60369326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C85FB3-B503-410D-9DA5-5C366A85F241}"/>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8" name="Footer Placeholder 7">
            <a:extLst>
              <a:ext uri="{FF2B5EF4-FFF2-40B4-BE49-F238E27FC236}">
                <a16:creationId xmlns:a16="http://schemas.microsoft.com/office/drawing/2014/main" id="{FAA59835-BA83-48A4-A0DD-24D34D4EC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34A434-F073-4AE3-820F-4FB23D6CEF74}"/>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39453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223D-A6B5-4270-8859-089E5ACAD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02DCF-E8BA-44E8-954D-B73374278F9A}"/>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4" name="Footer Placeholder 3">
            <a:extLst>
              <a:ext uri="{FF2B5EF4-FFF2-40B4-BE49-F238E27FC236}">
                <a16:creationId xmlns:a16="http://schemas.microsoft.com/office/drawing/2014/main" id="{6DA26B2C-9C2E-43F6-9928-98CE49826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81622-D4F9-4BDA-A736-DE3977C2D6F6}"/>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86687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C2B4-CFE3-4A82-B7CB-EC834F3EA4F1}"/>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3" name="Footer Placeholder 2">
            <a:extLst>
              <a:ext uri="{FF2B5EF4-FFF2-40B4-BE49-F238E27FC236}">
                <a16:creationId xmlns:a16="http://schemas.microsoft.com/office/drawing/2014/main" id="{098BE624-2BAC-42D0-908E-73D342436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D0A19C-48D0-44E1-84F4-8CF6C41E7D56}"/>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167098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3916-FDB2-40E3-81F7-549A5AD1A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2CDEC9-8ECE-407A-ABFF-E1AC79765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1E4B8-EB17-4E69-87DB-607493FA4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9597DC-082E-4943-8E80-410B1200F76A}"/>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6" name="Footer Placeholder 5">
            <a:extLst>
              <a:ext uri="{FF2B5EF4-FFF2-40B4-BE49-F238E27FC236}">
                <a16:creationId xmlns:a16="http://schemas.microsoft.com/office/drawing/2014/main" id="{DFFF71E3-70F5-435F-B907-634719C80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E84FF-22AA-444A-94D1-C22A2C395F47}"/>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54598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6C70-5CEB-4EAF-A13F-64802FA3B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2BCDB-A731-4624-BEA6-7795A42FC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B0D31-0C85-4C48-B2DB-BFD0D8B2C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BFC4CF-3327-44FF-85AF-7C8D40F09165}"/>
              </a:ext>
            </a:extLst>
          </p:cNvPr>
          <p:cNvSpPr>
            <a:spLocks noGrp="1"/>
          </p:cNvSpPr>
          <p:nvPr>
            <p:ph type="dt" sz="half" idx="10"/>
          </p:nvPr>
        </p:nvSpPr>
        <p:spPr/>
        <p:txBody>
          <a:bodyPr/>
          <a:lstStyle/>
          <a:p>
            <a:fld id="{CD64AC38-AFED-49E4-BC29-A960A7CE8D4F}" type="datetimeFigureOut">
              <a:rPr lang="en-US" smtClean="0"/>
              <a:t>4/23/2024</a:t>
            </a:fld>
            <a:endParaRPr lang="en-US"/>
          </a:p>
        </p:txBody>
      </p:sp>
      <p:sp>
        <p:nvSpPr>
          <p:cNvPr id="6" name="Footer Placeholder 5">
            <a:extLst>
              <a:ext uri="{FF2B5EF4-FFF2-40B4-BE49-F238E27FC236}">
                <a16:creationId xmlns:a16="http://schemas.microsoft.com/office/drawing/2014/main" id="{DEA1FB89-BA72-41C1-BEE3-CFF377EC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1D715-412F-4419-80CB-534826BC1BEB}"/>
              </a:ext>
            </a:extLst>
          </p:cNvPr>
          <p:cNvSpPr>
            <a:spLocks noGrp="1"/>
          </p:cNvSpPr>
          <p:nvPr>
            <p:ph type="sldNum" sz="quarter" idx="12"/>
          </p:nvPr>
        </p:nvSpPr>
        <p:spPr/>
        <p:txBody>
          <a:bodyPr/>
          <a:lstStyle/>
          <a:p>
            <a:fld id="{847603D1-C3E9-4E23-9683-B4190ED9242C}" type="slidenum">
              <a:rPr lang="en-US" smtClean="0"/>
              <a:t>‹#›</a:t>
            </a:fld>
            <a:endParaRPr lang="en-US"/>
          </a:p>
        </p:txBody>
      </p:sp>
    </p:spTree>
    <p:extLst>
      <p:ext uri="{BB962C8B-B14F-4D97-AF65-F5344CB8AC3E}">
        <p14:creationId xmlns:p14="http://schemas.microsoft.com/office/powerpoint/2010/main" val="213955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82EF5-E595-4542-90B2-4AF4AEF3E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6DFB9-E8E1-4DA4-B528-8F83D5CE9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0A509-DE30-4D5E-8B38-6A1515B9E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4AC38-AFED-49E4-BC29-A960A7CE8D4F}" type="datetimeFigureOut">
              <a:rPr lang="en-US" smtClean="0"/>
              <a:t>4/23/2024</a:t>
            </a:fld>
            <a:endParaRPr lang="en-US"/>
          </a:p>
        </p:txBody>
      </p:sp>
      <p:sp>
        <p:nvSpPr>
          <p:cNvPr id="5" name="Footer Placeholder 4">
            <a:extLst>
              <a:ext uri="{FF2B5EF4-FFF2-40B4-BE49-F238E27FC236}">
                <a16:creationId xmlns:a16="http://schemas.microsoft.com/office/drawing/2014/main" id="{6A27079C-F5C8-4409-A051-7C2A86380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096A1E-497A-4CDE-BE71-7B60AFEAD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603D1-C3E9-4E23-9683-B4190ED9242C}" type="slidenum">
              <a:rPr lang="en-US" smtClean="0"/>
              <a:t>‹#›</a:t>
            </a:fld>
            <a:endParaRPr lang="en-US"/>
          </a:p>
        </p:txBody>
      </p:sp>
    </p:spTree>
    <p:extLst>
      <p:ext uri="{BB962C8B-B14F-4D97-AF65-F5344CB8AC3E}">
        <p14:creationId xmlns:p14="http://schemas.microsoft.com/office/powerpoint/2010/main" val="328859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fatemehmehrparvar/obesity-levels/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7B1B5B-2FD9-4E22-9B76-F3A8280AA7E5}"/>
              </a:ext>
            </a:extLst>
          </p:cNvPr>
          <p:cNvSpPr>
            <a:spLocks noGrp="1"/>
          </p:cNvSpPr>
          <p:nvPr>
            <p:ph type="subTitle" idx="1"/>
          </p:nvPr>
        </p:nvSpPr>
        <p:spPr>
          <a:xfrm>
            <a:off x="225287" y="198783"/>
            <a:ext cx="11794435" cy="6520069"/>
          </a:xfrm>
        </p:spPr>
        <p:txBody>
          <a:bodyPr>
            <a:normAutofit/>
          </a:bodyPr>
          <a:lstStyle/>
          <a:p>
            <a:r>
              <a:rPr lang="en-US" sz="3600" b="1" dirty="0"/>
              <a:t>THE APPLICATION OF VARIED MACHINE LEARNING ALGORITHMS FOR OBESITY CLASSIFICATION</a:t>
            </a:r>
            <a:endParaRPr lang="en-US" sz="3600" dirty="0"/>
          </a:p>
          <a:p>
            <a:endParaRPr lang="en-US" dirty="0"/>
          </a:p>
          <a:p>
            <a:endParaRPr lang="en-US" dirty="0"/>
          </a:p>
          <a:p>
            <a:pPr>
              <a:lnSpc>
                <a:spcPct val="100000"/>
              </a:lnSpc>
            </a:pPr>
            <a:r>
              <a:rPr lang="en-US" sz="3200" b="1" dirty="0"/>
              <a:t>CS 513 KDDM SECTION B</a:t>
            </a:r>
          </a:p>
          <a:p>
            <a:pPr>
              <a:lnSpc>
                <a:spcPct val="100000"/>
              </a:lnSpc>
            </a:pPr>
            <a:r>
              <a:rPr lang="en-US" sz="3200" b="1" dirty="0"/>
              <a:t>GROUP 08</a:t>
            </a:r>
          </a:p>
          <a:p>
            <a:pPr>
              <a:lnSpc>
                <a:spcPct val="100000"/>
              </a:lnSpc>
            </a:pPr>
            <a:r>
              <a:rPr lang="en-US" b="1" dirty="0"/>
              <a:t> </a:t>
            </a:r>
            <a:endParaRPr lang="en-US" dirty="0"/>
          </a:p>
          <a:p>
            <a:r>
              <a:rPr lang="en-US" b="1" dirty="0"/>
              <a:t> </a:t>
            </a:r>
          </a:p>
          <a:p>
            <a:endParaRPr lang="en-US" dirty="0"/>
          </a:p>
          <a:p>
            <a:r>
              <a:rPr lang="en-IN" sz="2000" b="1" dirty="0"/>
              <a:t>Sri Laya </a:t>
            </a:r>
            <a:r>
              <a:rPr lang="en-IN" sz="2000" b="1" dirty="0" err="1"/>
              <a:t>Nalmelwar</a:t>
            </a:r>
            <a:r>
              <a:rPr lang="en-US" sz="2000" b="1" dirty="0"/>
              <a:t>(20018028)</a:t>
            </a:r>
            <a:endParaRPr lang="en-US" sz="2000" dirty="0"/>
          </a:p>
          <a:p>
            <a:r>
              <a:rPr lang="en-US" sz="2000" b="1" dirty="0"/>
              <a:t>Sindhu </a:t>
            </a:r>
            <a:r>
              <a:rPr lang="en-US" sz="2000" b="1" dirty="0" err="1"/>
              <a:t>Buggana</a:t>
            </a:r>
            <a:r>
              <a:rPr lang="en-US" sz="2000" b="1" dirty="0"/>
              <a:t>      (20020990)</a:t>
            </a:r>
            <a:endParaRPr lang="en-US" sz="2000" dirty="0"/>
          </a:p>
          <a:p>
            <a:r>
              <a:rPr lang="en-IN" sz="2000" b="1" dirty="0"/>
              <a:t>Vaishnavi </a:t>
            </a:r>
            <a:r>
              <a:rPr lang="en-IN" sz="2000" b="1" dirty="0" err="1"/>
              <a:t>Nadipalli</a:t>
            </a:r>
            <a:r>
              <a:rPr lang="en-US" sz="2000" b="1" dirty="0"/>
              <a:t>(20022226)</a:t>
            </a:r>
            <a:endParaRPr lang="en-US" sz="2000" dirty="0"/>
          </a:p>
          <a:p>
            <a:r>
              <a:rPr lang="en-US" sz="2000" b="1" dirty="0"/>
              <a:t>Naga Durga Jai Rathan Ghanta(20020455)</a:t>
            </a:r>
            <a:endParaRPr lang="en-US" sz="2000" dirty="0"/>
          </a:p>
          <a:p>
            <a:endParaRPr lang="en-US" dirty="0"/>
          </a:p>
        </p:txBody>
      </p:sp>
      <p:pic>
        <p:nvPicPr>
          <p:cNvPr id="4" name="Picture 3">
            <a:extLst>
              <a:ext uri="{FF2B5EF4-FFF2-40B4-BE49-F238E27FC236}">
                <a16:creationId xmlns:a16="http://schemas.microsoft.com/office/drawing/2014/main" id="{2D348427-5FFE-41C8-A6E2-27F08C0F3D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7436" y="1729847"/>
            <a:ext cx="1954303" cy="2095037"/>
          </a:xfrm>
          <a:prstGeom prst="rect">
            <a:avLst/>
          </a:prstGeom>
        </p:spPr>
      </p:pic>
      <p:pic>
        <p:nvPicPr>
          <p:cNvPr id="6" name="Picture 5">
            <a:extLst>
              <a:ext uri="{FF2B5EF4-FFF2-40B4-BE49-F238E27FC236}">
                <a16:creationId xmlns:a16="http://schemas.microsoft.com/office/drawing/2014/main" id="{BAAE6F3B-54AF-42E5-ABD1-0B83FF4434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2250" y="4080634"/>
            <a:ext cx="1919489" cy="2333418"/>
          </a:xfrm>
          <a:prstGeom prst="rect">
            <a:avLst/>
          </a:prstGeom>
        </p:spPr>
      </p:pic>
      <p:pic>
        <p:nvPicPr>
          <p:cNvPr id="8" name="Picture 7">
            <a:extLst>
              <a:ext uri="{FF2B5EF4-FFF2-40B4-BE49-F238E27FC236}">
                <a16:creationId xmlns:a16="http://schemas.microsoft.com/office/drawing/2014/main" id="{6CF1461A-FA03-4DC4-96B5-BE7D89763E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51199" y="1117189"/>
            <a:ext cx="2894443" cy="3111911"/>
          </a:xfrm>
          <a:prstGeom prst="rect">
            <a:avLst/>
          </a:prstGeom>
        </p:spPr>
      </p:pic>
      <p:pic>
        <p:nvPicPr>
          <p:cNvPr id="10" name="Picture 9">
            <a:extLst>
              <a:ext uri="{FF2B5EF4-FFF2-40B4-BE49-F238E27FC236}">
                <a16:creationId xmlns:a16="http://schemas.microsoft.com/office/drawing/2014/main" id="{74ECAA58-2458-488C-90D2-9BBE9FCA8B9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851199" y="4080634"/>
            <a:ext cx="2894443" cy="2333419"/>
          </a:xfrm>
          <a:prstGeom prst="rect">
            <a:avLst/>
          </a:prstGeom>
        </p:spPr>
      </p:pic>
    </p:spTree>
    <p:extLst>
      <p:ext uri="{BB962C8B-B14F-4D97-AF65-F5344CB8AC3E}">
        <p14:creationId xmlns:p14="http://schemas.microsoft.com/office/powerpoint/2010/main" val="1105298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37AF-7127-430F-A082-73151948D187}"/>
              </a:ext>
            </a:extLst>
          </p:cNvPr>
          <p:cNvSpPr>
            <a:spLocks noGrp="1"/>
          </p:cNvSpPr>
          <p:nvPr>
            <p:ph type="title"/>
          </p:nvPr>
        </p:nvSpPr>
        <p:spPr>
          <a:xfrm>
            <a:off x="341376" y="133477"/>
            <a:ext cx="11012424" cy="817499"/>
          </a:xfrm>
        </p:spPr>
        <p:txBody>
          <a:bodyPr>
            <a:normAutofit/>
          </a:bodyPr>
          <a:lstStyle/>
          <a:p>
            <a:pPr algn="ctr"/>
            <a:r>
              <a:rPr lang="en-US" sz="4000" b="1" dirty="0">
                <a:latin typeface="+mn-lt"/>
              </a:rPr>
              <a:t>PROJECT METHODOLOGY CONTD.</a:t>
            </a:r>
          </a:p>
        </p:txBody>
      </p:sp>
      <p:sp>
        <p:nvSpPr>
          <p:cNvPr id="3" name="Content Placeholder 2">
            <a:extLst>
              <a:ext uri="{FF2B5EF4-FFF2-40B4-BE49-F238E27FC236}">
                <a16:creationId xmlns:a16="http://schemas.microsoft.com/office/drawing/2014/main" id="{B9A2FD7A-6894-4C95-9F2E-058262C24A4D}"/>
              </a:ext>
            </a:extLst>
          </p:cNvPr>
          <p:cNvSpPr>
            <a:spLocks noGrp="1"/>
          </p:cNvSpPr>
          <p:nvPr>
            <p:ph idx="1"/>
          </p:nvPr>
        </p:nvSpPr>
        <p:spPr>
          <a:xfrm>
            <a:off x="231648" y="950976"/>
            <a:ext cx="11618976" cy="5644896"/>
          </a:xfrm>
        </p:spPr>
        <p:txBody>
          <a:bodyPr>
            <a:norm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The six  statistical metrices were subsequently compared for each machine learning algorithms and appropriate findings were identified. The six statistical metrices selected included:</a:t>
            </a:r>
            <a:endParaRPr lang="en-US" sz="2200" b="1" dirty="0">
              <a:latin typeface="Times New Roman" panose="02020603050405020304" pitchFamily="18" charset="0"/>
              <a:cs typeface="Times New Roman" panose="02020603050405020304" pitchFamily="18" charset="0"/>
            </a:endParaRPr>
          </a:p>
          <a:p>
            <a:pPr lvl="6">
              <a:lnSpc>
                <a:spcPct val="200000"/>
              </a:lnSpc>
            </a:pPr>
            <a:r>
              <a:rPr lang="en-US" sz="2200" b="1" dirty="0">
                <a:latin typeface="Times New Roman" panose="02020603050405020304" pitchFamily="18" charset="0"/>
                <a:cs typeface="Times New Roman" panose="02020603050405020304" pitchFamily="18" charset="0"/>
              </a:rPr>
              <a:t>Accuracy </a:t>
            </a:r>
            <a:r>
              <a:rPr lang="en-US" sz="2200" dirty="0">
                <a:latin typeface="Times New Roman" panose="02020603050405020304" pitchFamily="18" charset="0"/>
                <a:cs typeface="Times New Roman" panose="02020603050405020304" pitchFamily="18" charset="0"/>
              </a:rPr>
              <a:t>is given as: TP +TN/ (TP+FP+TN+FN)</a:t>
            </a:r>
            <a:r>
              <a:rPr lang="en-US" sz="2200" b="1" dirty="0">
                <a:latin typeface="Times New Roman" panose="02020603050405020304" pitchFamily="18" charset="0"/>
                <a:cs typeface="Times New Roman" panose="02020603050405020304" pitchFamily="18" charset="0"/>
              </a:rPr>
              <a:t> </a:t>
            </a:r>
          </a:p>
          <a:p>
            <a:pPr lvl="6">
              <a:lnSpc>
                <a:spcPct val="200000"/>
              </a:lnSpc>
            </a:pPr>
            <a:r>
              <a:rPr lang="en-US" sz="2200" b="1" dirty="0">
                <a:latin typeface="Times New Roman" panose="02020603050405020304" pitchFamily="18" charset="0"/>
                <a:cs typeface="Times New Roman" panose="02020603050405020304" pitchFamily="18" charset="0"/>
              </a:rPr>
              <a:t>Sensitivity </a:t>
            </a:r>
            <a:r>
              <a:rPr lang="en-US" sz="2200" dirty="0">
                <a:latin typeface="Times New Roman" panose="02020603050405020304" pitchFamily="18" charset="0"/>
                <a:cs typeface="Times New Roman" panose="02020603050405020304" pitchFamily="18" charset="0"/>
              </a:rPr>
              <a:t>is given as: TP/ (TP +FN)</a:t>
            </a:r>
          </a:p>
          <a:p>
            <a:pPr lvl="6">
              <a:lnSpc>
                <a:spcPct val="200000"/>
              </a:lnSpc>
            </a:pPr>
            <a:r>
              <a:rPr lang="en-US" sz="2200" b="1" dirty="0">
                <a:latin typeface="Times New Roman" panose="02020603050405020304" pitchFamily="18" charset="0"/>
                <a:cs typeface="Times New Roman" panose="02020603050405020304" pitchFamily="18" charset="0"/>
              </a:rPr>
              <a:t>Specificity</a:t>
            </a:r>
            <a:r>
              <a:rPr lang="en-US" sz="2200" dirty="0">
                <a:latin typeface="Times New Roman" panose="02020603050405020304" pitchFamily="18" charset="0"/>
                <a:cs typeface="Times New Roman" panose="02020603050405020304" pitchFamily="18" charset="0"/>
              </a:rPr>
              <a:t> is given as: TN/ (TN +FP)</a:t>
            </a:r>
          </a:p>
          <a:p>
            <a:pPr lvl="6">
              <a:lnSpc>
                <a:spcPct val="200000"/>
              </a:lnSpc>
            </a:pPr>
            <a:r>
              <a:rPr lang="en-US" sz="2200" b="1" dirty="0">
                <a:latin typeface="Times New Roman" panose="02020603050405020304" pitchFamily="18" charset="0"/>
                <a:cs typeface="Times New Roman" panose="02020603050405020304" pitchFamily="18" charset="0"/>
              </a:rPr>
              <a:t>Precision </a:t>
            </a:r>
            <a:r>
              <a:rPr lang="en-US" sz="2200" dirty="0">
                <a:latin typeface="Times New Roman" panose="02020603050405020304" pitchFamily="18" charset="0"/>
                <a:cs typeface="Times New Roman" panose="02020603050405020304" pitchFamily="18" charset="0"/>
              </a:rPr>
              <a:t>is given as: TP / (TP + FP)</a:t>
            </a:r>
          </a:p>
          <a:p>
            <a:pPr lvl="6">
              <a:lnSpc>
                <a:spcPct val="200000"/>
              </a:lnSpc>
            </a:pPr>
            <a:r>
              <a:rPr lang="en-US" sz="2200" b="1" dirty="0">
                <a:latin typeface="Times New Roman" panose="02020603050405020304" pitchFamily="18" charset="0"/>
                <a:cs typeface="Times New Roman" panose="02020603050405020304" pitchFamily="18" charset="0"/>
              </a:rPr>
              <a:t>Recall </a:t>
            </a:r>
            <a:r>
              <a:rPr lang="en-US" sz="2200" dirty="0">
                <a:latin typeface="Times New Roman" panose="02020603050405020304" pitchFamily="18" charset="0"/>
                <a:cs typeface="Times New Roman" panose="02020603050405020304" pitchFamily="18" charset="0"/>
              </a:rPr>
              <a:t>is given as:  TP / (TP + FN)</a:t>
            </a:r>
          </a:p>
          <a:p>
            <a:pPr lvl="6">
              <a:lnSpc>
                <a:spcPct val="200000"/>
              </a:lnSpc>
            </a:pPr>
            <a:r>
              <a:rPr lang="en-US" sz="2200" b="1" dirty="0">
                <a:latin typeface="Times New Roman" panose="02020603050405020304" pitchFamily="18" charset="0"/>
                <a:cs typeface="Times New Roman" panose="02020603050405020304" pitchFamily="18" charset="0"/>
              </a:rPr>
              <a:t>F1 Score </a:t>
            </a:r>
            <a:r>
              <a:rPr lang="en-US" sz="2200" dirty="0">
                <a:latin typeface="Times New Roman" panose="02020603050405020304" pitchFamily="18" charset="0"/>
                <a:cs typeface="Times New Roman" panose="02020603050405020304" pitchFamily="18" charset="0"/>
              </a:rPr>
              <a:t>is given as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2 x [(Precision x Recall) / (Precision + Recall)].</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52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1E4A-8C05-431F-919F-FB9CAA288410}"/>
              </a:ext>
            </a:extLst>
          </p:cNvPr>
          <p:cNvSpPr>
            <a:spLocks noGrp="1"/>
          </p:cNvSpPr>
          <p:nvPr>
            <p:ph type="title"/>
          </p:nvPr>
        </p:nvSpPr>
        <p:spPr>
          <a:xfrm>
            <a:off x="426719" y="121285"/>
            <a:ext cx="11672515" cy="841883"/>
          </a:xfrm>
        </p:spPr>
        <p:txBody>
          <a:bodyPr>
            <a:normAutofit fontScale="90000"/>
          </a:bodyPr>
          <a:lstStyle/>
          <a:p>
            <a:pPr algn="ctr"/>
            <a:br>
              <a:rPr lang="en-US" sz="4000" b="1" dirty="0">
                <a:latin typeface="+mn-lt"/>
              </a:rPr>
            </a:br>
            <a:r>
              <a:rPr lang="en-US" b="1" dirty="0">
                <a:latin typeface="+mn-lt"/>
              </a:rPr>
              <a:t>OBJECTIVE A-</a:t>
            </a:r>
            <a:br>
              <a:rPr lang="en-US" sz="4000" b="1" dirty="0">
                <a:latin typeface="+mn-lt"/>
              </a:rPr>
            </a:br>
            <a:r>
              <a:rPr lang="en-US" sz="3100" b="1" dirty="0">
                <a:latin typeface="+mn-lt"/>
              </a:rPr>
              <a:t>MACHINE LEARNING ARCHITECTURE FOR OBESITY CLASSIFICATION</a:t>
            </a:r>
            <a:br>
              <a:rPr lang="en-US" sz="1300" dirty="0">
                <a:latin typeface="+mn-lt"/>
              </a:rPr>
            </a:br>
            <a:r>
              <a:rPr lang="en-US" sz="4000" dirty="0">
                <a:latin typeface="+mn-lt"/>
              </a:rPr>
              <a:t> </a:t>
            </a:r>
          </a:p>
        </p:txBody>
      </p:sp>
      <p:sp>
        <p:nvSpPr>
          <p:cNvPr id="3" name="Content Placeholder 2">
            <a:extLst>
              <a:ext uri="{FF2B5EF4-FFF2-40B4-BE49-F238E27FC236}">
                <a16:creationId xmlns:a16="http://schemas.microsoft.com/office/drawing/2014/main" id="{7312AAA9-32B4-470D-BDEB-3486317004C9}"/>
              </a:ext>
            </a:extLst>
          </p:cNvPr>
          <p:cNvSpPr>
            <a:spLocks noGrp="1"/>
          </p:cNvSpPr>
          <p:nvPr>
            <p:ph idx="1"/>
          </p:nvPr>
        </p:nvSpPr>
        <p:spPr>
          <a:xfrm>
            <a:off x="371856" y="1060175"/>
            <a:ext cx="11448287" cy="5517515"/>
          </a:xfrm>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lgn="ctr">
              <a:buNone/>
            </a:pPr>
            <a:r>
              <a:rPr lang="en-US" sz="2100" b="1" dirty="0">
                <a:latin typeface="Times New Roman" panose="02020603050405020304" pitchFamily="18" charset="0"/>
                <a:cs typeface="Times New Roman" panose="02020603050405020304" pitchFamily="18" charset="0"/>
              </a:rPr>
              <a:t>Figure : Machine Learning Architecture</a:t>
            </a:r>
          </a:p>
        </p:txBody>
      </p:sp>
      <p:pic>
        <p:nvPicPr>
          <p:cNvPr id="4" name="Picture 3">
            <a:extLst>
              <a:ext uri="{FF2B5EF4-FFF2-40B4-BE49-F238E27FC236}">
                <a16:creationId xmlns:a16="http://schemas.microsoft.com/office/drawing/2014/main" id="{7FD24BB2-0C59-4312-83FB-2E1ED957DF79}"/>
              </a:ext>
            </a:extLst>
          </p:cNvPr>
          <p:cNvPicPr>
            <a:picLocks noChangeAspect="1"/>
          </p:cNvPicPr>
          <p:nvPr/>
        </p:nvPicPr>
        <p:blipFill>
          <a:blip r:embed="rId2"/>
          <a:stretch>
            <a:fillRect/>
          </a:stretch>
        </p:blipFill>
        <p:spPr>
          <a:xfrm>
            <a:off x="808384" y="1060175"/>
            <a:ext cx="9647582" cy="4876800"/>
          </a:xfrm>
          <a:prstGeom prst="rect">
            <a:avLst/>
          </a:prstGeom>
        </p:spPr>
      </p:pic>
      <p:sp>
        <p:nvSpPr>
          <p:cNvPr id="5" name="Rectangle 4">
            <a:extLst>
              <a:ext uri="{FF2B5EF4-FFF2-40B4-BE49-F238E27FC236}">
                <a16:creationId xmlns:a16="http://schemas.microsoft.com/office/drawing/2014/main" id="{11FE1B7C-BFD5-BD23-5103-A1E0E0848E50}"/>
              </a:ext>
            </a:extLst>
          </p:cNvPr>
          <p:cNvSpPr/>
          <p:nvPr/>
        </p:nvSpPr>
        <p:spPr>
          <a:xfrm>
            <a:off x="885523" y="1828800"/>
            <a:ext cx="1347537" cy="471638"/>
          </a:xfrm>
          <a:prstGeom prst="rect">
            <a:avLst/>
          </a:prstGeom>
          <a:solidFill>
            <a:schemeClr val="bg1"/>
          </a:solidFill>
          <a:ln>
            <a:solidFill>
              <a:schemeClr val="bg1"/>
            </a:solidFill>
          </a:ln>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r>
              <a:rPr lang="en-IN" b="1" dirty="0">
                <a:solidFill>
                  <a:schemeClr val="tx1"/>
                </a:solidFill>
              </a:rPr>
              <a:t>Obesity</a:t>
            </a:r>
          </a:p>
          <a:p>
            <a:pPr algn="ctr"/>
            <a:r>
              <a:rPr lang="en-IN" b="1" dirty="0">
                <a:solidFill>
                  <a:schemeClr val="tx1"/>
                </a:solidFill>
              </a:rPr>
              <a:t>Dataset</a:t>
            </a:r>
          </a:p>
        </p:txBody>
      </p:sp>
      <p:sp>
        <p:nvSpPr>
          <p:cNvPr id="6" name="Rectangle 5">
            <a:extLst>
              <a:ext uri="{FF2B5EF4-FFF2-40B4-BE49-F238E27FC236}">
                <a16:creationId xmlns:a16="http://schemas.microsoft.com/office/drawing/2014/main" id="{005890A5-2D4B-BFFE-0C43-91DE6B42E53C}"/>
              </a:ext>
            </a:extLst>
          </p:cNvPr>
          <p:cNvSpPr/>
          <p:nvPr/>
        </p:nvSpPr>
        <p:spPr>
          <a:xfrm>
            <a:off x="6439301" y="2666198"/>
            <a:ext cx="2425566" cy="2406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LOGISTIC REGRESSION</a:t>
            </a:r>
          </a:p>
        </p:txBody>
      </p:sp>
      <p:sp>
        <p:nvSpPr>
          <p:cNvPr id="7" name="Rectangle 6">
            <a:extLst>
              <a:ext uri="{FF2B5EF4-FFF2-40B4-BE49-F238E27FC236}">
                <a16:creationId xmlns:a16="http://schemas.microsoft.com/office/drawing/2014/main" id="{BB808204-4368-F4CC-156D-650C3C61E153}"/>
              </a:ext>
            </a:extLst>
          </p:cNvPr>
          <p:cNvSpPr/>
          <p:nvPr/>
        </p:nvSpPr>
        <p:spPr>
          <a:xfrm>
            <a:off x="6304547" y="4023360"/>
            <a:ext cx="2675824" cy="6545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6885B6E2-C541-55D3-49CD-272549189268}"/>
              </a:ext>
            </a:extLst>
          </p:cNvPr>
          <p:cNvSpPr txBox="1"/>
          <p:nvPr/>
        </p:nvSpPr>
        <p:spPr>
          <a:xfrm>
            <a:off x="6439301" y="4698403"/>
            <a:ext cx="2425566" cy="276999"/>
          </a:xfrm>
          <a:prstGeom prst="rect">
            <a:avLst/>
          </a:prstGeom>
          <a:noFill/>
        </p:spPr>
        <p:txBody>
          <a:bodyPr wrap="square" rtlCol="0">
            <a:spAutoFit/>
          </a:bodyPr>
          <a:lstStyle/>
          <a:p>
            <a:r>
              <a:rPr lang="en-US" sz="1200" dirty="0">
                <a:latin typeface="Abadi" panose="020B0604020104020204" pitchFamily="34" charset="0"/>
              </a:rPr>
              <a:t>Ensemble machine algorithms</a:t>
            </a:r>
            <a:endParaRPr lang="en-IN" sz="1200" dirty="0"/>
          </a:p>
        </p:txBody>
      </p:sp>
      <p:sp>
        <p:nvSpPr>
          <p:cNvPr id="9" name="TextBox 8">
            <a:extLst>
              <a:ext uri="{FF2B5EF4-FFF2-40B4-BE49-F238E27FC236}">
                <a16:creationId xmlns:a16="http://schemas.microsoft.com/office/drawing/2014/main" id="{3390EDCB-D555-F5E0-971B-FFE366C99ED2}"/>
              </a:ext>
            </a:extLst>
          </p:cNvPr>
          <p:cNvSpPr txBox="1"/>
          <p:nvPr/>
        </p:nvSpPr>
        <p:spPr>
          <a:xfrm>
            <a:off x="6439301" y="910767"/>
            <a:ext cx="2425566" cy="276999"/>
          </a:xfrm>
          <a:prstGeom prst="rect">
            <a:avLst/>
          </a:prstGeom>
          <a:noFill/>
        </p:spPr>
        <p:txBody>
          <a:bodyPr wrap="square" rtlCol="0">
            <a:spAutoFit/>
          </a:bodyPr>
          <a:lstStyle/>
          <a:p>
            <a:r>
              <a:rPr lang="en-US" sz="1200" dirty="0">
                <a:latin typeface="Abadi" panose="020B0604020104020204" pitchFamily="34" charset="0"/>
              </a:rPr>
              <a:t>Conventional machine algorithms</a:t>
            </a:r>
            <a:endParaRPr lang="en-IN" sz="1200" dirty="0"/>
          </a:p>
        </p:txBody>
      </p:sp>
      <p:sp>
        <p:nvSpPr>
          <p:cNvPr id="11" name="Rectangle 10">
            <a:extLst>
              <a:ext uri="{FF2B5EF4-FFF2-40B4-BE49-F238E27FC236}">
                <a16:creationId xmlns:a16="http://schemas.microsoft.com/office/drawing/2014/main" id="{A1061A12-1FCB-E7B3-C4B9-6D7A29556240}"/>
              </a:ext>
            </a:extLst>
          </p:cNvPr>
          <p:cNvSpPr/>
          <p:nvPr/>
        </p:nvSpPr>
        <p:spPr>
          <a:xfrm>
            <a:off x="2733575" y="1722922"/>
            <a:ext cx="1684421" cy="5775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Selection of Samples</a:t>
            </a:r>
          </a:p>
        </p:txBody>
      </p:sp>
    </p:spTree>
    <p:extLst>
      <p:ext uri="{BB962C8B-B14F-4D97-AF65-F5344CB8AC3E}">
        <p14:creationId xmlns:p14="http://schemas.microsoft.com/office/powerpoint/2010/main" val="216210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92C1-2CDD-40C9-A02C-F5E58580816B}"/>
              </a:ext>
            </a:extLst>
          </p:cNvPr>
          <p:cNvSpPr>
            <a:spLocks noGrp="1"/>
          </p:cNvSpPr>
          <p:nvPr>
            <p:ph type="title"/>
          </p:nvPr>
        </p:nvSpPr>
        <p:spPr>
          <a:xfrm>
            <a:off x="450574" y="166344"/>
            <a:ext cx="10903226" cy="514694"/>
          </a:xfrm>
        </p:spPr>
        <p:txBody>
          <a:bodyPr>
            <a:noAutofit/>
          </a:bodyPr>
          <a:lstStyle/>
          <a:p>
            <a:pPr algn="ctr"/>
            <a:br>
              <a:rPr lang="en-US" sz="3600" b="1" dirty="0">
                <a:latin typeface="+mn-lt"/>
              </a:rPr>
            </a:br>
            <a:r>
              <a:rPr lang="en-US" sz="4000" b="1" dirty="0">
                <a:latin typeface="+mn-lt"/>
                <a:cs typeface="Arial" panose="020B0604020202020204" pitchFamily="34" charset="0"/>
              </a:rPr>
              <a:t>MACHINE LEARNING ARCHITECTURE</a:t>
            </a:r>
            <a:endParaRPr lang="en-US" sz="4000" b="1" dirty="0">
              <a:latin typeface="+mn-lt"/>
            </a:endParaRPr>
          </a:p>
        </p:txBody>
      </p:sp>
      <p:sp>
        <p:nvSpPr>
          <p:cNvPr id="3" name="Content Placeholder 2">
            <a:extLst>
              <a:ext uri="{FF2B5EF4-FFF2-40B4-BE49-F238E27FC236}">
                <a16:creationId xmlns:a16="http://schemas.microsoft.com/office/drawing/2014/main" id="{F488E8EF-C695-4129-AA63-DB0AD230A7CF}"/>
              </a:ext>
            </a:extLst>
          </p:cNvPr>
          <p:cNvSpPr>
            <a:spLocks noGrp="1"/>
          </p:cNvSpPr>
          <p:nvPr>
            <p:ph idx="1"/>
          </p:nvPr>
        </p:nvSpPr>
        <p:spPr>
          <a:xfrm>
            <a:off x="178904" y="1162301"/>
            <a:ext cx="11834191" cy="5519730"/>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The machine learning architecture captured on above figure present five components.</a:t>
            </a:r>
          </a:p>
          <a:p>
            <a:pPr algn="just"/>
            <a:r>
              <a:rPr lang="en-US" sz="2100" b="1" dirty="0">
                <a:latin typeface="Times New Roman" panose="02020603050405020304" pitchFamily="18" charset="0"/>
                <a:cs typeface="Times New Roman" panose="02020603050405020304" pitchFamily="18" charset="0"/>
              </a:rPr>
              <a:t>Obesity Dataset: </a:t>
            </a:r>
            <a:r>
              <a:rPr lang="en-US" sz="2100" dirty="0">
                <a:latin typeface="Times New Roman" panose="02020603050405020304" pitchFamily="18" charset="0"/>
                <a:cs typeface="Times New Roman" panose="02020603050405020304" pitchFamily="18" charset="0"/>
              </a:rPr>
              <a:t>Having a dataset samples of 2111, we narrowed it down to 15 features and performed data cleaning.</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Exploratory Data Analysis (EDA): </a:t>
            </a:r>
            <a:r>
              <a:rPr lang="en-US" sz="2100" dirty="0">
                <a:latin typeface="Times New Roman" panose="02020603050405020304" pitchFamily="18" charset="0"/>
                <a:cs typeface="Times New Roman" panose="02020603050405020304" pitchFamily="18" charset="0"/>
              </a:rPr>
              <a:t>The dataset was scan from missing values and replaced with column mean. The EDA was subsequently categorized as 70% and 30%, training and testing respectively.</a:t>
            </a:r>
          </a:p>
          <a:p>
            <a:pPr algn="just"/>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Machine Learning Algorithms Implementation: </a:t>
            </a:r>
            <a:r>
              <a:rPr lang="en-US" sz="2100" dirty="0">
                <a:latin typeface="Times New Roman" panose="02020603050405020304" pitchFamily="18" charset="0"/>
                <a:cs typeface="Times New Roman" panose="02020603050405020304" pitchFamily="18" charset="0"/>
              </a:rPr>
              <a:t>Seventy (70%) of the dataset coming from EDA phase was feed into the eight machine learning algorithms.</a:t>
            </a:r>
          </a:p>
          <a:p>
            <a:pPr algn="just"/>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Validation (testing): </a:t>
            </a:r>
            <a:r>
              <a:rPr lang="en-US" sz="2100" dirty="0">
                <a:latin typeface="Times New Roman" panose="02020603050405020304" pitchFamily="18" charset="0"/>
                <a:cs typeface="Times New Roman" panose="02020603050405020304" pitchFamily="18" charset="0"/>
              </a:rPr>
              <a:t>Thirty (30%) of the dataset coming from EDA was utilized for validation or testing.</a:t>
            </a:r>
          </a:p>
          <a:p>
            <a:pPr algn="just"/>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Comparative Analysis: </a:t>
            </a:r>
            <a:r>
              <a:rPr lang="en-US" sz="2100" dirty="0">
                <a:latin typeface="Times New Roman" panose="02020603050405020304" pitchFamily="18" charset="0"/>
                <a:cs typeface="Times New Roman" panose="02020603050405020304" pitchFamily="18" charset="0"/>
              </a:rPr>
              <a:t>This phase provide comparative analysis along statistical metrices to ascertain appropriateness as aligned with the obesity dataset.</a:t>
            </a:r>
          </a:p>
          <a:p>
            <a:pPr algn="just">
              <a:buFont typeface="Wingdings" panose="05000000000000000000" pitchFamily="2" charset="2"/>
              <a:buChar char="ü"/>
            </a:pPr>
            <a:endParaRPr lang="en-US" sz="21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60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FEF1-D9D2-40E9-95DA-DD7762CE4A7B}"/>
              </a:ext>
            </a:extLst>
          </p:cNvPr>
          <p:cNvSpPr>
            <a:spLocks noGrp="1"/>
          </p:cNvSpPr>
          <p:nvPr>
            <p:ph type="title"/>
          </p:nvPr>
        </p:nvSpPr>
        <p:spPr>
          <a:xfrm>
            <a:off x="838200" y="1765252"/>
            <a:ext cx="10515600" cy="1013101"/>
          </a:xfrm>
        </p:spPr>
        <p:txBody>
          <a:bodyPr>
            <a:noAutofit/>
          </a:bodyPr>
          <a:lstStyle/>
          <a:p>
            <a:pPr algn="ctr"/>
            <a:br>
              <a:rPr lang="en-US" sz="4000" b="1" dirty="0">
                <a:latin typeface="+mn-lt"/>
              </a:rPr>
            </a:br>
            <a:r>
              <a:rPr lang="en-US" sz="4000" b="1" dirty="0">
                <a:latin typeface="+mn-lt"/>
              </a:rPr>
              <a:t>OBJECTIVE B</a:t>
            </a:r>
            <a:br>
              <a:rPr lang="en-US" sz="4000" b="1" dirty="0">
                <a:latin typeface="+mn-lt"/>
              </a:rPr>
            </a:br>
            <a:endParaRPr lang="en-US" sz="4000" b="1" dirty="0">
              <a:latin typeface="+mn-lt"/>
            </a:endParaRPr>
          </a:p>
        </p:txBody>
      </p:sp>
      <p:sp>
        <p:nvSpPr>
          <p:cNvPr id="3" name="Content Placeholder 2">
            <a:extLst>
              <a:ext uri="{FF2B5EF4-FFF2-40B4-BE49-F238E27FC236}">
                <a16:creationId xmlns:a16="http://schemas.microsoft.com/office/drawing/2014/main" id="{907BF777-A88B-4B78-B9DF-1B88C61CD962}"/>
              </a:ext>
            </a:extLst>
          </p:cNvPr>
          <p:cNvSpPr>
            <a:spLocks noGrp="1"/>
          </p:cNvSpPr>
          <p:nvPr>
            <p:ph idx="1"/>
          </p:nvPr>
        </p:nvSpPr>
        <p:spPr>
          <a:xfrm>
            <a:off x="463826" y="2897312"/>
            <a:ext cx="11264348" cy="2835668"/>
          </a:xfrm>
        </p:spPr>
        <p:txBody>
          <a:bodyPr>
            <a:normAutofit/>
          </a:bodyPr>
          <a:lstStyle/>
          <a:p>
            <a:pPr marL="0" indent="0">
              <a:buNone/>
            </a:pPr>
            <a:endParaRPr lang="en-US" sz="3600" b="1" dirty="0">
              <a:latin typeface="Abadi" panose="020B0604020104020204" pitchFamily="34" charset="0"/>
            </a:endParaRPr>
          </a:p>
          <a:p>
            <a:pPr marL="0" indent="0" algn="ctr">
              <a:buNone/>
            </a:pPr>
            <a:r>
              <a:rPr lang="en-US" b="1" dirty="0">
                <a:cs typeface="Times New Roman" panose="02020603050405020304" pitchFamily="18" charset="0"/>
              </a:rPr>
              <a:t>Implementation of the Machine Learning Algorithms For obesity Classification</a:t>
            </a:r>
          </a:p>
        </p:txBody>
      </p:sp>
    </p:spTree>
    <p:extLst>
      <p:ext uri="{BB962C8B-B14F-4D97-AF65-F5344CB8AC3E}">
        <p14:creationId xmlns:p14="http://schemas.microsoft.com/office/powerpoint/2010/main" val="143888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7C8B-96A1-18CD-E6ED-3E4341808B30}"/>
              </a:ext>
            </a:extLst>
          </p:cNvPr>
          <p:cNvSpPr>
            <a:spLocks noGrp="1"/>
          </p:cNvSpPr>
          <p:nvPr>
            <p:ph type="title"/>
          </p:nvPr>
        </p:nvSpPr>
        <p:spPr/>
        <p:txBody>
          <a:bodyPr>
            <a:normAutofit/>
          </a:bodyPr>
          <a:lstStyle/>
          <a:p>
            <a:r>
              <a:rPr lang="en-IN" sz="4000" b="1" dirty="0">
                <a:latin typeface="+mn-lt"/>
              </a:rPr>
              <a:t>ALGORITHMS USED</a:t>
            </a:r>
          </a:p>
        </p:txBody>
      </p:sp>
      <p:sp>
        <p:nvSpPr>
          <p:cNvPr id="3" name="Content Placeholder 2">
            <a:extLst>
              <a:ext uri="{FF2B5EF4-FFF2-40B4-BE49-F238E27FC236}">
                <a16:creationId xmlns:a16="http://schemas.microsoft.com/office/drawing/2014/main" id="{D1E2197B-5737-5AEF-471F-44FA49F4E358}"/>
              </a:ext>
            </a:extLst>
          </p:cNvPr>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 Employs various machine learning algorithms for prediction.</a:t>
            </a:r>
          </a:p>
          <a:p>
            <a:pPr>
              <a:lnSpc>
                <a:spcPct val="150000"/>
              </a:lnSpc>
            </a:pPr>
            <a:r>
              <a:rPr lang="en-IN" sz="1800" dirty="0">
                <a:latin typeface="Times New Roman" panose="02020603050405020304" pitchFamily="18" charset="0"/>
                <a:cs typeface="Times New Roman" panose="02020603050405020304" pitchFamily="18" charset="0"/>
              </a:rPr>
              <a:t> Includes Naive Bayes for probabilistic insights.</a:t>
            </a:r>
          </a:p>
          <a:p>
            <a:pPr>
              <a:lnSpc>
                <a:spcPct val="150000"/>
              </a:lnSpc>
            </a:pPr>
            <a:r>
              <a:rPr lang="en-IN" sz="1800" dirty="0">
                <a:latin typeface="Times New Roman" panose="02020603050405020304" pitchFamily="18" charset="0"/>
                <a:cs typeface="Times New Roman" panose="02020603050405020304" pitchFamily="18" charset="0"/>
              </a:rPr>
              <a:t> Uses Random Forest for ensemble decision-making.</a:t>
            </a:r>
          </a:p>
          <a:p>
            <a:pPr>
              <a:lnSpc>
                <a:spcPct val="150000"/>
              </a:lnSpc>
            </a:pPr>
            <a:r>
              <a:rPr lang="en-IN" sz="1800" dirty="0">
                <a:latin typeface="Times New Roman" panose="02020603050405020304" pitchFamily="18" charset="0"/>
                <a:cs typeface="Times New Roman" panose="02020603050405020304" pitchFamily="18" charset="0"/>
              </a:rPr>
              <a:t> Applies K-Nearest </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for instance-based learning.</a:t>
            </a:r>
          </a:p>
          <a:p>
            <a:pPr>
              <a:lnSpc>
                <a:spcPct val="150000"/>
              </a:lnSpc>
            </a:pPr>
            <a:r>
              <a:rPr lang="en-IN" sz="1800" dirty="0">
                <a:latin typeface="Times New Roman" panose="02020603050405020304" pitchFamily="18" charset="0"/>
                <a:cs typeface="Times New Roman" panose="02020603050405020304" pitchFamily="18" charset="0"/>
              </a:rPr>
              <a:t> Implements Support Vector Machine for high-dimensional data classification.</a:t>
            </a:r>
          </a:p>
          <a:p>
            <a:pPr>
              <a:lnSpc>
                <a:spcPct val="150000"/>
              </a:lnSpc>
            </a:pPr>
            <a:r>
              <a:rPr lang="en-IN" sz="1800" dirty="0">
                <a:latin typeface="Times New Roman" panose="02020603050405020304" pitchFamily="18" charset="0"/>
                <a:cs typeface="Times New Roman" panose="02020603050405020304" pitchFamily="18" charset="0"/>
              </a:rPr>
              <a:t> Utilizes Decision Tree for straightforward decision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a:t>
            </a:r>
          </a:p>
          <a:p>
            <a:pPr>
              <a:lnSpc>
                <a:spcPct val="150000"/>
              </a:lnSpc>
            </a:pPr>
            <a:r>
              <a:rPr lang="en-IN" sz="1800" dirty="0">
                <a:latin typeface="Times New Roman" panose="02020603050405020304" pitchFamily="18" charset="0"/>
                <a:cs typeface="Times New Roman" panose="02020603050405020304" pitchFamily="18" charset="0"/>
              </a:rPr>
              <a:t> Deploys Logistic Regression for binary classification tasks.</a:t>
            </a:r>
          </a:p>
          <a:p>
            <a:pPr>
              <a:lnSpc>
                <a:spcPct val="150000"/>
              </a:lnSpc>
            </a:pPr>
            <a:r>
              <a:rPr lang="en-IN" sz="1800" dirty="0">
                <a:latin typeface="Times New Roman" panose="02020603050405020304" pitchFamily="18" charset="0"/>
                <a:cs typeface="Times New Roman" panose="02020603050405020304" pitchFamily="18" charset="0"/>
              </a:rPr>
              <a:t> Compares Gradient Boost and AdaBoost to optimize prediction accuracy.</a:t>
            </a:r>
          </a:p>
        </p:txBody>
      </p:sp>
    </p:spTree>
    <p:extLst>
      <p:ext uri="{BB962C8B-B14F-4D97-AF65-F5344CB8AC3E}">
        <p14:creationId xmlns:p14="http://schemas.microsoft.com/office/powerpoint/2010/main" val="355126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CE37-758B-4312-9A2D-453B090F5D3C}"/>
              </a:ext>
            </a:extLst>
          </p:cNvPr>
          <p:cNvSpPr>
            <a:spLocks noGrp="1"/>
          </p:cNvSpPr>
          <p:nvPr>
            <p:ph type="title"/>
          </p:nvPr>
        </p:nvSpPr>
        <p:spPr>
          <a:xfrm>
            <a:off x="914400" y="435043"/>
            <a:ext cx="5181600" cy="628789"/>
          </a:xfrm>
        </p:spPr>
        <p:txBody>
          <a:bodyPr>
            <a:noAutofit/>
          </a:bodyPr>
          <a:lstStyle/>
          <a:p>
            <a:r>
              <a:rPr lang="en-US" sz="4000" b="1" dirty="0">
                <a:latin typeface="+mn-lt"/>
              </a:rPr>
              <a:t>NAIVES BAYES</a:t>
            </a:r>
          </a:p>
        </p:txBody>
      </p:sp>
      <p:sp>
        <p:nvSpPr>
          <p:cNvPr id="3" name="Content Placeholder 2">
            <a:extLst>
              <a:ext uri="{FF2B5EF4-FFF2-40B4-BE49-F238E27FC236}">
                <a16:creationId xmlns:a16="http://schemas.microsoft.com/office/drawing/2014/main" id="{75FD25B1-CC9F-4A6E-94E4-80C7D3B04258}"/>
              </a:ext>
            </a:extLst>
          </p:cNvPr>
          <p:cNvSpPr>
            <a:spLocks noGrp="1"/>
          </p:cNvSpPr>
          <p:nvPr>
            <p:ph idx="1"/>
          </p:nvPr>
        </p:nvSpPr>
        <p:spPr>
          <a:xfrm>
            <a:off x="6252236" y="6149009"/>
            <a:ext cx="5844209" cy="465414"/>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Figure : Naïve Bayes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BE740BA-3EE8-448C-B55A-C0B1EF11AB6A}"/>
              </a:ext>
            </a:extLst>
          </p:cNvPr>
          <p:cNvSpPr txBox="1">
            <a:spLocks/>
          </p:cNvSpPr>
          <p:nvPr/>
        </p:nvSpPr>
        <p:spPr>
          <a:xfrm>
            <a:off x="672446" y="1636294"/>
            <a:ext cx="4794703" cy="46105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Statistical Measures</a:t>
            </a:r>
          </a:p>
          <a:p>
            <a:pPr algn="ctr"/>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90.74%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89.09%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92.78%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93.83%</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89.09%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91.40%</a:t>
            </a:r>
          </a:p>
          <a:p>
            <a:pPr marL="342900" indent="-342900">
              <a:lnSpc>
                <a:spcPct val="17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70000"/>
              </a:lnSpc>
            </a:pPr>
            <a:r>
              <a:rPr lang="fr-FR" sz="1600" dirty="0" err="1">
                <a:latin typeface="Times New Roman" panose="02020603050405020304" pitchFamily="18" charset="0"/>
                <a:cs typeface="Times New Roman" panose="02020603050405020304" pitchFamily="18" charset="0"/>
              </a:rPr>
              <a:t>Navies</a:t>
            </a:r>
            <a:r>
              <a:rPr lang="fr-FR" sz="1600" dirty="0">
                <a:latin typeface="Times New Roman" panose="02020603050405020304" pitchFamily="18" charset="0"/>
                <a:cs typeface="Times New Roman" panose="02020603050405020304" pitchFamily="18" charset="0"/>
              </a:rPr>
              <a:t> Bayes:          </a:t>
            </a:r>
          </a:p>
          <a:p>
            <a:pPr>
              <a:lnSpc>
                <a:spcPct val="170000"/>
              </a:lnSpc>
            </a:pPr>
            <a:r>
              <a:rPr lang="fr-FR" sz="1600" dirty="0">
                <a:latin typeface="Times New Roman" panose="02020603050405020304" pitchFamily="18" charset="0"/>
                <a:cs typeface="Times New Roman" panose="02020603050405020304" pitchFamily="18" charset="0"/>
              </a:rPr>
              <a:t>	Reference</a:t>
            </a:r>
          </a:p>
          <a:p>
            <a:pPr>
              <a:lnSpc>
                <a:spcPct val="170000"/>
              </a:lnSpc>
            </a:pPr>
            <a:r>
              <a:rPr lang="fr-FR" sz="1600" dirty="0" err="1">
                <a:latin typeface="Times New Roman" panose="02020603050405020304" pitchFamily="18" charset="0"/>
                <a:cs typeface="Times New Roman" panose="02020603050405020304" pitchFamily="18" charset="0"/>
              </a:rPr>
              <a:t>Prediction</a:t>
            </a:r>
            <a:r>
              <a:rPr lang="fr-FR" sz="1600" dirty="0">
                <a:latin typeface="Times New Roman" panose="02020603050405020304" pitchFamily="18" charset="0"/>
                <a:cs typeface="Times New Roman" panose="02020603050405020304" pitchFamily="18" charset="0"/>
              </a:rPr>
              <a:t>      0    1       </a:t>
            </a:r>
          </a:p>
          <a:p>
            <a:pPr>
              <a:lnSpc>
                <a:spcPct val="170000"/>
              </a:lnSpc>
            </a:pPr>
            <a:r>
              <a:rPr lang="fr-FR" sz="1600" dirty="0">
                <a:latin typeface="Times New Roman" panose="02020603050405020304" pitchFamily="18" charset="0"/>
                <a:cs typeface="Times New Roman" panose="02020603050405020304" pitchFamily="18" charset="0"/>
              </a:rPr>
              <a:t>            0 	299  24       </a:t>
            </a:r>
          </a:p>
          <a:p>
            <a:pPr>
              <a:lnSpc>
                <a:spcPct val="170000"/>
              </a:lnSpc>
            </a:pPr>
            <a:r>
              <a:rPr lang="fr-FR" sz="1600" dirty="0">
                <a:latin typeface="Times New Roman" panose="02020603050405020304" pitchFamily="18" charset="0"/>
                <a:cs typeface="Times New Roman" panose="02020603050405020304" pitchFamily="18" charset="0"/>
              </a:rPr>
              <a:t>           1  	68 277</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519" y="829558"/>
            <a:ext cx="5147035" cy="5109329"/>
          </a:xfrm>
          <a:prstGeom prst="rect">
            <a:avLst/>
          </a:prstGeom>
        </p:spPr>
      </p:pic>
    </p:spTree>
    <p:extLst>
      <p:ext uri="{BB962C8B-B14F-4D97-AF65-F5344CB8AC3E}">
        <p14:creationId xmlns:p14="http://schemas.microsoft.com/office/powerpoint/2010/main" val="245801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E2EB-1491-4B4D-928B-763953CF1317}"/>
              </a:ext>
            </a:extLst>
          </p:cNvPr>
          <p:cNvSpPr>
            <a:spLocks noGrp="1"/>
          </p:cNvSpPr>
          <p:nvPr>
            <p:ph type="title"/>
          </p:nvPr>
        </p:nvSpPr>
        <p:spPr>
          <a:xfrm>
            <a:off x="225289" y="556591"/>
            <a:ext cx="5208103" cy="649355"/>
          </a:xfrm>
        </p:spPr>
        <p:txBody>
          <a:bodyPr>
            <a:normAutofit fontScale="90000"/>
          </a:bodyPr>
          <a:lstStyle/>
          <a:p>
            <a:r>
              <a:rPr lang="en-US" b="1" dirty="0">
                <a:latin typeface="+mn-lt"/>
              </a:rPr>
              <a:t>SUPPORT VECTOR MACHINE </a:t>
            </a:r>
          </a:p>
        </p:txBody>
      </p:sp>
      <p:sp>
        <p:nvSpPr>
          <p:cNvPr id="3" name="Content Placeholder 2">
            <a:extLst>
              <a:ext uri="{FF2B5EF4-FFF2-40B4-BE49-F238E27FC236}">
                <a16:creationId xmlns:a16="http://schemas.microsoft.com/office/drawing/2014/main" id="{C0136C93-0530-4370-8F86-A0AE212269B9}"/>
              </a:ext>
            </a:extLst>
          </p:cNvPr>
          <p:cNvSpPr>
            <a:spLocks noGrp="1"/>
          </p:cNvSpPr>
          <p:nvPr>
            <p:ph idx="1"/>
          </p:nvPr>
        </p:nvSpPr>
        <p:spPr>
          <a:xfrm>
            <a:off x="4746057" y="5883967"/>
            <a:ext cx="7445943" cy="649355"/>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Figure : SUPPORT VECTOR MACHINE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4290B58-5E79-49B7-9EB9-29D6618B8E85}"/>
              </a:ext>
            </a:extLst>
          </p:cNvPr>
          <p:cNvSpPr txBox="1">
            <a:spLocks/>
          </p:cNvSpPr>
          <p:nvPr/>
        </p:nvSpPr>
        <p:spPr>
          <a:xfrm>
            <a:off x="558265" y="2920771"/>
            <a:ext cx="4187792" cy="3937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 Statistical Measures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77.38%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67.59%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94.04%</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95.08%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67.59%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79.01% </a:t>
            </a:r>
          </a:p>
          <a:p>
            <a:pPr>
              <a:lnSpc>
                <a:spcPct val="170000"/>
              </a:lnSpc>
            </a:pPr>
            <a:r>
              <a:rPr lang="en-US" sz="1600" dirty="0">
                <a:latin typeface="Times New Roman" panose="02020603050405020304" pitchFamily="18" charset="0"/>
                <a:cs typeface="Times New Roman" panose="02020603050405020304" pitchFamily="18" charset="0"/>
              </a:rPr>
              <a:t>SVM:</a:t>
            </a:r>
          </a:p>
          <a:p>
            <a:pPr>
              <a:lnSpc>
                <a:spcPct val="170000"/>
              </a:lnSpc>
            </a:pPr>
            <a:r>
              <a:rPr lang="fr-FR" sz="1600" dirty="0">
                <a:latin typeface="Times New Roman" panose="02020603050405020304" pitchFamily="18" charset="0"/>
                <a:cs typeface="Times New Roman" panose="02020603050405020304" pitchFamily="18" charset="0"/>
              </a:rPr>
              <a:t>	Reference</a:t>
            </a:r>
            <a:endParaRPr lang="en-US" sz="1600" dirty="0">
              <a:latin typeface="Times New Roman" panose="02020603050405020304" pitchFamily="18" charset="0"/>
              <a:cs typeface="Times New Roman" panose="02020603050405020304" pitchFamily="18" charset="0"/>
            </a:endParaRPr>
          </a:p>
          <a:p>
            <a:pPr>
              <a:lnSpc>
                <a:spcPct val="170000"/>
              </a:lnSpc>
            </a:pPr>
            <a:r>
              <a:rPr lang="en-US" sz="1600" dirty="0">
                <a:latin typeface="Times New Roman" panose="02020603050405020304" pitchFamily="18" charset="0"/>
                <a:cs typeface="Times New Roman" panose="02020603050405020304" pitchFamily="18" charset="0"/>
              </a:rPr>
              <a:t>predictions   0   1         </a:t>
            </a:r>
          </a:p>
          <a:p>
            <a:pPr>
              <a:lnSpc>
                <a:spcPct val="170000"/>
              </a:lnSpc>
            </a:pPr>
            <a:r>
              <a:rPr lang="en-US" sz="1600" dirty="0">
                <a:latin typeface="Times New Roman" panose="02020603050405020304" pitchFamily="18" charset="0"/>
                <a:cs typeface="Times New Roman" panose="02020603050405020304" pitchFamily="18" charset="0"/>
              </a:rPr>
              <a:t>            0 	219  14          </a:t>
            </a:r>
          </a:p>
          <a:p>
            <a:pPr>
              <a:lnSpc>
                <a:spcPct val="170000"/>
              </a:lnSpc>
            </a:pPr>
            <a:r>
              <a:rPr lang="en-US" sz="1600" dirty="0">
                <a:latin typeface="Times New Roman" panose="02020603050405020304" pitchFamily="18" charset="0"/>
                <a:cs typeface="Times New Roman" panose="02020603050405020304" pitchFamily="18" charset="0"/>
              </a:rPr>
              <a:t>            1 	148 287</a:t>
            </a:r>
          </a:p>
          <a:p>
            <a:pPr marL="342900" indent="-342900">
              <a:lnSpc>
                <a:spcPct val="17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70000"/>
              </a:lnSpc>
            </a:pPr>
            <a:endParaRPr lang="en-US" sz="1600" dirty="0">
              <a:latin typeface="Times New Roman" panose="02020603050405020304" pitchFamily="18" charset="0"/>
              <a:cs typeface="Times New Roman" panose="02020603050405020304" pitchFamily="18" charset="0"/>
            </a:endParaRPr>
          </a:p>
          <a:p>
            <a:pPr>
              <a:lnSpc>
                <a:spcPct val="170000"/>
              </a:lnSpc>
            </a:pPr>
            <a:endParaRPr lang="en-US" sz="1600" dirty="0">
              <a:latin typeface="Times New Roman" panose="02020603050405020304" pitchFamily="18" charset="0"/>
              <a:cs typeface="Times New Roman" panose="02020603050405020304" pitchFamily="18" charset="0"/>
            </a:endParaRPr>
          </a:p>
          <a:p>
            <a:pPr>
              <a:lnSpc>
                <a:spcPct val="170000"/>
              </a:lnSpc>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666" y="650448"/>
            <a:ext cx="5109328" cy="4864231"/>
          </a:xfrm>
          <a:prstGeom prst="rect">
            <a:avLst/>
          </a:prstGeom>
        </p:spPr>
      </p:pic>
    </p:spTree>
    <p:extLst>
      <p:ext uri="{BB962C8B-B14F-4D97-AF65-F5344CB8AC3E}">
        <p14:creationId xmlns:p14="http://schemas.microsoft.com/office/powerpoint/2010/main" val="139485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D6D-F9CD-428F-9749-E1EAA08C0BA3}"/>
              </a:ext>
            </a:extLst>
          </p:cNvPr>
          <p:cNvSpPr>
            <a:spLocks noGrp="1"/>
          </p:cNvSpPr>
          <p:nvPr>
            <p:ph type="title"/>
          </p:nvPr>
        </p:nvSpPr>
        <p:spPr>
          <a:xfrm>
            <a:off x="271670" y="0"/>
            <a:ext cx="5307496" cy="1325563"/>
          </a:xfrm>
        </p:spPr>
        <p:txBody>
          <a:bodyPr>
            <a:normAutofit/>
          </a:bodyPr>
          <a:lstStyle/>
          <a:p>
            <a:r>
              <a:rPr lang="en-US" sz="4000" b="1" dirty="0">
                <a:latin typeface="+mn-lt"/>
                <a:cs typeface="Times New Roman" panose="02020603050405020304" pitchFamily="18" charset="0"/>
              </a:rPr>
              <a:t>LOGISTIC REGRESSION </a:t>
            </a:r>
          </a:p>
        </p:txBody>
      </p:sp>
      <p:sp>
        <p:nvSpPr>
          <p:cNvPr id="3" name="Content Placeholder 2">
            <a:extLst>
              <a:ext uri="{FF2B5EF4-FFF2-40B4-BE49-F238E27FC236}">
                <a16:creationId xmlns:a16="http://schemas.microsoft.com/office/drawing/2014/main" id="{50220E82-223F-4F90-9FAD-58A0E75F6F10}"/>
              </a:ext>
            </a:extLst>
          </p:cNvPr>
          <p:cNvSpPr>
            <a:spLocks noGrp="1"/>
          </p:cNvSpPr>
          <p:nvPr>
            <p:ph idx="1"/>
          </p:nvPr>
        </p:nvSpPr>
        <p:spPr>
          <a:xfrm>
            <a:off x="5361272" y="3096050"/>
            <a:ext cx="6069530" cy="3576420"/>
          </a:xfrm>
        </p:spPr>
        <p:txBody>
          <a:bodyPr>
            <a:normAutofit lnSpcReduction="10000"/>
          </a:bodyPr>
          <a:lstStyle/>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Figure : Logistic Regression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3CFB1EA-6738-4DFF-BFB3-BAB2E876199E}"/>
              </a:ext>
            </a:extLst>
          </p:cNvPr>
          <p:cNvSpPr txBox="1">
            <a:spLocks/>
          </p:cNvSpPr>
          <p:nvPr/>
        </p:nvSpPr>
        <p:spPr>
          <a:xfrm>
            <a:off x="906937" y="2240202"/>
            <a:ext cx="4194313" cy="32547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anose="02020603050405020304" pitchFamily="18" charset="0"/>
                <a:cs typeface="Times New Roman" panose="02020603050405020304" pitchFamily="18" charset="0"/>
              </a:rPr>
              <a:t>Statistical Measures</a:t>
            </a:r>
          </a:p>
          <a:p>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76.94%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10.76%</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97.49%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87.37%</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68.08%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76.53%</a:t>
            </a:r>
          </a:p>
          <a:p>
            <a:pPr>
              <a:lnSpc>
                <a:spcPct val="170000"/>
              </a:lnSpc>
            </a:pPr>
            <a:endParaRPr lang="en-US" sz="1600" dirty="0">
              <a:latin typeface="Times New Roman" panose="02020603050405020304" pitchFamily="18" charset="0"/>
              <a:cs typeface="Times New Roman" panose="02020603050405020304" pitchFamily="18" charset="0"/>
            </a:endParaRPr>
          </a:p>
          <a:p>
            <a:pPr>
              <a:lnSpc>
                <a:spcPct val="170000"/>
              </a:lnSpc>
            </a:pPr>
            <a:r>
              <a:rPr lang="en-US" sz="1600" dirty="0">
                <a:latin typeface="Times New Roman" panose="02020603050405020304" pitchFamily="18" charset="0"/>
                <a:cs typeface="Times New Roman" panose="02020603050405020304" pitchFamily="18" charset="0"/>
              </a:rPr>
              <a:t>Logistic Regression:</a:t>
            </a:r>
          </a:p>
          <a:p>
            <a:pPr>
              <a:lnSpc>
                <a:spcPct val="170000"/>
              </a:lnSpc>
            </a:pPr>
            <a:r>
              <a:rPr lang="en-US" sz="1600" dirty="0">
                <a:latin typeface="Times New Roman" panose="02020603050405020304" pitchFamily="18" charset="0"/>
                <a:cs typeface="Times New Roman" panose="02020603050405020304" pitchFamily="18" charset="0"/>
              </a:rPr>
              <a:t>	Reference</a:t>
            </a:r>
          </a:p>
          <a:p>
            <a:pPr>
              <a:lnSpc>
                <a:spcPct val="170000"/>
              </a:lnSpc>
            </a:pPr>
            <a:r>
              <a:rPr lang="en-US" sz="1600" dirty="0">
                <a:latin typeface="Times New Roman" panose="02020603050405020304" pitchFamily="18" charset="0"/>
                <a:cs typeface="Times New Roman" panose="02020603050405020304" pitchFamily="18" charset="0"/>
              </a:rPr>
              <a:t>Prediction  0   1        </a:t>
            </a:r>
          </a:p>
          <a:p>
            <a:pPr>
              <a:lnSpc>
                <a:spcPct val="170000"/>
              </a:lnSpc>
            </a:pPr>
            <a:r>
              <a:rPr lang="en-US" sz="1600" dirty="0">
                <a:latin typeface="Times New Roman" panose="02020603050405020304" pitchFamily="18" charset="0"/>
                <a:cs typeface="Times New Roman" panose="02020603050405020304" pitchFamily="18" charset="0"/>
              </a:rPr>
              <a:t>              0 243  33        </a:t>
            </a:r>
          </a:p>
          <a:p>
            <a:pPr>
              <a:lnSpc>
                <a:spcPct val="170000"/>
              </a:lnSpc>
            </a:pPr>
            <a:r>
              <a:rPr lang="en-US" sz="1600" dirty="0">
                <a:latin typeface="Times New Roman" panose="02020603050405020304" pitchFamily="18" charset="0"/>
                <a:cs typeface="Times New Roman" panose="02020603050405020304" pitchFamily="18" charset="0"/>
              </a:rPr>
              <a:t>              1 124 268</a:t>
            </a:r>
          </a:p>
          <a:p>
            <a:r>
              <a:rPr lang="en-US" sz="16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628" y="791852"/>
            <a:ext cx="4958499" cy="5279010"/>
          </a:xfrm>
          <a:prstGeom prst="rect">
            <a:avLst/>
          </a:prstGeom>
        </p:spPr>
      </p:pic>
    </p:spTree>
    <p:extLst>
      <p:ext uri="{BB962C8B-B14F-4D97-AF65-F5344CB8AC3E}">
        <p14:creationId xmlns:p14="http://schemas.microsoft.com/office/powerpoint/2010/main" val="75871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8DD4-D493-4B5B-A862-AAD3B454F473}"/>
              </a:ext>
            </a:extLst>
          </p:cNvPr>
          <p:cNvSpPr>
            <a:spLocks noGrp="1"/>
          </p:cNvSpPr>
          <p:nvPr>
            <p:ph type="title"/>
          </p:nvPr>
        </p:nvSpPr>
        <p:spPr>
          <a:xfrm>
            <a:off x="162339" y="278445"/>
            <a:ext cx="4171122" cy="805184"/>
          </a:xfrm>
        </p:spPr>
        <p:txBody>
          <a:bodyPr>
            <a:normAutofit/>
          </a:bodyPr>
          <a:lstStyle/>
          <a:p>
            <a:r>
              <a:rPr lang="en-US" sz="4000" b="1" dirty="0">
                <a:latin typeface="+mn-lt"/>
                <a:cs typeface="Times New Roman" panose="02020603050405020304" pitchFamily="18" charset="0"/>
              </a:rPr>
              <a:t>DECISION TREE </a:t>
            </a:r>
          </a:p>
        </p:txBody>
      </p:sp>
      <p:sp>
        <p:nvSpPr>
          <p:cNvPr id="3" name="Content Placeholder 2">
            <a:extLst>
              <a:ext uri="{FF2B5EF4-FFF2-40B4-BE49-F238E27FC236}">
                <a16:creationId xmlns:a16="http://schemas.microsoft.com/office/drawing/2014/main" id="{849CD3A3-B6B2-4E06-B1F4-3AD90442C18F}"/>
              </a:ext>
            </a:extLst>
          </p:cNvPr>
          <p:cNvSpPr>
            <a:spLocks noGrp="1"/>
          </p:cNvSpPr>
          <p:nvPr>
            <p:ph idx="1"/>
          </p:nvPr>
        </p:nvSpPr>
        <p:spPr>
          <a:xfrm>
            <a:off x="3513222" y="6400800"/>
            <a:ext cx="7840578" cy="304800"/>
          </a:xfrm>
        </p:spPr>
        <p:txBody>
          <a:bodyPr>
            <a:normAutofit fontScale="92500" lnSpcReduction="10000"/>
          </a:bodyPr>
          <a:lstStyle/>
          <a:p>
            <a:pPr marL="0" indent="0" algn="ctr">
              <a:buNone/>
            </a:pPr>
            <a:r>
              <a:rPr lang="en-US" sz="1800" dirty="0">
                <a:latin typeface="Times New Roman" panose="02020603050405020304" pitchFamily="18" charset="0"/>
                <a:cs typeface="Times New Roman" panose="02020603050405020304" pitchFamily="18" charset="0"/>
              </a:rPr>
              <a:t>Figure : Decision Tree</a:t>
            </a:r>
          </a:p>
        </p:txBody>
      </p:sp>
      <p:sp>
        <p:nvSpPr>
          <p:cNvPr id="6" name="Title 1">
            <a:extLst>
              <a:ext uri="{FF2B5EF4-FFF2-40B4-BE49-F238E27FC236}">
                <a16:creationId xmlns:a16="http://schemas.microsoft.com/office/drawing/2014/main" id="{49C29288-C734-494A-9A27-866BA685C02A}"/>
              </a:ext>
            </a:extLst>
          </p:cNvPr>
          <p:cNvSpPr txBox="1">
            <a:spLocks/>
          </p:cNvSpPr>
          <p:nvPr/>
        </p:nvSpPr>
        <p:spPr>
          <a:xfrm>
            <a:off x="754531" y="2586262"/>
            <a:ext cx="3578930" cy="28247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anose="02020603050405020304" pitchFamily="18" charset="0"/>
                <a:cs typeface="Times New Roman" panose="02020603050405020304" pitchFamily="18" charset="0"/>
              </a:rPr>
              <a:t>Statistical Measures</a:t>
            </a:r>
          </a:p>
          <a:p>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82.37%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78.11%</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86.36%</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84.26%</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78.11%</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81.07%</a:t>
            </a:r>
          </a:p>
          <a:p>
            <a:pPr>
              <a:lnSpc>
                <a:spcPct val="170000"/>
              </a:lnSpc>
            </a:pPr>
            <a:r>
              <a:rPr lang="en-US" sz="1600" dirty="0">
                <a:latin typeface="Times New Roman" panose="02020603050405020304" pitchFamily="18" charset="0"/>
                <a:cs typeface="Times New Roman" panose="02020603050405020304" pitchFamily="18" charset="0"/>
              </a:rPr>
              <a:t>CART:</a:t>
            </a:r>
          </a:p>
          <a:p>
            <a:pPr>
              <a:lnSpc>
                <a:spcPct val="170000"/>
              </a:lnSpc>
            </a:pPr>
            <a:r>
              <a:rPr lang="fr-FR" sz="1600" dirty="0">
                <a:latin typeface="Times New Roman" panose="02020603050405020304" pitchFamily="18" charset="0"/>
                <a:cs typeface="Times New Roman" panose="02020603050405020304" pitchFamily="18" charset="0"/>
              </a:rPr>
              <a:t>	Reference</a:t>
            </a:r>
            <a:endParaRPr lang="en-US" sz="1600" dirty="0">
              <a:latin typeface="Times New Roman" panose="02020603050405020304" pitchFamily="18" charset="0"/>
              <a:cs typeface="Times New Roman" panose="02020603050405020304" pitchFamily="18" charset="0"/>
            </a:endParaRPr>
          </a:p>
          <a:p>
            <a:pPr>
              <a:lnSpc>
                <a:spcPct val="170000"/>
              </a:lnSpc>
            </a:pPr>
            <a:r>
              <a:rPr lang="en-US" sz="1600" dirty="0">
                <a:latin typeface="Times New Roman" panose="02020603050405020304" pitchFamily="18" charset="0"/>
                <a:cs typeface="Times New Roman" panose="02020603050405020304" pitchFamily="18" charset="0"/>
              </a:rPr>
              <a:t>predictions   0   1          </a:t>
            </a:r>
          </a:p>
          <a:p>
            <a:pPr>
              <a:lnSpc>
                <a:spcPct val="170000"/>
              </a:lnSpc>
            </a:pPr>
            <a:r>
              <a:rPr lang="en-US" sz="1600" dirty="0">
                <a:latin typeface="Times New Roman" panose="02020603050405020304" pitchFamily="18" charset="0"/>
                <a:cs typeface="Times New Roman" panose="02020603050405020304" pitchFamily="18" charset="0"/>
              </a:rPr>
              <a:t>           0       302  44         </a:t>
            </a:r>
          </a:p>
          <a:p>
            <a:pPr>
              <a:lnSpc>
                <a:spcPct val="170000"/>
              </a:lnSpc>
            </a:pPr>
            <a:r>
              <a:rPr lang="en-US" sz="1600" dirty="0">
                <a:latin typeface="Times New Roman" panose="02020603050405020304" pitchFamily="18" charset="0"/>
                <a:cs typeface="Times New Roman" panose="02020603050405020304" pitchFamily="18" charset="0"/>
              </a:rPr>
              <a:t>           1       65 257 </a:t>
            </a:r>
          </a:p>
          <a:p>
            <a:pPr>
              <a:lnSpc>
                <a:spcPct val="170000"/>
              </a:lnSpc>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361" y="801278"/>
            <a:ext cx="5018987" cy="5194169"/>
          </a:xfrm>
          <a:prstGeom prst="rect">
            <a:avLst/>
          </a:prstGeom>
        </p:spPr>
      </p:pic>
    </p:spTree>
    <p:extLst>
      <p:ext uri="{BB962C8B-B14F-4D97-AF65-F5344CB8AC3E}">
        <p14:creationId xmlns:p14="http://schemas.microsoft.com/office/powerpoint/2010/main" val="371838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116-9622-424F-9CA4-E04ED2012C13}"/>
              </a:ext>
            </a:extLst>
          </p:cNvPr>
          <p:cNvSpPr>
            <a:spLocks noGrp="1"/>
          </p:cNvSpPr>
          <p:nvPr>
            <p:ph type="title"/>
          </p:nvPr>
        </p:nvSpPr>
        <p:spPr>
          <a:xfrm>
            <a:off x="354330" y="334279"/>
            <a:ext cx="8755380" cy="951948"/>
          </a:xfrm>
        </p:spPr>
        <p:txBody>
          <a:bodyPr>
            <a:normAutofit/>
          </a:bodyPr>
          <a:lstStyle/>
          <a:p>
            <a:r>
              <a:rPr lang="en-US" b="1" dirty="0">
                <a:latin typeface="+mn-lt"/>
              </a:rPr>
              <a:t>K- NEAREST NEIGBOUR </a:t>
            </a:r>
          </a:p>
        </p:txBody>
      </p:sp>
      <p:sp>
        <p:nvSpPr>
          <p:cNvPr id="3" name="Content Placeholder 2">
            <a:extLst>
              <a:ext uri="{FF2B5EF4-FFF2-40B4-BE49-F238E27FC236}">
                <a16:creationId xmlns:a16="http://schemas.microsoft.com/office/drawing/2014/main" id="{377ECEF7-81EA-489A-A502-C6736851E00E}"/>
              </a:ext>
            </a:extLst>
          </p:cNvPr>
          <p:cNvSpPr>
            <a:spLocks noGrp="1"/>
          </p:cNvSpPr>
          <p:nvPr>
            <p:ph idx="1"/>
          </p:nvPr>
        </p:nvSpPr>
        <p:spPr>
          <a:xfrm>
            <a:off x="6096000" y="1099930"/>
            <a:ext cx="5512904" cy="5446644"/>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Figure : K-Nearest Neighbor</a:t>
            </a:r>
          </a:p>
        </p:txBody>
      </p:sp>
      <p:sp>
        <p:nvSpPr>
          <p:cNvPr id="6" name="Title 1">
            <a:extLst>
              <a:ext uri="{FF2B5EF4-FFF2-40B4-BE49-F238E27FC236}">
                <a16:creationId xmlns:a16="http://schemas.microsoft.com/office/drawing/2014/main" id="{F54DEE51-80FD-4A00-8A30-248487F5FEB0}"/>
              </a:ext>
            </a:extLst>
          </p:cNvPr>
          <p:cNvSpPr txBox="1">
            <a:spLocks/>
          </p:cNvSpPr>
          <p:nvPr/>
        </p:nvSpPr>
        <p:spPr>
          <a:xfrm>
            <a:off x="861356" y="2018863"/>
            <a:ext cx="4790166" cy="49708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Statistical Measures</a:t>
            </a:r>
          </a:p>
          <a:p>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87.37%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81.38%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94.75%</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95.03%</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81.38%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87.67%</a:t>
            </a:r>
          </a:p>
          <a:p>
            <a:pPr>
              <a:lnSpc>
                <a:spcPct val="170000"/>
              </a:lnSpc>
            </a:pPr>
            <a:r>
              <a:rPr lang="fr-FR" sz="1600" dirty="0">
                <a:latin typeface="Times New Roman" panose="02020603050405020304" pitchFamily="18" charset="0"/>
                <a:cs typeface="Times New Roman" panose="02020603050405020304" pitchFamily="18" charset="0"/>
              </a:rPr>
              <a:t>Confusion Matrix KNN:          </a:t>
            </a:r>
          </a:p>
          <a:p>
            <a:pPr>
              <a:lnSpc>
                <a:spcPct val="170000"/>
              </a:lnSpc>
            </a:pPr>
            <a:r>
              <a:rPr lang="fr-FR" sz="1600" dirty="0">
                <a:latin typeface="Times New Roman" panose="02020603050405020304" pitchFamily="18" charset="0"/>
                <a:cs typeface="Times New Roman" panose="02020603050405020304" pitchFamily="18" charset="0"/>
              </a:rPr>
              <a:t>            Reference</a:t>
            </a:r>
          </a:p>
          <a:p>
            <a:pPr>
              <a:lnSpc>
                <a:spcPct val="170000"/>
              </a:lnSpc>
            </a:pPr>
            <a:r>
              <a:rPr lang="fr-FR" sz="1600" dirty="0" err="1">
                <a:latin typeface="Times New Roman" panose="02020603050405020304" pitchFamily="18" charset="0"/>
                <a:cs typeface="Times New Roman" panose="02020603050405020304" pitchFamily="18" charset="0"/>
              </a:rPr>
              <a:t>Prediction</a:t>
            </a:r>
            <a:r>
              <a:rPr lang="fr-FR" sz="1600" dirty="0">
                <a:latin typeface="Times New Roman" panose="02020603050405020304" pitchFamily="18" charset="0"/>
                <a:cs typeface="Times New Roman" panose="02020603050405020304" pitchFamily="18" charset="0"/>
              </a:rPr>
              <a:t>   0   1        </a:t>
            </a:r>
          </a:p>
          <a:p>
            <a:pPr>
              <a:lnSpc>
                <a:spcPct val="170000"/>
              </a:lnSpc>
            </a:pPr>
            <a:r>
              <a:rPr lang="fr-FR" sz="1600" dirty="0">
                <a:latin typeface="Times New Roman" panose="02020603050405020304" pitchFamily="18" charset="0"/>
                <a:cs typeface="Times New Roman" panose="02020603050405020304" pitchFamily="18" charset="0"/>
              </a:rPr>
              <a:t>            0 	299  24        </a:t>
            </a:r>
          </a:p>
          <a:p>
            <a:pPr>
              <a:lnSpc>
                <a:spcPct val="170000"/>
              </a:lnSpc>
            </a:pPr>
            <a:r>
              <a:rPr lang="fr-FR" sz="1600" dirty="0">
                <a:latin typeface="Times New Roman" panose="02020603050405020304" pitchFamily="18" charset="0"/>
                <a:cs typeface="Times New Roman" panose="02020603050405020304" pitchFamily="18" charset="0"/>
              </a:rPr>
              <a:t>            1  	68 277</a:t>
            </a:r>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7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4279"/>
            <a:ext cx="5404700" cy="5585754"/>
          </a:xfrm>
          <a:prstGeom prst="rect">
            <a:avLst/>
          </a:prstGeom>
        </p:spPr>
      </p:pic>
    </p:spTree>
    <p:extLst>
      <p:ext uri="{BB962C8B-B14F-4D97-AF65-F5344CB8AC3E}">
        <p14:creationId xmlns:p14="http://schemas.microsoft.com/office/powerpoint/2010/main" val="140326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2626-7BCC-4992-9353-30D923736BFE}"/>
              </a:ext>
            </a:extLst>
          </p:cNvPr>
          <p:cNvSpPr>
            <a:spLocks noGrp="1"/>
          </p:cNvSpPr>
          <p:nvPr>
            <p:ph type="title"/>
          </p:nvPr>
        </p:nvSpPr>
        <p:spPr>
          <a:xfrm>
            <a:off x="0" y="413887"/>
            <a:ext cx="11940209" cy="627270"/>
          </a:xfrm>
        </p:spPr>
        <p:txBody>
          <a:bodyPr>
            <a:normAutofit fontScale="90000"/>
          </a:bodyPr>
          <a:lstStyle/>
          <a:p>
            <a:pPr algn="ctr"/>
            <a:r>
              <a:rPr lang="en-US" b="1" dirty="0">
                <a:latin typeface="+mn-lt"/>
              </a:rPr>
              <a:t>ABSTRACT </a:t>
            </a:r>
          </a:p>
        </p:txBody>
      </p:sp>
      <p:sp>
        <p:nvSpPr>
          <p:cNvPr id="3" name="Content Placeholder 2">
            <a:extLst>
              <a:ext uri="{FF2B5EF4-FFF2-40B4-BE49-F238E27FC236}">
                <a16:creationId xmlns:a16="http://schemas.microsoft.com/office/drawing/2014/main" id="{615885EE-FBAA-4966-A9B1-52E58D6F82CB}"/>
              </a:ext>
            </a:extLst>
          </p:cNvPr>
          <p:cNvSpPr>
            <a:spLocks noGrp="1"/>
          </p:cNvSpPr>
          <p:nvPr>
            <p:ph idx="1"/>
          </p:nvPr>
        </p:nvSpPr>
        <p:spPr>
          <a:xfrm>
            <a:off x="251790" y="1236427"/>
            <a:ext cx="11688419" cy="5207686"/>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research introduces a sophisticated machine learning framework designed specifically for obesity classification, addressing a critical global health issue. </a:t>
            </a:r>
          </a:p>
          <a:p>
            <a:pPr algn="just">
              <a:lnSpc>
                <a:spcPct val="150000"/>
              </a:lnSpc>
            </a:pPr>
            <a:r>
              <a:rPr lang="en-US" sz="2000" dirty="0">
                <a:latin typeface="Times New Roman" panose="02020603050405020304" pitchFamily="18" charset="0"/>
                <a:cs typeface="Times New Roman" panose="02020603050405020304" pitchFamily="18" charset="0"/>
              </a:rPr>
              <a:t>The importance of early detection and intervention is paramount to reduce the adverse impacts of obesity on individual health and healthcare systems. The framework utilizes a detailed approach, incorporating multiple machine learning techniques to improve accuracy and reliability in obesity prediction.</a:t>
            </a:r>
          </a:p>
          <a:p>
            <a:pPr algn="just">
              <a:lnSpc>
                <a:spcPct val="150000"/>
              </a:lnSpc>
            </a:pPr>
            <a:r>
              <a:rPr lang="en-US" sz="2000" dirty="0">
                <a:latin typeface="Times New Roman" panose="02020603050405020304" pitchFamily="18" charset="0"/>
                <a:cs typeface="Times New Roman" panose="02020603050405020304" pitchFamily="18" charset="0"/>
              </a:rPr>
              <a:t>Aims to facilitate early obesity detection and craft personalized intervention strategies, contributing to broader public health initiatives focused on obesity prevention and management.</a:t>
            </a:r>
          </a:p>
          <a:p>
            <a:pPr algn="just">
              <a:lnSpc>
                <a:spcPct val="150000"/>
              </a:lnSpc>
            </a:pPr>
            <a:r>
              <a:rPr lang="en-US" sz="2000" dirty="0">
                <a:latin typeface="Times New Roman" panose="02020603050405020304" pitchFamily="18" charset="0"/>
                <a:cs typeface="Times New Roman" panose="02020603050405020304" pitchFamily="18" charset="0"/>
              </a:rPr>
              <a:t>By harnessing a diverse set of machine learning algorithms and ensemble methods, this research contributes significantly to developing an effective obesity classification system, supporting global efforts to mitigate obesity-related health risks and promote healthier lifestyles.</a:t>
            </a:r>
          </a:p>
        </p:txBody>
      </p:sp>
    </p:spTree>
    <p:extLst>
      <p:ext uri="{BB962C8B-B14F-4D97-AF65-F5344CB8AC3E}">
        <p14:creationId xmlns:p14="http://schemas.microsoft.com/office/powerpoint/2010/main" val="99997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6939-6BAB-47E6-87EF-6E88B07B9903}"/>
              </a:ext>
            </a:extLst>
          </p:cNvPr>
          <p:cNvSpPr>
            <a:spLocks noGrp="1"/>
          </p:cNvSpPr>
          <p:nvPr>
            <p:ph type="title"/>
          </p:nvPr>
        </p:nvSpPr>
        <p:spPr>
          <a:xfrm>
            <a:off x="77003" y="225288"/>
            <a:ext cx="5168348" cy="1002936"/>
          </a:xfrm>
        </p:spPr>
        <p:txBody>
          <a:bodyPr>
            <a:normAutofit/>
          </a:bodyPr>
          <a:lstStyle/>
          <a:p>
            <a:r>
              <a:rPr lang="en-US" sz="4000" b="1" dirty="0">
                <a:latin typeface="+mn-lt"/>
              </a:rPr>
              <a:t>GRADIENT BOOST </a:t>
            </a:r>
          </a:p>
        </p:txBody>
      </p:sp>
      <p:sp>
        <p:nvSpPr>
          <p:cNvPr id="3" name="Content Placeholder 2">
            <a:extLst>
              <a:ext uri="{FF2B5EF4-FFF2-40B4-BE49-F238E27FC236}">
                <a16:creationId xmlns:a16="http://schemas.microsoft.com/office/drawing/2014/main" id="{632B5B84-E81F-4B96-B2AF-32E91892CB7F}"/>
              </a:ext>
            </a:extLst>
          </p:cNvPr>
          <p:cNvSpPr>
            <a:spLocks noGrp="1"/>
          </p:cNvSpPr>
          <p:nvPr>
            <p:ph idx="1"/>
          </p:nvPr>
        </p:nvSpPr>
        <p:spPr>
          <a:xfrm>
            <a:off x="6410426" y="6271494"/>
            <a:ext cx="2983414" cy="44276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Figure : Gradient boost</a:t>
            </a:r>
          </a:p>
        </p:txBody>
      </p:sp>
      <p:sp>
        <p:nvSpPr>
          <p:cNvPr id="8" name="Title 1">
            <a:extLst>
              <a:ext uri="{FF2B5EF4-FFF2-40B4-BE49-F238E27FC236}">
                <a16:creationId xmlns:a16="http://schemas.microsoft.com/office/drawing/2014/main" id="{58591623-A97C-4317-B701-2980A82423BA}"/>
              </a:ext>
            </a:extLst>
          </p:cNvPr>
          <p:cNvSpPr txBox="1">
            <a:spLocks/>
          </p:cNvSpPr>
          <p:nvPr/>
        </p:nvSpPr>
        <p:spPr>
          <a:xfrm>
            <a:off x="367922" y="2267892"/>
            <a:ext cx="4194313" cy="34219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anose="02020603050405020304" pitchFamily="18" charset="0"/>
                <a:cs typeface="Times New Roman" panose="02020603050405020304" pitchFamily="18" charset="0"/>
              </a:rPr>
              <a:t>Statistical Measures</a:t>
            </a:r>
          </a:p>
          <a:p>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90.74%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89.09%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92.78%</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93.83%</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89.09%</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91.40%</a:t>
            </a:r>
          </a:p>
          <a:p>
            <a:pPr>
              <a:lnSpc>
                <a:spcPct val="170000"/>
              </a:lnSpc>
            </a:pPr>
            <a:r>
              <a:rPr lang="en-US" sz="1600" dirty="0">
                <a:latin typeface="Times New Roman" panose="02020603050405020304" pitchFamily="18" charset="0"/>
                <a:cs typeface="Times New Roman" panose="02020603050405020304" pitchFamily="18" charset="0"/>
              </a:rPr>
              <a:t>Gradient Boost:</a:t>
            </a:r>
          </a:p>
          <a:p>
            <a:pPr>
              <a:lnSpc>
                <a:spcPct val="170000"/>
              </a:lnSpc>
            </a:pPr>
            <a:r>
              <a:rPr lang="en-US" sz="1600" dirty="0">
                <a:latin typeface="Times New Roman" panose="02020603050405020304" pitchFamily="18" charset="0"/>
                <a:cs typeface="Times New Roman" panose="02020603050405020304" pitchFamily="18" charset="0"/>
              </a:rPr>
              <a:t>	Reference</a:t>
            </a:r>
          </a:p>
          <a:p>
            <a:pPr>
              <a:lnSpc>
                <a:spcPct val="170000"/>
              </a:lnSpc>
            </a:pPr>
            <a:r>
              <a:rPr lang="en-US" sz="1600" dirty="0">
                <a:latin typeface="Times New Roman" panose="02020603050405020304" pitchFamily="18" charset="0"/>
                <a:cs typeface="Times New Roman" panose="02020603050405020304" pitchFamily="18" charset="0"/>
              </a:rPr>
              <a:t>Prediction   0   1         </a:t>
            </a:r>
          </a:p>
          <a:p>
            <a:pPr>
              <a:lnSpc>
                <a:spcPct val="170000"/>
              </a:lnSpc>
            </a:pPr>
            <a:r>
              <a:rPr lang="en-US" sz="1600" dirty="0">
                <a:latin typeface="Times New Roman" panose="02020603050405020304" pitchFamily="18" charset="0"/>
                <a:cs typeface="Times New Roman" panose="02020603050405020304" pitchFamily="18" charset="0"/>
              </a:rPr>
              <a:t>           0 294  53        </a:t>
            </a:r>
          </a:p>
          <a:p>
            <a:pPr>
              <a:lnSpc>
                <a:spcPct val="170000"/>
              </a:lnSpc>
            </a:pPr>
            <a:r>
              <a:rPr lang="en-US" sz="1600" dirty="0">
                <a:latin typeface="Times New Roman" panose="02020603050405020304" pitchFamily="18" charset="0"/>
                <a:cs typeface="Times New Roman" panose="02020603050405020304" pitchFamily="18" charset="0"/>
              </a:rPr>
              <a:t>           1  73 248</a:t>
            </a:r>
          </a:p>
          <a:p>
            <a:r>
              <a:rPr lang="en-US" sz="16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251" y="697584"/>
            <a:ext cx="5269583" cy="5335571"/>
          </a:xfrm>
          <a:prstGeom prst="rect">
            <a:avLst/>
          </a:prstGeom>
        </p:spPr>
      </p:pic>
    </p:spTree>
    <p:extLst>
      <p:ext uri="{BB962C8B-B14F-4D97-AF65-F5344CB8AC3E}">
        <p14:creationId xmlns:p14="http://schemas.microsoft.com/office/powerpoint/2010/main" val="50295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19C1-2EFC-4F6F-97B8-63A87EC3755F}"/>
              </a:ext>
            </a:extLst>
          </p:cNvPr>
          <p:cNvSpPr>
            <a:spLocks noGrp="1"/>
          </p:cNvSpPr>
          <p:nvPr>
            <p:ph type="title"/>
          </p:nvPr>
        </p:nvSpPr>
        <p:spPr>
          <a:xfrm>
            <a:off x="357810" y="0"/>
            <a:ext cx="4827103" cy="834887"/>
          </a:xfrm>
        </p:spPr>
        <p:txBody>
          <a:bodyPr/>
          <a:lstStyle/>
          <a:p>
            <a:r>
              <a:rPr lang="en-US" dirty="0">
                <a:latin typeface="+mn-lt"/>
              </a:rPr>
              <a:t> </a:t>
            </a:r>
            <a:r>
              <a:rPr lang="en-US" sz="4000" b="1" dirty="0">
                <a:latin typeface="+mn-lt"/>
              </a:rPr>
              <a:t>RANDOM FOREST</a:t>
            </a:r>
          </a:p>
        </p:txBody>
      </p:sp>
      <p:sp>
        <p:nvSpPr>
          <p:cNvPr id="3" name="Content Placeholder 2">
            <a:extLst>
              <a:ext uri="{FF2B5EF4-FFF2-40B4-BE49-F238E27FC236}">
                <a16:creationId xmlns:a16="http://schemas.microsoft.com/office/drawing/2014/main" id="{7FCE3C06-D367-400C-8930-616FB07F95D7}"/>
              </a:ext>
            </a:extLst>
          </p:cNvPr>
          <p:cNvSpPr>
            <a:spLocks noGrp="1"/>
          </p:cNvSpPr>
          <p:nvPr>
            <p:ph idx="1"/>
          </p:nvPr>
        </p:nvSpPr>
        <p:spPr>
          <a:xfrm>
            <a:off x="5698155" y="6231823"/>
            <a:ext cx="6050279" cy="332707"/>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 Figure : Random Forest </a:t>
            </a:r>
          </a:p>
        </p:txBody>
      </p:sp>
      <p:sp>
        <p:nvSpPr>
          <p:cNvPr id="8" name="Title 1">
            <a:extLst>
              <a:ext uri="{FF2B5EF4-FFF2-40B4-BE49-F238E27FC236}">
                <a16:creationId xmlns:a16="http://schemas.microsoft.com/office/drawing/2014/main" id="{7CF189F3-AF8D-4CE9-A434-71639E83A2A2}"/>
              </a:ext>
            </a:extLst>
          </p:cNvPr>
          <p:cNvSpPr txBox="1">
            <a:spLocks/>
          </p:cNvSpPr>
          <p:nvPr/>
        </p:nvSpPr>
        <p:spPr>
          <a:xfrm>
            <a:off x="531063" y="1701125"/>
            <a:ext cx="3776869" cy="36198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anose="02020603050405020304" pitchFamily="18" charset="0"/>
                <a:cs typeface="Times New Roman" panose="02020603050405020304" pitchFamily="18" charset="0"/>
              </a:rPr>
              <a:t> Statistical Measures</a:t>
            </a:r>
          </a:p>
          <a:p>
            <a:pPr algn="ctr"/>
            <a:endParaRPr lang="en-US" sz="1600"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92.51% </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90.95%</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94.42%</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95.26%</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90.95%</a:t>
            </a:r>
          </a:p>
          <a:p>
            <a:pPr marL="342900" indent="-3429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93.06%</a:t>
            </a:r>
          </a:p>
          <a:p>
            <a:pPr>
              <a:lnSpc>
                <a:spcPct val="170000"/>
              </a:lnSpc>
            </a:pPr>
            <a:r>
              <a:rPr lang="en-US" sz="1600" dirty="0">
                <a:latin typeface="Times New Roman" panose="02020603050405020304" pitchFamily="18" charset="0"/>
                <a:cs typeface="Times New Roman" panose="02020603050405020304" pitchFamily="18" charset="0"/>
              </a:rPr>
              <a:t>Random Forest:</a:t>
            </a:r>
          </a:p>
          <a:p>
            <a:pPr>
              <a:lnSpc>
                <a:spcPct val="170000"/>
              </a:lnSpc>
            </a:pPr>
            <a:r>
              <a:rPr lang="en-US" sz="1600" dirty="0">
                <a:latin typeface="Times New Roman" panose="02020603050405020304" pitchFamily="18" charset="0"/>
                <a:cs typeface="Times New Roman" panose="02020603050405020304" pitchFamily="18" charset="0"/>
              </a:rPr>
              <a:t>	Reference</a:t>
            </a:r>
          </a:p>
          <a:p>
            <a:pPr>
              <a:lnSpc>
                <a:spcPct val="170000"/>
              </a:lnSpc>
            </a:pPr>
            <a:r>
              <a:rPr lang="en-US" sz="1600" dirty="0">
                <a:latin typeface="Times New Roman" panose="02020603050405020304" pitchFamily="18" charset="0"/>
                <a:cs typeface="Times New Roman" panose="02020603050405020304" pitchFamily="18" charset="0"/>
              </a:rPr>
              <a:t>Prediction   0   1         </a:t>
            </a:r>
          </a:p>
          <a:p>
            <a:pPr>
              <a:lnSpc>
                <a:spcPct val="170000"/>
              </a:lnSpc>
            </a:pPr>
            <a:r>
              <a:rPr lang="en-US" sz="1600" dirty="0">
                <a:latin typeface="Times New Roman" panose="02020603050405020304" pitchFamily="18" charset="0"/>
                <a:cs typeface="Times New Roman" panose="02020603050405020304" pitchFamily="18" charset="0"/>
              </a:rPr>
              <a:t>          0 	339  22        </a:t>
            </a:r>
          </a:p>
          <a:p>
            <a:pPr>
              <a:lnSpc>
                <a:spcPct val="170000"/>
              </a:lnSpc>
            </a:pPr>
            <a:r>
              <a:rPr lang="en-US" sz="1600" dirty="0">
                <a:latin typeface="Times New Roman" panose="02020603050405020304" pitchFamily="18" charset="0"/>
                <a:cs typeface="Times New Roman" panose="02020603050405020304" pitchFamily="18" charset="0"/>
              </a:rPr>
              <a:t>          1  	28 279</a:t>
            </a: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55" y="509046"/>
            <a:ext cx="5755412" cy="5448693"/>
          </a:xfrm>
          <a:prstGeom prst="rect">
            <a:avLst/>
          </a:prstGeom>
        </p:spPr>
      </p:pic>
    </p:spTree>
    <p:extLst>
      <p:ext uri="{BB962C8B-B14F-4D97-AF65-F5344CB8AC3E}">
        <p14:creationId xmlns:p14="http://schemas.microsoft.com/office/powerpoint/2010/main" val="140424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2C03-6BCA-49FE-A834-3266CA39276F}"/>
              </a:ext>
            </a:extLst>
          </p:cNvPr>
          <p:cNvSpPr>
            <a:spLocks noGrp="1"/>
          </p:cNvSpPr>
          <p:nvPr>
            <p:ph type="title"/>
          </p:nvPr>
        </p:nvSpPr>
        <p:spPr>
          <a:xfrm>
            <a:off x="374373" y="48590"/>
            <a:ext cx="3150704" cy="905566"/>
          </a:xfrm>
        </p:spPr>
        <p:txBody>
          <a:bodyPr>
            <a:normAutofit/>
          </a:bodyPr>
          <a:lstStyle/>
          <a:p>
            <a:r>
              <a:rPr lang="en-US" sz="4000" b="1" dirty="0">
                <a:latin typeface="+mn-lt"/>
              </a:rPr>
              <a:t>ADABOOST</a:t>
            </a:r>
            <a:r>
              <a:rPr lang="en-US" sz="4000" dirty="0">
                <a:latin typeface="+mn-lt"/>
              </a:rPr>
              <a:t> </a:t>
            </a:r>
          </a:p>
        </p:txBody>
      </p:sp>
      <p:sp>
        <p:nvSpPr>
          <p:cNvPr id="8" name="Title 1">
            <a:extLst>
              <a:ext uri="{FF2B5EF4-FFF2-40B4-BE49-F238E27FC236}">
                <a16:creationId xmlns:a16="http://schemas.microsoft.com/office/drawing/2014/main" id="{33F3E234-AA04-4889-BE8A-71D75A074418}"/>
              </a:ext>
            </a:extLst>
          </p:cNvPr>
          <p:cNvSpPr txBox="1">
            <a:spLocks/>
          </p:cNvSpPr>
          <p:nvPr/>
        </p:nvSpPr>
        <p:spPr>
          <a:xfrm>
            <a:off x="719289" y="2021304"/>
            <a:ext cx="4040973" cy="33387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anose="02020603050405020304" pitchFamily="18" charset="0"/>
                <a:cs typeface="Times New Roman" panose="02020603050405020304" pitchFamily="18" charset="0"/>
              </a:rPr>
              <a:t>Statistical Measures</a:t>
            </a:r>
          </a:p>
          <a:p>
            <a:endParaRPr lang="en-US" sz="1600" dirty="0">
              <a:latin typeface="Times New Roman" panose="02020603050405020304" pitchFamily="18" charset="0"/>
              <a:cs typeface="Times New Roman" panose="02020603050405020304" pitchFamily="18" charset="0"/>
            </a:endParaRP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90.74% </a:t>
            </a: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Sensitivity: 89.09%</a:t>
            </a: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Specificity: 92.78%</a:t>
            </a: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93.83%</a:t>
            </a: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Recall: 89.09%</a:t>
            </a:r>
          </a:p>
          <a:p>
            <a:pPr marL="571500" indent="-571500">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 Score: 91.40%</a:t>
            </a:r>
          </a:p>
          <a:p>
            <a:pPr>
              <a:lnSpc>
                <a:spcPct val="170000"/>
              </a:lnSpc>
            </a:pPr>
            <a:r>
              <a:rPr lang="en-US" sz="1600" dirty="0">
                <a:latin typeface="Times New Roman" panose="02020603050405020304" pitchFamily="18" charset="0"/>
                <a:cs typeface="Times New Roman" panose="02020603050405020304" pitchFamily="18" charset="0"/>
              </a:rPr>
              <a:t>AdaBoost:</a:t>
            </a:r>
          </a:p>
          <a:p>
            <a:pPr>
              <a:lnSpc>
                <a:spcPct val="170000"/>
              </a:lnSpc>
            </a:pPr>
            <a:r>
              <a:rPr lang="en-US" sz="1600" dirty="0">
                <a:latin typeface="Times New Roman" panose="02020603050405020304" pitchFamily="18" charset="0"/>
                <a:cs typeface="Times New Roman" panose="02020603050405020304" pitchFamily="18" charset="0"/>
              </a:rPr>
              <a:t>	Reference</a:t>
            </a:r>
          </a:p>
          <a:p>
            <a:pPr>
              <a:lnSpc>
                <a:spcPct val="170000"/>
              </a:lnSpc>
            </a:pPr>
            <a:r>
              <a:rPr lang="en-US" sz="1600" dirty="0">
                <a:latin typeface="Times New Roman" panose="02020603050405020304" pitchFamily="18" charset="0"/>
                <a:cs typeface="Times New Roman" panose="02020603050405020304" pitchFamily="18" charset="0"/>
              </a:rPr>
              <a:t>Prediction   0   1         </a:t>
            </a:r>
          </a:p>
          <a:p>
            <a:pPr>
              <a:lnSpc>
                <a:spcPct val="170000"/>
              </a:lnSpc>
            </a:pPr>
            <a:r>
              <a:rPr lang="en-US" sz="1600" dirty="0">
                <a:latin typeface="Times New Roman" panose="02020603050405020304" pitchFamily="18" charset="0"/>
                <a:cs typeface="Times New Roman" panose="02020603050405020304" pitchFamily="18" charset="0"/>
              </a:rPr>
              <a:t>         0 	328  29         </a:t>
            </a:r>
          </a:p>
          <a:p>
            <a:pPr>
              <a:lnSpc>
                <a:spcPct val="170000"/>
              </a:lnSpc>
            </a:pPr>
            <a:r>
              <a:rPr lang="en-US" sz="1600" dirty="0">
                <a:latin typeface="Times New Roman" panose="02020603050405020304" pitchFamily="18" charset="0"/>
                <a:cs typeface="Times New Roman" panose="02020603050405020304" pitchFamily="18" charset="0"/>
              </a:rPr>
              <a:t>         1 	 39 272</a:t>
            </a:r>
          </a:p>
          <a:p>
            <a:r>
              <a:rPr lang="en-US"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A4E5AD1-9D6C-4E54-83A5-6D7988BB93F6}"/>
              </a:ext>
            </a:extLst>
          </p:cNvPr>
          <p:cNvSpPr>
            <a:spLocks noGrp="1"/>
          </p:cNvSpPr>
          <p:nvPr>
            <p:ph idx="1"/>
          </p:nvPr>
        </p:nvSpPr>
        <p:spPr>
          <a:xfrm>
            <a:off x="5741908" y="2489592"/>
            <a:ext cx="4335743" cy="1456766"/>
          </a:xfrm>
        </p:spPr>
        <p:txBody>
          <a:bodyPr>
            <a:no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Figure : Adaboost</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447" y="546754"/>
            <a:ext cx="5448692" cy="5288437"/>
          </a:xfrm>
          <a:prstGeom prst="rect">
            <a:avLst/>
          </a:prstGeom>
        </p:spPr>
      </p:pic>
    </p:spTree>
    <p:extLst>
      <p:ext uri="{BB962C8B-B14F-4D97-AF65-F5344CB8AC3E}">
        <p14:creationId xmlns:p14="http://schemas.microsoft.com/office/powerpoint/2010/main" val="150693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7887-D374-22ED-54C2-9D574DD08F80}"/>
              </a:ext>
            </a:extLst>
          </p:cNvPr>
          <p:cNvSpPr>
            <a:spLocks noGrp="1"/>
          </p:cNvSpPr>
          <p:nvPr>
            <p:ph type="title"/>
          </p:nvPr>
        </p:nvSpPr>
        <p:spPr>
          <a:xfrm>
            <a:off x="838200" y="1703037"/>
            <a:ext cx="10515600" cy="1325563"/>
          </a:xfrm>
        </p:spPr>
        <p:txBody>
          <a:bodyPr>
            <a:normAutofit/>
          </a:bodyPr>
          <a:lstStyle/>
          <a:p>
            <a:pPr algn="ctr"/>
            <a:r>
              <a:rPr lang="en-US" sz="4000" b="1" dirty="0">
                <a:latin typeface="+mn-lt"/>
              </a:rPr>
              <a:t>OBJECTIVE C</a:t>
            </a:r>
            <a:endParaRPr lang="en-IN" sz="4000" b="1" dirty="0">
              <a:latin typeface="+mn-lt"/>
            </a:endParaRPr>
          </a:p>
        </p:txBody>
      </p:sp>
      <p:sp>
        <p:nvSpPr>
          <p:cNvPr id="3" name="Content Placeholder 2">
            <a:extLst>
              <a:ext uri="{FF2B5EF4-FFF2-40B4-BE49-F238E27FC236}">
                <a16:creationId xmlns:a16="http://schemas.microsoft.com/office/drawing/2014/main" id="{0E1DE71A-1C28-E19F-50DA-8E860F529EBA}"/>
              </a:ext>
            </a:extLst>
          </p:cNvPr>
          <p:cNvSpPr>
            <a:spLocks noGrp="1"/>
          </p:cNvSpPr>
          <p:nvPr>
            <p:ph idx="1"/>
          </p:nvPr>
        </p:nvSpPr>
        <p:spPr>
          <a:xfrm>
            <a:off x="838200" y="3428999"/>
            <a:ext cx="10515600" cy="2747963"/>
          </a:xfrm>
        </p:spPr>
        <p:txBody>
          <a:bodyPr>
            <a:normAutofit/>
          </a:bodyPr>
          <a:lstStyle/>
          <a:p>
            <a:pPr marL="0" indent="0" algn="ctr">
              <a:buNone/>
            </a:pPr>
            <a:r>
              <a:rPr lang="en-US" sz="3200" b="1" dirty="0">
                <a:latin typeface="+mn-lt"/>
              </a:rPr>
              <a:t>VALIDATION OF MACHINE LEARNING ALGORITHMS FOR OBESITY CLASSIFICATION.</a:t>
            </a:r>
            <a:endParaRPr lang="en-IN" sz="3200" b="1" dirty="0"/>
          </a:p>
        </p:txBody>
      </p:sp>
    </p:spTree>
    <p:extLst>
      <p:ext uri="{BB962C8B-B14F-4D97-AF65-F5344CB8AC3E}">
        <p14:creationId xmlns:p14="http://schemas.microsoft.com/office/powerpoint/2010/main" val="3923661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6B92-CAC1-4D49-9E11-87346199D02A}"/>
              </a:ext>
            </a:extLst>
          </p:cNvPr>
          <p:cNvSpPr>
            <a:spLocks noGrp="1"/>
          </p:cNvSpPr>
          <p:nvPr>
            <p:ph type="title"/>
          </p:nvPr>
        </p:nvSpPr>
        <p:spPr>
          <a:xfrm>
            <a:off x="410817" y="0"/>
            <a:ext cx="11141765" cy="1325563"/>
          </a:xfrm>
        </p:spPr>
        <p:txBody>
          <a:bodyPr>
            <a:normAutofit/>
          </a:bodyPr>
          <a:lstStyle/>
          <a:p>
            <a:pPr algn="ctr"/>
            <a:r>
              <a:rPr lang="en-US" sz="3000" b="1" dirty="0">
                <a:latin typeface="+mn-lt"/>
              </a:rPr>
              <a:t>VALIDATION OF MACHINE LEARNING ALGORITHMS FOR obesity CLASSIFICATION.</a:t>
            </a:r>
          </a:p>
        </p:txBody>
      </p:sp>
      <p:sp>
        <p:nvSpPr>
          <p:cNvPr id="3" name="Content Placeholder 2">
            <a:extLst>
              <a:ext uri="{FF2B5EF4-FFF2-40B4-BE49-F238E27FC236}">
                <a16:creationId xmlns:a16="http://schemas.microsoft.com/office/drawing/2014/main" id="{B8B1A357-DECA-4955-87CC-D5700C0A375A}"/>
              </a:ext>
            </a:extLst>
          </p:cNvPr>
          <p:cNvSpPr>
            <a:spLocks noGrp="1"/>
          </p:cNvSpPr>
          <p:nvPr>
            <p:ph idx="1"/>
          </p:nvPr>
        </p:nvSpPr>
        <p:spPr>
          <a:xfrm>
            <a:off x="723900" y="1415153"/>
            <a:ext cx="10515600" cy="4351338"/>
          </a:xfrm>
        </p:spPr>
        <p:txBody>
          <a:bodyPr/>
          <a:lstStyle/>
          <a:p>
            <a:endParaRPr lang="en-US" dirty="0"/>
          </a:p>
          <a:p>
            <a:endParaRPr lang="en-US" dirty="0"/>
          </a:p>
          <a:p>
            <a:pPr marL="0" indent="0">
              <a:buNone/>
            </a:pPr>
            <a:r>
              <a:rPr lang="en-US" dirty="0">
                <a:latin typeface="Algerian" panose="04020705040A02060702" pitchFamily="82" charset="0"/>
              </a:rPr>
              <a:t>    </a:t>
            </a:r>
            <a:endParaRPr lang="en-US" dirty="0"/>
          </a:p>
        </p:txBody>
      </p:sp>
      <p:graphicFrame>
        <p:nvGraphicFramePr>
          <p:cNvPr id="7" name="Table 6">
            <a:extLst>
              <a:ext uri="{FF2B5EF4-FFF2-40B4-BE49-F238E27FC236}">
                <a16:creationId xmlns:a16="http://schemas.microsoft.com/office/drawing/2014/main" id="{77BC3C17-25E4-4A31-83E8-FB1FE6258E62}"/>
              </a:ext>
            </a:extLst>
          </p:cNvPr>
          <p:cNvGraphicFramePr>
            <a:graphicFrameLocks noGrp="1"/>
          </p:cNvGraphicFramePr>
          <p:nvPr>
            <p:extLst>
              <p:ext uri="{D42A27DB-BD31-4B8C-83A1-F6EECF244321}">
                <p14:modId xmlns:p14="http://schemas.microsoft.com/office/powerpoint/2010/main" val="2439576384"/>
              </p:ext>
            </p:extLst>
          </p:nvPr>
        </p:nvGraphicFramePr>
        <p:xfrm>
          <a:off x="520147" y="1415153"/>
          <a:ext cx="11141765" cy="5051904"/>
        </p:xfrm>
        <a:graphic>
          <a:graphicData uri="http://schemas.openxmlformats.org/drawingml/2006/table">
            <a:tbl>
              <a:tblPr firstRow="1" firstCol="1" bandRow="1"/>
              <a:tblGrid>
                <a:gridCol w="481349">
                  <a:extLst>
                    <a:ext uri="{9D8B030D-6E8A-4147-A177-3AD203B41FA5}">
                      <a16:colId xmlns:a16="http://schemas.microsoft.com/office/drawing/2014/main" val="2831579717"/>
                    </a:ext>
                  </a:extLst>
                </a:gridCol>
                <a:gridCol w="1999981">
                  <a:extLst>
                    <a:ext uri="{9D8B030D-6E8A-4147-A177-3AD203B41FA5}">
                      <a16:colId xmlns:a16="http://schemas.microsoft.com/office/drawing/2014/main" val="1891402069"/>
                    </a:ext>
                  </a:extLst>
                </a:gridCol>
                <a:gridCol w="1695486">
                  <a:extLst>
                    <a:ext uri="{9D8B030D-6E8A-4147-A177-3AD203B41FA5}">
                      <a16:colId xmlns:a16="http://schemas.microsoft.com/office/drawing/2014/main" val="822664176"/>
                    </a:ext>
                  </a:extLst>
                </a:gridCol>
                <a:gridCol w="1428668">
                  <a:extLst>
                    <a:ext uri="{9D8B030D-6E8A-4147-A177-3AD203B41FA5}">
                      <a16:colId xmlns:a16="http://schemas.microsoft.com/office/drawing/2014/main" val="2899874912"/>
                    </a:ext>
                  </a:extLst>
                </a:gridCol>
                <a:gridCol w="1314867">
                  <a:extLst>
                    <a:ext uri="{9D8B030D-6E8A-4147-A177-3AD203B41FA5}">
                      <a16:colId xmlns:a16="http://schemas.microsoft.com/office/drawing/2014/main" val="3945593618"/>
                    </a:ext>
                  </a:extLst>
                </a:gridCol>
                <a:gridCol w="1384070">
                  <a:extLst>
                    <a:ext uri="{9D8B030D-6E8A-4147-A177-3AD203B41FA5}">
                      <a16:colId xmlns:a16="http://schemas.microsoft.com/office/drawing/2014/main" val="3184594957"/>
                    </a:ext>
                  </a:extLst>
                </a:gridCol>
                <a:gridCol w="1241049">
                  <a:extLst>
                    <a:ext uri="{9D8B030D-6E8A-4147-A177-3AD203B41FA5}">
                      <a16:colId xmlns:a16="http://schemas.microsoft.com/office/drawing/2014/main" val="979245905"/>
                    </a:ext>
                  </a:extLst>
                </a:gridCol>
                <a:gridCol w="1596295">
                  <a:extLst>
                    <a:ext uri="{9D8B030D-6E8A-4147-A177-3AD203B41FA5}">
                      <a16:colId xmlns:a16="http://schemas.microsoft.com/office/drawing/2014/main" val="1724712581"/>
                    </a:ext>
                  </a:extLst>
                </a:gridCol>
              </a:tblGrid>
              <a:tr h="1721737">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MACHINE LEARNING 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gn="ctr">
                        <a:spcBef>
                          <a:spcPts val="0"/>
                        </a:spcBef>
                        <a:spcAft>
                          <a:spcPts val="0"/>
                        </a:spcAft>
                      </a:pPr>
                      <a:r>
                        <a:rPr lang="en-US" sz="13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ACCURACY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lgn="ctr">
                        <a:spcBef>
                          <a:spcPts val="0"/>
                        </a:spcBef>
                        <a:spcAft>
                          <a:spcPts val="0"/>
                        </a:spcAft>
                      </a:pPr>
                      <a:r>
                        <a:rPr lang="en-US" sz="13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lgn="ctr">
                        <a:spcBef>
                          <a:spcPts val="0"/>
                        </a:spcBef>
                        <a:spcAft>
                          <a:spcPts val="0"/>
                        </a:spcAft>
                      </a:pPr>
                      <a:r>
                        <a:rPr lang="en-US" sz="1300" i="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TP +TN/ (TP+FP+TN+FN)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SENSITIVITY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i="1">
                          <a:effectLst/>
                          <a:latin typeface="Arial Narrow" panose="020B0606020202030204" pitchFamily="34" charset="0"/>
                          <a:ea typeface="Calibri" panose="020F0502020204030204" pitchFamily="34" charset="0"/>
                          <a:cs typeface="Times New Roman" panose="02020603050405020304" pitchFamily="18" charset="0"/>
                        </a:rPr>
                        <a:t>TP/ (TP +FN)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dirty="0">
                          <a:effectLst/>
                          <a:latin typeface="Arial Narrow" panose="020B0606020202030204" pitchFamily="34" charset="0"/>
                          <a:ea typeface="Calibri" panose="020F0502020204030204" pitchFamily="34" charset="0"/>
                          <a:cs typeface="Times New Roman" panose="02020603050405020304" pitchFamily="18" charset="0"/>
                        </a:rPr>
                        <a:t>SPECIFICITY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b="1" dirty="0">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i="1"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TN/ (TN +FP)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i="1">
                          <a:solidFill>
                            <a:srgbClr val="171717"/>
                          </a:solidFill>
                          <a:effectLst/>
                          <a:latin typeface="Arial Narrow" panose="020B0606020202030204" pitchFamily="34" charset="0"/>
                          <a:ea typeface="Calibri" panose="020F0502020204030204" pitchFamily="34" charset="0"/>
                          <a:cs typeface="Times New Roman" panose="02020603050405020304" pitchFamily="18" charset="0"/>
                        </a:rPr>
                        <a:t>TP / (TP + 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i="1">
                          <a:solidFill>
                            <a:srgbClr val="171717"/>
                          </a:solidFill>
                          <a:effectLst/>
                          <a:latin typeface="Arial Narrow" panose="020B0606020202030204" pitchFamily="34" charset="0"/>
                          <a:ea typeface="Calibri" panose="020F0502020204030204" pitchFamily="34" charset="0"/>
                          <a:cs typeface="Times New Roman" panose="02020603050405020304" pitchFamily="18" charset="0"/>
                        </a:rPr>
                        <a:t>TP / (TP + 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b="1">
                          <a:effectLst/>
                          <a:latin typeface="Arial Narrow" panose="020B0606020202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300" i="1">
                          <a:solidFill>
                            <a:srgbClr val="202124"/>
                          </a:solidFill>
                          <a:effectLst/>
                          <a:latin typeface="Arial Narrow" panose="020B0606020202030204" pitchFamily="34" charset="0"/>
                          <a:ea typeface="Calibri" panose="020F0502020204030204" pitchFamily="34" charset="0"/>
                          <a:cs typeface="Times New Roman" panose="02020603050405020304" pitchFamily="18" charset="0"/>
                        </a:rPr>
                        <a:t>2 x [(Precision x Recall) / (Precision + 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906468"/>
                  </a:ext>
                </a:extLst>
              </a:tr>
              <a:tr h="357541">
                <a:tc gridSpan="8">
                  <a:txBody>
                    <a:bodyPr/>
                    <a:lstStyle/>
                    <a:p>
                      <a:pPr marL="0" marR="0" algn="ctr">
                        <a:lnSpc>
                          <a:spcPct val="107000"/>
                        </a:lnSpc>
                        <a:spcBef>
                          <a:spcPts val="0"/>
                        </a:spcBef>
                        <a:spcAft>
                          <a:spcPts val="0"/>
                        </a:spcAft>
                      </a:pPr>
                      <a:r>
                        <a:rPr lang="en-US" sz="1600" b="1">
                          <a:effectLst/>
                          <a:latin typeface="Arial Narrow" panose="020B0606020202030204" pitchFamily="34" charset="0"/>
                          <a:ea typeface="Calibri" panose="020F0502020204030204" pitchFamily="34" charset="0"/>
                          <a:cs typeface="Times New Roman" panose="02020603050405020304" pitchFamily="18" charset="0"/>
                        </a:rPr>
                        <a:t>Conventional Machine Learning Algorithm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9530642"/>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dirty="0" err="1">
                          <a:effectLst/>
                          <a:latin typeface="Arial Narrow" panose="020B0606020202030204" pitchFamily="34" charset="0"/>
                          <a:ea typeface="Calibri" panose="020F0502020204030204" pitchFamily="34" charset="0"/>
                          <a:cs typeface="Times New Roman" panose="02020603050405020304" pitchFamily="18" charset="0"/>
                        </a:rPr>
                        <a:t>Naives</a:t>
                      </a:r>
                      <a:r>
                        <a:rPr lang="en-US" sz="1300" dirty="0">
                          <a:effectLst/>
                          <a:latin typeface="Arial Narrow" panose="020B0606020202030204" pitchFamily="34" charset="0"/>
                          <a:ea typeface="Calibri" panose="020F0502020204030204" pitchFamily="34" charset="0"/>
                          <a:cs typeface="Times New Roman" panose="02020603050405020304" pitchFamily="18" charset="0"/>
                        </a:rPr>
                        <a:t> Bayes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92.78%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93.83%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941290"/>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Random Forest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92.51%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94.42%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95.26%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93.06%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60651"/>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K-Nearest Neighbor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87.37%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81.38%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94.75%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95.03%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81.38%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87.67%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789219"/>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Support Vector Machine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77.38%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67.59%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94.04%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95.08%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67.59%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79.01%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64942"/>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Logistic Regression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76.94%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68.08%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87.86%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87.37%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68.08%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76.53%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489733"/>
                  </a:ext>
                </a:extLst>
              </a:tr>
              <a:tr h="290565">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82.37%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78.11%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86.36%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84.26%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78.11%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81.07%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055944"/>
                  </a:ext>
                </a:extLst>
              </a:tr>
              <a:tr h="290565">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Logistic Regression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84.60%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10.76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97.49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42.86%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10.76%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17.20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446935"/>
                  </a:ext>
                </a:extLst>
              </a:tr>
              <a:tr h="357541">
                <a:tc gridSpan="8">
                  <a:txBody>
                    <a:bodyPr/>
                    <a:lstStyle/>
                    <a:p>
                      <a:pPr marL="0" marR="0" algn="ctr">
                        <a:lnSpc>
                          <a:spcPct val="107000"/>
                        </a:lnSpc>
                        <a:spcBef>
                          <a:spcPts val="0"/>
                        </a:spcBef>
                        <a:spcAft>
                          <a:spcPts val="0"/>
                        </a:spcAft>
                      </a:pPr>
                      <a:r>
                        <a:rPr lang="en-US" sz="1600" b="1" dirty="0">
                          <a:effectLst/>
                          <a:latin typeface="Arial Narrow" panose="020B0606020202030204" pitchFamily="34" charset="0"/>
                          <a:ea typeface="Calibri" panose="020F0502020204030204" pitchFamily="34" charset="0"/>
                          <a:cs typeface="Times New Roman" panose="02020603050405020304" pitchFamily="18" charset="0"/>
                        </a:rPr>
                        <a:t>Ensemble Machine Learning 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1989863"/>
                  </a:ext>
                </a:extLst>
              </a:tr>
              <a:tr h="290565">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a:effectLst/>
                          <a:latin typeface="Arial Narrow" panose="020B0606020202030204" pitchFamily="34" charset="0"/>
                          <a:ea typeface="Calibri" panose="020F0502020204030204" pitchFamily="34" charset="0"/>
                          <a:cs typeface="Times New Roman" panose="02020603050405020304" pitchFamily="18" charset="0"/>
                        </a:rPr>
                        <a:t>Gradient Boost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92.78%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93.83%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3006321"/>
                  </a:ext>
                </a:extLst>
              </a:tr>
              <a:tr h="290565">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AdaBoost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92.78%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93.83%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89.09%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Arial Narrow" panose="020B0606020202030204" pitchFamily="34" charset="0"/>
                          <a:ea typeface="Calibri" panose="020F0502020204030204" pitchFamily="34" charset="0"/>
                          <a:cs typeface="Times New Roman" panose="02020603050405020304" pitchFamily="18" charset="0"/>
                        </a:rPr>
                        <a:t>91.40%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84615"/>
                  </a:ext>
                </a:extLst>
              </a:tr>
            </a:tbl>
          </a:graphicData>
        </a:graphic>
      </p:graphicFrame>
      <p:sp>
        <p:nvSpPr>
          <p:cNvPr id="4" name="Rectangle 3">
            <a:extLst>
              <a:ext uri="{FF2B5EF4-FFF2-40B4-BE49-F238E27FC236}">
                <a16:creationId xmlns:a16="http://schemas.microsoft.com/office/drawing/2014/main" id="{CEEFF916-87D3-4FE9-386B-697B2545FEAD}"/>
              </a:ext>
            </a:extLst>
          </p:cNvPr>
          <p:cNvSpPr/>
          <p:nvPr/>
        </p:nvSpPr>
        <p:spPr>
          <a:xfrm>
            <a:off x="520147" y="5236143"/>
            <a:ext cx="11141765" cy="2983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8080B602-E171-EE78-1F56-9CF22055F9BC}"/>
              </a:ext>
            </a:extLst>
          </p:cNvPr>
          <p:cNvSpPr/>
          <p:nvPr/>
        </p:nvSpPr>
        <p:spPr>
          <a:xfrm>
            <a:off x="465481" y="5245768"/>
            <a:ext cx="258419" cy="610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0FC499B5-9C22-27AC-C3E9-F5AAD33F317C}"/>
              </a:ext>
            </a:extLst>
          </p:cNvPr>
          <p:cNvSpPr/>
          <p:nvPr/>
        </p:nvSpPr>
        <p:spPr>
          <a:xfrm>
            <a:off x="11540672" y="5236143"/>
            <a:ext cx="313083" cy="6352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185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CCCB-8AD6-49C4-AD7A-FF7047091560}"/>
              </a:ext>
            </a:extLst>
          </p:cNvPr>
          <p:cNvSpPr>
            <a:spLocks noGrp="1"/>
          </p:cNvSpPr>
          <p:nvPr>
            <p:ph type="title"/>
          </p:nvPr>
        </p:nvSpPr>
        <p:spPr>
          <a:xfrm>
            <a:off x="0" y="1771340"/>
            <a:ext cx="12053454" cy="1052945"/>
          </a:xfrm>
        </p:spPr>
        <p:txBody>
          <a:bodyPr>
            <a:normAutofit/>
          </a:bodyPr>
          <a:lstStyle/>
          <a:p>
            <a:pPr algn="ctr"/>
            <a:r>
              <a:rPr lang="en-US" sz="4000" b="1" dirty="0">
                <a:latin typeface="+mn-lt"/>
              </a:rPr>
              <a:t>OBJECTIVE D</a:t>
            </a:r>
          </a:p>
        </p:txBody>
      </p:sp>
      <p:sp>
        <p:nvSpPr>
          <p:cNvPr id="3" name="Content Placeholder 2">
            <a:extLst>
              <a:ext uri="{FF2B5EF4-FFF2-40B4-BE49-F238E27FC236}">
                <a16:creationId xmlns:a16="http://schemas.microsoft.com/office/drawing/2014/main" id="{961D08C7-0F7F-4C94-8870-7DAA8DE232F5}"/>
              </a:ext>
            </a:extLst>
          </p:cNvPr>
          <p:cNvSpPr>
            <a:spLocks noGrp="1"/>
          </p:cNvSpPr>
          <p:nvPr>
            <p:ph idx="1"/>
          </p:nvPr>
        </p:nvSpPr>
        <p:spPr>
          <a:xfrm>
            <a:off x="249381" y="2993457"/>
            <a:ext cx="11568545" cy="3183506"/>
          </a:xfrm>
        </p:spPr>
        <p:txBody>
          <a:bodyPr/>
          <a:lstStyle/>
          <a:p>
            <a:pPr marL="0" indent="0" algn="ctr">
              <a:buNone/>
            </a:pPr>
            <a:endParaRPr lang="en-US" dirty="0"/>
          </a:p>
          <a:p>
            <a:pPr marL="0" indent="0" algn="ctr">
              <a:buNone/>
            </a:pPr>
            <a:r>
              <a:rPr lang="en-US" b="1" dirty="0"/>
              <a:t>COMPARATIVE ANALYSIS OF MACHINE LEARNING ALGORITHMS FOR OBESITY CLASSIFICATION.</a:t>
            </a:r>
          </a:p>
        </p:txBody>
      </p:sp>
    </p:spTree>
    <p:extLst>
      <p:ext uri="{BB962C8B-B14F-4D97-AF65-F5344CB8AC3E}">
        <p14:creationId xmlns:p14="http://schemas.microsoft.com/office/powerpoint/2010/main" val="19647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209098" y="203776"/>
            <a:ext cx="3740728" cy="895639"/>
          </a:xfrm>
        </p:spPr>
        <p:txBody>
          <a:bodyPr>
            <a:normAutofit/>
          </a:bodyPr>
          <a:lstStyle/>
          <a:p>
            <a:r>
              <a:rPr lang="en-US" sz="3600" b="1" dirty="0">
                <a:latin typeface="+mn-lt"/>
                <a:cs typeface="Arial" panose="020B0604020202020204" pitchFamily="34" charset="0"/>
              </a:rPr>
              <a:t>ACCURACY</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Accuracies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09098" y="1616074"/>
            <a:ext cx="3434648" cy="50381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accuracies of the machine learning algorithms implemented. From the graph</a:t>
            </a:r>
            <a:r>
              <a:rPr lang="en-US" sz="2000" b="1" i="1" dirty="0">
                <a:latin typeface="Times New Roman" panose="02020603050405020304" pitchFamily="18" charset="0"/>
                <a:cs typeface="Times New Roman" panose="02020603050405020304" pitchFamily="18" charset="0"/>
              </a:rPr>
              <a:t> Random Forest</a:t>
            </a:r>
            <a:r>
              <a:rPr lang="en-US" sz="2000" dirty="0">
                <a:latin typeface="Times New Roman" panose="02020603050405020304" pitchFamily="18" charset="0"/>
                <a:cs typeface="Times New Roman" panose="02020603050405020304" pitchFamily="18" charset="0"/>
              </a:rPr>
              <a:t>, has the highest accuracy value with 92.51%. This followed by three algorithms </a:t>
            </a:r>
            <a:r>
              <a:rPr lang="en-US" sz="2000" b="1" i="1" dirty="0" err="1">
                <a:latin typeface="Times New Roman" panose="02020603050405020304" pitchFamily="18" charset="0"/>
                <a:cs typeface="Times New Roman" panose="02020603050405020304" pitchFamily="18" charset="0"/>
              </a:rPr>
              <a:t>Adaboost</a:t>
            </a:r>
            <a:r>
              <a:rPr lang="en-US" sz="2000" b="1" i="1" dirty="0">
                <a:latin typeface="Times New Roman" panose="02020603050405020304" pitchFamily="18" charset="0"/>
                <a:cs typeface="Times New Roman" panose="02020603050405020304" pitchFamily="18" charset="0"/>
              </a:rPr>
              <a:t>, Navie Bayes, Gradient Boost </a:t>
            </a:r>
            <a:r>
              <a:rPr lang="en-US" sz="2000" dirty="0">
                <a:latin typeface="Times New Roman" panose="02020603050405020304" pitchFamily="18" charset="0"/>
                <a:cs typeface="Times New Roman" panose="02020603050405020304" pitchFamily="18" charset="0"/>
              </a:rPr>
              <a:t>with an accuracy value of 90.74%.</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D427C2-191E-D0F8-A3D9-01028EFEB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765" y="442761"/>
            <a:ext cx="7905706" cy="5414211"/>
          </a:xfrm>
          <a:prstGeom prst="rect">
            <a:avLst/>
          </a:prstGeom>
        </p:spPr>
      </p:pic>
    </p:spTree>
    <p:extLst>
      <p:ext uri="{BB962C8B-B14F-4D97-AF65-F5344CB8AC3E}">
        <p14:creationId xmlns:p14="http://schemas.microsoft.com/office/powerpoint/2010/main" val="69814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209098" y="203776"/>
            <a:ext cx="3740728" cy="895639"/>
          </a:xfrm>
        </p:spPr>
        <p:txBody>
          <a:bodyPr>
            <a:normAutofit/>
          </a:bodyPr>
          <a:lstStyle/>
          <a:p>
            <a:r>
              <a:rPr lang="en-US" sz="3600" b="1" dirty="0">
                <a:latin typeface="+mn-lt"/>
                <a:cs typeface="Arial" panose="020B0604020202020204" pitchFamily="34" charset="0"/>
              </a:rPr>
              <a:t>SENSITIVITY</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Sensitivity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09098" y="1607419"/>
            <a:ext cx="3434648" cy="5598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sensitivity of the machine learning algorithms implemented. From the graph </a:t>
            </a:r>
            <a:r>
              <a:rPr lang="en-US" sz="2000" b="1" i="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has the highest sensitivity value of 90.95%. This followed by three algorithms </a:t>
            </a:r>
            <a:r>
              <a:rPr lang="en-US" sz="2000" b="1" i="1" dirty="0" err="1">
                <a:latin typeface="Times New Roman" panose="02020603050405020304" pitchFamily="18" charset="0"/>
                <a:cs typeface="Times New Roman" panose="02020603050405020304" pitchFamily="18" charset="0"/>
              </a:rPr>
              <a:t>Adaboost</a:t>
            </a:r>
            <a:r>
              <a:rPr lang="en-US" sz="2000" b="1" i="1" dirty="0">
                <a:latin typeface="Times New Roman" panose="02020603050405020304" pitchFamily="18" charset="0"/>
                <a:cs typeface="Times New Roman" panose="02020603050405020304" pitchFamily="18" charset="0"/>
              </a:rPr>
              <a:t>, Navie Bayes, Gradient Boost </a:t>
            </a:r>
            <a:r>
              <a:rPr lang="en-US" sz="2000" dirty="0">
                <a:latin typeface="Times New Roman" panose="02020603050405020304" pitchFamily="18" charset="0"/>
                <a:cs typeface="Times New Roman" panose="02020603050405020304" pitchFamily="18" charset="0"/>
              </a:rPr>
              <a:t>with a sensitivity value of 89.09%.</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36EAC0-513C-90B8-1C9B-4C839D01F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668" y="365124"/>
            <a:ext cx="8299234" cy="5683718"/>
          </a:xfrm>
          <a:prstGeom prst="rect">
            <a:avLst/>
          </a:prstGeom>
        </p:spPr>
      </p:pic>
    </p:spTree>
    <p:extLst>
      <p:ext uri="{BB962C8B-B14F-4D97-AF65-F5344CB8AC3E}">
        <p14:creationId xmlns:p14="http://schemas.microsoft.com/office/powerpoint/2010/main" val="101645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209098" y="203776"/>
            <a:ext cx="3740728" cy="895639"/>
          </a:xfrm>
        </p:spPr>
        <p:txBody>
          <a:bodyPr>
            <a:normAutofit/>
          </a:bodyPr>
          <a:lstStyle/>
          <a:p>
            <a:r>
              <a:rPr lang="en-US" sz="3500" b="1" dirty="0">
                <a:latin typeface="+mn-lt"/>
                <a:cs typeface="Arial" panose="020B0604020202020204" pitchFamily="34" charset="0"/>
              </a:rPr>
              <a:t>SPECIFICITY </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SPECIFICTY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09098" y="1458768"/>
            <a:ext cx="3434648" cy="5195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specificity for the machine learning algorithms implemented. From the graph </a:t>
            </a:r>
            <a:r>
              <a:rPr lang="en-US" sz="2000" b="1" i="1" dirty="0">
                <a:latin typeface="Times New Roman" panose="02020603050405020304" pitchFamily="18" charset="0"/>
                <a:cs typeface="Times New Roman" panose="02020603050405020304" pitchFamily="18" charset="0"/>
              </a:rPr>
              <a:t>KNN,</a:t>
            </a:r>
            <a:r>
              <a:rPr lang="en-US" sz="2000" dirty="0">
                <a:latin typeface="Times New Roman" panose="02020603050405020304" pitchFamily="18" charset="0"/>
                <a:cs typeface="Times New Roman" panose="02020603050405020304" pitchFamily="18" charset="0"/>
              </a:rPr>
              <a:t> has the highest specificity value of 94.75%. This followed by </a:t>
            </a:r>
            <a:r>
              <a:rPr lang="en-US" sz="2000" b="1" i="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with a specificity value of 94.42%.</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BE0736-E643-5844-AE44-76D676B7D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689" y="469832"/>
            <a:ext cx="8369041" cy="5731525"/>
          </a:xfrm>
          <a:prstGeom prst="rect">
            <a:avLst/>
          </a:prstGeom>
        </p:spPr>
      </p:pic>
    </p:spTree>
    <p:extLst>
      <p:ext uri="{BB962C8B-B14F-4D97-AF65-F5344CB8AC3E}">
        <p14:creationId xmlns:p14="http://schemas.microsoft.com/office/powerpoint/2010/main" val="66812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110195" y="425448"/>
            <a:ext cx="3740728" cy="895639"/>
          </a:xfrm>
        </p:spPr>
        <p:txBody>
          <a:bodyPr>
            <a:normAutofit/>
          </a:bodyPr>
          <a:lstStyle/>
          <a:p>
            <a:r>
              <a:rPr lang="en-US" sz="3500" b="1" dirty="0">
                <a:latin typeface="+mn-lt"/>
                <a:cs typeface="Arial" panose="020B0604020202020204" pitchFamily="34" charset="0"/>
              </a:rPr>
              <a:t>PRECISION </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PRECISION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90945" y="1321087"/>
            <a:ext cx="3352800" cy="5295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precision for the machine learning algorithms implemented. From the graph </a:t>
            </a:r>
            <a:r>
              <a:rPr lang="en-US" sz="2000" b="1" i="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has the highest precision value of 95.26%. This followed by </a:t>
            </a:r>
            <a:r>
              <a:rPr lang="en-US" sz="2000" b="1" i="1" dirty="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with a precision value of 95.08%.</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A5ADFC-8FBD-B35A-ECA9-5D3374ABA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127" y="549940"/>
            <a:ext cx="8407873" cy="5758119"/>
          </a:xfrm>
          <a:prstGeom prst="rect">
            <a:avLst/>
          </a:prstGeom>
        </p:spPr>
      </p:pic>
    </p:spTree>
    <p:extLst>
      <p:ext uri="{BB962C8B-B14F-4D97-AF65-F5344CB8AC3E}">
        <p14:creationId xmlns:p14="http://schemas.microsoft.com/office/powerpoint/2010/main" val="402751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5988-9528-4C81-A091-539F6078D931}"/>
              </a:ext>
            </a:extLst>
          </p:cNvPr>
          <p:cNvSpPr>
            <a:spLocks noGrp="1"/>
          </p:cNvSpPr>
          <p:nvPr>
            <p:ph type="title"/>
          </p:nvPr>
        </p:nvSpPr>
        <p:spPr>
          <a:xfrm>
            <a:off x="192505" y="269508"/>
            <a:ext cx="11472672" cy="728870"/>
          </a:xfrm>
        </p:spPr>
        <p:txBody>
          <a:bodyPr>
            <a:normAutofit/>
          </a:bodyPr>
          <a:lstStyle/>
          <a:p>
            <a:pPr algn="ctr"/>
            <a:r>
              <a:rPr lang="en-US" sz="4000" b="1" dirty="0">
                <a:latin typeface="+mn-lt"/>
              </a:rPr>
              <a:t>OBESITY</a:t>
            </a:r>
          </a:p>
        </p:txBody>
      </p:sp>
      <p:sp>
        <p:nvSpPr>
          <p:cNvPr id="3" name="Content Placeholder 2">
            <a:extLst>
              <a:ext uri="{FF2B5EF4-FFF2-40B4-BE49-F238E27FC236}">
                <a16:creationId xmlns:a16="http://schemas.microsoft.com/office/drawing/2014/main" id="{12987D11-C5F2-4785-8798-720FBF99154B}"/>
              </a:ext>
            </a:extLst>
          </p:cNvPr>
          <p:cNvSpPr>
            <a:spLocks noGrp="1"/>
          </p:cNvSpPr>
          <p:nvPr>
            <p:ph idx="1"/>
          </p:nvPr>
        </p:nvSpPr>
        <p:spPr>
          <a:xfrm>
            <a:off x="182880" y="998378"/>
            <a:ext cx="11858324" cy="5404028"/>
          </a:xfrm>
        </p:spPr>
        <p:txBody>
          <a:bodyPr numCol="1">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Obesity Origins and Causes: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Complex, multifactorial condition with genetic and environmental factors or Environmental factors like unhealthy lifestyle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Types and Classification of Obesity: (BMI calculated from </a:t>
            </a:r>
            <a:r>
              <a:rPr lang="en-US" sz="1800" dirty="0" err="1">
                <a:latin typeface="Times New Roman" panose="02020603050405020304" pitchFamily="18" charset="0"/>
                <a:cs typeface="Times New Roman" panose="02020603050405020304" pitchFamily="18" charset="0"/>
              </a:rPr>
              <a:t>ht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wt</a:t>
            </a:r>
            <a:r>
              <a:rPr lang="en-US" sz="18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Overweight (BMI 25-29.9), Class I Obesity (BMI 30-34.9), Class II (BMI 35-39.9), Class III/Morbid Obesity (BMI ≥40)</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Also classified by body fat distribution - android/male-type vs gynoid/female-type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Prevalence and Trends: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Globally, obesity has nearly tripled since 1975 (WHO)</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Over 1.9 billion adults overweight in 2016, 650 million obese where childhood/adolescent obesity has increased alarmingly</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Health Consequences and Comorbidities: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Increased risk of chronic conditions like heart disease, stroke, type 2 diabetes, certain cancers, Obstructive sleep apnea,    	osteoarthritis, reproductive issues, Higher mortality rates from all causes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75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209098" y="203776"/>
            <a:ext cx="3740728" cy="895639"/>
          </a:xfrm>
        </p:spPr>
        <p:txBody>
          <a:bodyPr>
            <a:normAutofit/>
          </a:bodyPr>
          <a:lstStyle/>
          <a:p>
            <a:r>
              <a:rPr lang="en-US" sz="3600" b="1" dirty="0">
                <a:latin typeface="+mn-lt"/>
                <a:cs typeface="Arial" panose="020B0604020202020204" pitchFamily="34" charset="0"/>
              </a:rPr>
              <a:t>RECALL</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Recall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09098" y="1831610"/>
            <a:ext cx="3434648" cy="5038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recall of the machine learning algorithms implemented. From the graph </a:t>
            </a:r>
            <a:r>
              <a:rPr lang="en-US" sz="2000" b="1" i="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has the highest recall with a 90.09%. This followed by three algorithms </a:t>
            </a:r>
            <a:r>
              <a:rPr lang="en-US" sz="2000" b="1" i="1" dirty="0" err="1">
                <a:latin typeface="Times New Roman" panose="02020603050405020304" pitchFamily="18" charset="0"/>
                <a:cs typeface="Times New Roman" panose="02020603050405020304" pitchFamily="18" charset="0"/>
              </a:rPr>
              <a:t>Adaboost</a:t>
            </a:r>
            <a:r>
              <a:rPr lang="en-US" sz="2000" b="1" i="1" dirty="0">
                <a:latin typeface="Times New Roman" panose="02020603050405020304" pitchFamily="18" charset="0"/>
                <a:cs typeface="Times New Roman" panose="02020603050405020304" pitchFamily="18" charset="0"/>
              </a:rPr>
              <a:t>, Navie Bayes, Gradient Boost </a:t>
            </a:r>
            <a:r>
              <a:rPr lang="en-US" sz="2000" dirty="0">
                <a:latin typeface="Times New Roman" panose="02020603050405020304" pitchFamily="18" charset="0"/>
                <a:cs typeface="Times New Roman" panose="02020603050405020304" pitchFamily="18" charset="0"/>
              </a:rPr>
              <a:t>with a recall value of 89.09%.</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60BB679-9AD1-96F7-B91D-B2CB8BFC4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46" y="203776"/>
            <a:ext cx="8408553" cy="5758585"/>
          </a:xfrm>
          <a:prstGeom prst="rect">
            <a:avLst/>
          </a:prstGeom>
        </p:spPr>
      </p:pic>
    </p:spTree>
    <p:extLst>
      <p:ext uri="{BB962C8B-B14F-4D97-AF65-F5344CB8AC3E}">
        <p14:creationId xmlns:p14="http://schemas.microsoft.com/office/powerpoint/2010/main" val="7422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5E-D8DC-49B4-B905-AAA9E7340404}"/>
              </a:ext>
            </a:extLst>
          </p:cNvPr>
          <p:cNvSpPr>
            <a:spLocks noGrp="1"/>
          </p:cNvSpPr>
          <p:nvPr>
            <p:ph type="title"/>
          </p:nvPr>
        </p:nvSpPr>
        <p:spPr>
          <a:xfrm>
            <a:off x="209098" y="203776"/>
            <a:ext cx="3740728" cy="895639"/>
          </a:xfrm>
        </p:spPr>
        <p:txBody>
          <a:bodyPr>
            <a:normAutofit/>
          </a:bodyPr>
          <a:lstStyle/>
          <a:p>
            <a:r>
              <a:rPr lang="en-US" sz="3600" b="1" dirty="0">
                <a:latin typeface="+mn-lt"/>
                <a:cs typeface="Arial" panose="020B0604020202020204" pitchFamily="34" charset="0"/>
              </a:rPr>
              <a:t>F1 SCORE</a:t>
            </a:r>
          </a:p>
        </p:txBody>
      </p:sp>
      <p:sp>
        <p:nvSpPr>
          <p:cNvPr id="3" name="Content Placeholder 2">
            <a:extLst>
              <a:ext uri="{FF2B5EF4-FFF2-40B4-BE49-F238E27FC236}">
                <a16:creationId xmlns:a16="http://schemas.microsoft.com/office/drawing/2014/main" id="{7D2452F0-F83B-4A28-A074-D98EC1F07863}"/>
              </a:ext>
            </a:extLst>
          </p:cNvPr>
          <p:cNvSpPr>
            <a:spLocks noGrp="1"/>
          </p:cNvSpPr>
          <p:nvPr>
            <p:ph idx="1"/>
          </p:nvPr>
        </p:nvSpPr>
        <p:spPr>
          <a:xfrm>
            <a:off x="4364182" y="365124"/>
            <a:ext cx="7536873" cy="6492875"/>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Figure :  F1 SCORE of the Implemented Machine learning Algorithm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2DDC9174-8AB6-4BA9-B81D-B540E71CBE05}"/>
              </a:ext>
            </a:extLst>
          </p:cNvPr>
          <p:cNvSpPr txBox="1">
            <a:spLocks/>
          </p:cNvSpPr>
          <p:nvPr/>
        </p:nvSpPr>
        <p:spPr>
          <a:xfrm>
            <a:off x="290945" y="2762451"/>
            <a:ext cx="3434648" cy="44627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Figure depicts the F1 score of the machine learning algorithms implemented. From the graph </a:t>
            </a:r>
            <a:r>
              <a:rPr lang="en-US" sz="2000" b="1" i="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has the highest F1 Score with a 93.06%. This followed by three algorithms </a:t>
            </a:r>
            <a:r>
              <a:rPr lang="en-US" sz="2000" b="1" i="1" dirty="0" err="1">
                <a:latin typeface="Times New Roman" panose="02020603050405020304" pitchFamily="18" charset="0"/>
                <a:cs typeface="Times New Roman" panose="02020603050405020304" pitchFamily="18" charset="0"/>
              </a:rPr>
              <a:t>Adaboost</a:t>
            </a:r>
            <a:r>
              <a:rPr lang="en-US" sz="2000" b="1" i="1" dirty="0">
                <a:latin typeface="Times New Roman" panose="02020603050405020304" pitchFamily="18" charset="0"/>
                <a:cs typeface="Times New Roman" panose="02020603050405020304" pitchFamily="18" charset="0"/>
              </a:rPr>
              <a:t>, Navie Bayes, Gradient Boost </a:t>
            </a:r>
            <a:r>
              <a:rPr lang="en-US" sz="2000" dirty="0">
                <a:latin typeface="Times New Roman" panose="02020603050405020304" pitchFamily="18" charset="0"/>
                <a:cs typeface="Times New Roman" panose="02020603050405020304" pitchFamily="18" charset="0"/>
              </a:rPr>
              <a:t>with a F1 Score of 91.40%.</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a:p>
            <a:pPr algn="ctr">
              <a:lnSpc>
                <a:spcPct val="100000"/>
              </a:lnSpc>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799AB5-C376-C421-E4C7-B11D819DE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202" y="481263"/>
            <a:ext cx="8186798" cy="5606716"/>
          </a:xfrm>
          <a:prstGeom prst="rect">
            <a:avLst/>
          </a:prstGeom>
        </p:spPr>
      </p:pic>
    </p:spTree>
    <p:extLst>
      <p:ext uri="{BB962C8B-B14F-4D97-AF65-F5344CB8AC3E}">
        <p14:creationId xmlns:p14="http://schemas.microsoft.com/office/powerpoint/2010/main" val="323957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7533-6254-4037-A81E-E8C2CA9FA173}"/>
              </a:ext>
            </a:extLst>
          </p:cNvPr>
          <p:cNvSpPr>
            <a:spLocks noGrp="1"/>
          </p:cNvSpPr>
          <p:nvPr>
            <p:ph type="title"/>
          </p:nvPr>
        </p:nvSpPr>
        <p:spPr>
          <a:xfrm>
            <a:off x="126423" y="308010"/>
            <a:ext cx="11939153" cy="762000"/>
          </a:xfrm>
        </p:spPr>
        <p:txBody>
          <a:bodyPr>
            <a:normAutofit/>
          </a:bodyPr>
          <a:lstStyle/>
          <a:p>
            <a:pPr algn="ctr"/>
            <a:r>
              <a:rPr lang="en-US" sz="4000" b="1" dirty="0">
                <a:latin typeface="+mn-lt"/>
              </a:rPr>
              <a:t>PROJECT CONCLUSION</a:t>
            </a:r>
          </a:p>
        </p:txBody>
      </p:sp>
      <p:sp>
        <p:nvSpPr>
          <p:cNvPr id="3" name="Content Placeholder 2">
            <a:extLst>
              <a:ext uri="{FF2B5EF4-FFF2-40B4-BE49-F238E27FC236}">
                <a16:creationId xmlns:a16="http://schemas.microsoft.com/office/drawing/2014/main" id="{7F397C9C-47BD-4AC8-94FC-5E353D0B5C62}"/>
              </a:ext>
            </a:extLst>
          </p:cNvPr>
          <p:cNvSpPr>
            <a:spLocks noGrp="1"/>
          </p:cNvSpPr>
          <p:nvPr>
            <p:ph idx="1"/>
          </p:nvPr>
        </p:nvSpPr>
        <p:spPr>
          <a:xfrm>
            <a:off x="390939" y="1289785"/>
            <a:ext cx="11410122" cy="5120640"/>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 The project successfully developed and evaluated several machine learning models for accurate obesity classification using a comprehensive dataset.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Comparative analysis identified the top-performing algorithms (e.g. Random Forest, Gradient Boosting) capable of reliably distinguishing between obese and non-obese individuals.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Techniques like feature importance analysis provided insights into the key risk factors and health indicators contributing to obesity and to be treated accordingly.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Model interpretation methods allowed for explaining the rationale behind obesity classifications made by the models.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Potential deployment paths were explored, including integration with healthcare systems or mobile apps for obesity screening.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Ethical considerations like data privacy and regulations around personal health data usage were thoroughly addressed.</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 accurate obesity classification system shows promise for enabling early detection, personalized interventions, and supporting public health obesity prevention efforts.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Further research could explore expanding to larger datasets, enhancing interpretability, and implementing the system in real-world clinical settings.</a:t>
            </a:r>
          </a:p>
        </p:txBody>
      </p:sp>
    </p:spTree>
    <p:extLst>
      <p:ext uri="{BB962C8B-B14F-4D97-AF65-F5344CB8AC3E}">
        <p14:creationId xmlns:p14="http://schemas.microsoft.com/office/powerpoint/2010/main" val="1239087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74D8-921F-4068-AEFF-E91334FFC2E5}"/>
              </a:ext>
            </a:extLst>
          </p:cNvPr>
          <p:cNvSpPr>
            <a:spLocks noGrp="1"/>
          </p:cNvSpPr>
          <p:nvPr>
            <p:ph type="title"/>
          </p:nvPr>
        </p:nvSpPr>
        <p:spPr>
          <a:xfrm>
            <a:off x="110836" y="105878"/>
            <a:ext cx="11970328" cy="715617"/>
          </a:xfrm>
        </p:spPr>
        <p:txBody>
          <a:bodyPr>
            <a:normAutofit/>
          </a:bodyPr>
          <a:lstStyle/>
          <a:p>
            <a:pPr algn="ctr"/>
            <a:r>
              <a:rPr lang="en-US" sz="4000" b="1" dirty="0">
                <a:latin typeface="+mn-lt"/>
              </a:rPr>
              <a:t>PROJECT FINDINGS</a:t>
            </a:r>
          </a:p>
        </p:txBody>
      </p:sp>
      <p:sp>
        <p:nvSpPr>
          <p:cNvPr id="3" name="Content Placeholder 2">
            <a:extLst>
              <a:ext uri="{FF2B5EF4-FFF2-40B4-BE49-F238E27FC236}">
                <a16:creationId xmlns:a16="http://schemas.microsoft.com/office/drawing/2014/main" id="{B1CA976D-A8A6-4571-AF52-787A58AC59A3}"/>
              </a:ext>
            </a:extLst>
          </p:cNvPr>
          <p:cNvSpPr>
            <a:spLocks noGrp="1"/>
          </p:cNvSpPr>
          <p:nvPr>
            <p:ph idx="1"/>
          </p:nvPr>
        </p:nvSpPr>
        <p:spPr>
          <a:xfrm>
            <a:off x="110835" y="895148"/>
            <a:ext cx="11970328" cy="5765533"/>
          </a:xfrm>
        </p:spPr>
        <p:txBody>
          <a:bodyPr>
            <a:normAutofit fontScale="25000" lnSpcReduction="20000"/>
          </a:bodyPr>
          <a:lstStyle/>
          <a:p>
            <a:pPr marL="0" indent="0" algn="just">
              <a:buNone/>
            </a:pPr>
            <a:r>
              <a:rPr lang="en-US" sz="7200" dirty="0">
                <a:latin typeface="Times New Roman" panose="02020603050405020304" pitchFamily="18" charset="0"/>
                <a:cs typeface="Times New Roman" panose="02020603050405020304" pitchFamily="18" charset="0"/>
              </a:rPr>
              <a:t>The following findings was found from the research:</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Of all the algorithms considered, Random Forest had the highest accuracy of 92.51%, indicating its effectiveness in correctly classifying both obese and non-obese cases.</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In terms of precision, Random Forest again performed best with a score of 95.26%, demonstrating its ability to minimize false positives when predicting obesity.</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For recall (sensitivity), Random Forest exhibited the highest value of 90.96%, indicating its proficiency in correctly identifying true positive obesity cases.</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The F1 score, which combines precision and recall, was also highest for Random Forest at 93.06%, suggesting a good balance between these two metrics.</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Regarding sensitivity (true positive rate), Random Forest and KNN shared the highest value of 81.38%, effectively detecting a large proportion of actual obesity cases.</a:t>
            </a:r>
          </a:p>
          <a:p>
            <a:pPr marL="0" indent="0" algn="just">
              <a:lnSpc>
                <a:spcPct val="120000"/>
              </a:lnSpc>
              <a:buNone/>
            </a:pPr>
            <a:r>
              <a:rPr lang="en-US" sz="7200" dirty="0">
                <a:latin typeface="Times New Roman" panose="02020603050405020304" pitchFamily="18" charset="0"/>
                <a:cs typeface="Times New Roman" panose="02020603050405020304" pitchFamily="18" charset="0"/>
              </a:rPr>
              <a:t>• In terms of specificity (true negative rate), KNN scored 94.75%, demonstrating its capacity to accurately identify non-obese individuals.</a:t>
            </a:r>
          </a:p>
          <a:p>
            <a:pPr marL="0" indent="0" algn="just">
              <a:lnSpc>
                <a:spcPct val="120000"/>
              </a:lnSpc>
              <a:buNone/>
            </a:pPr>
            <a:endParaRPr lang="en-US" sz="72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b="1" dirty="0">
                <a:latin typeface="Times New Roman" panose="02020603050405020304" pitchFamily="18" charset="0"/>
                <a:cs typeface="Times New Roman" panose="02020603050405020304" pitchFamily="18" charset="0"/>
              </a:rPr>
              <a:t>The findings highlight Random Forest as the top-performing algorithm across multiple evaluation metrics, closely followed by ensemble methods like </a:t>
            </a:r>
            <a:r>
              <a:rPr lang="en-US" sz="7200" b="1" dirty="0" err="1">
                <a:latin typeface="Times New Roman" panose="02020603050405020304" pitchFamily="18" charset="0"/>
                <a:cs typeface="Times New Roman" panose="02020603050405020304" pitchFamily="18" charset="0"/>
              </a:rPr>
              <a:t>Adaboost</a:t>
            </a:r>
            <a:r>
              <a:rPr lang="en-US" sz="7200" b="1" dirty="0">
                <a:latin typeface="Times New Roman" panose="02020603050405020304" pitchFamily="18" charset="0"/>
                <a:cs typeface="Times New Roman" panose="02020603050405020304" pitchFamily="18" charset="0"/>
              </a:rPr>
              <a:t> and Gradient Boost. Conventional algorithms like KNN, Logistic Regression, and SVM generally performed better than CART but lagged behind the ensemble techniques in most metrics.</a:t>
            </a:r>
          </a:p>
          <a:p>
            <a:pPr marL="0" indent="0" algn="just">
              <a:lnSpc>
                <a:spcPct val="120000"/>
              </a:lnSpc>
              <a:buNone/>
            </a:pPr>
            <a:endParaRPr lang="en-US" sz="7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067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555074-B481-8D50-0211-9530CC7EDF13}"/>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14494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FDCE-7D3C-423F-943A-A52ABE195664}"/>
              </a:ext>
            </a:extLst>
          </p:cNvPr>
          <p:cNvSpPr>
            <a:spLocks noGrp="1"/>
          </p:cNvSpPr>
          <p:nvPr>
            <p:ph type="title"/>
          </p:nvPr>
        </p:nvSpPr>
        <p:spPr>
          <a:xfrm>
            <a:off x="139446" y="138660"/>
            <a:ext cx="11753088" cy="689113"/>
          </a:xfrm>
        </p:spPr>
        <p:txBody>
          <a:bodyPr>
            <a:normAutofit/>
          </a:bodyPr>
          <a:lstStyle/>
          <a:p>
            <a:pPr algn="ctr"/>
            <a:r>
              <a:rPr lang="en-US" sz="4000" b="1" dirty="0">
                <a:latin typeface="+mn-lt"/>
              </a:rPr>
              <a:t>RESEARCH PROBLEM </a:t>
            </a:r>
          </a:p>
        </p:txBody>
      </p:sp>
      <p:sp>
        <p:nvSpPr>
          <p:cNvPr id="3" name="Content Placeholder 2">
            <a:extLst>
              <a:ext uri="{FF2B5EF4-FFF2-40B4-BE49-F238E27FC236}">
                <a16:creationId xmlns:a16="http://schemas.microsoft.com/office/drawing/2014/main" id="{D82D9249-0D94-48AD-BB78-78CC854BAC9D}"/>
              </a:ext>
            </a:extLst>
          </p:cNvPr>
          <p:cNvSpPr>
            <a:spLocks noGrp="1"/>
          </p:cNvSpPr>
          <p:nvPr>
            <p:ph idx="1"/>
          </p:nvPr>
        </p:nvSpPr>
        <p:spPr>
          <a:xfrm>
            <a:off x="139446" y="827773"/>
            <a:ext cx="11753088" cy="5856972"/>
          </a:xfrm>
        </p:spPr>
        <p:txBody>
          <a:bodyPr>
            <a:noAutofit/>
          </a:bodyPr>
          <a:lstStyle/>
          <a:p>
            <a:pPr algn="just"/>
            <a:r>
              <a:rPr lang="en-US" sz="1800" dirty="0">
                <a:latin typeface="Times New Roman" panose="02020603050405020304" pitchFamily="18" charset="0"/>
                <a:cs typeface="Times New Roman" panose="02020603050405020304" pitchFamily="18" charset="0"/>
              </a:rPr>
              <a:t>Recent years have seen a significant increase in the use of conventional machine learning algorithms by numerous researchers aimed at enhancing the predictive accuracy for obesity classification and Rising prevalence rates, significant health consequences and economic burden.</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Yet still, ensemble machine algorithms has also been enacted. </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Pushed the boundaries by deliberately removing the height and weight feature columns from the dataset, aiming to achieve similar accuracy levels without these crucial features, thereby testing the robustness and adaptability of the models, highlighting the importance of feature engineering and selection, and demonstrating a commitment to developing a versatile solution capable of delivering reliable results even with missing or unavailable data.</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machine learning algorithm chosen contribute significantly to heighten predictive accuracy for obesity classification. Hence, conventional machine learning or ensemble machine learning algorithms must be chosen with reasonability.</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conundrum has led to this question</a:t>
            </a:r>
            <a:r>
              <a:rPr lang="en-US" sz="1800" i="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Might the accuracy of obesity prediction been enhanced if an Ensemble Machine Learning (EML) algorithms is chosen to classify between “0” no obesity and "1" non-obesity or obesity?</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research thus answers the question through the implementation of a eight-machine learning algorithms; six conventional machine learning algorithms and two ensemble machine learning algorithm for predicting obesity by also keeping all the important factors that lead to obesity as the features. </a:t>
            </a:r>
          </a:p>
          <a:p>
            <a:pPr algn="just"/>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algorithms provides a comparative analysis, determining appropriateness and superiority.</a:t>
            </a:r>
          </a:p>
        </p:txBody>
      </p:sp>
    </p:spTree>
    <p:extLst>
      <p:ext uri="{BB962C8B-B14F-4D97-AF65-F5344CB8AC3E}">
        <p14:creationId xmlns:p14="http://schemas.microsoft.com/office/powerpoint/2010/main" val="8701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A082-DE74-4C98-AAB3-FFD5F995B3CB}"/>
              </a:ext>
            </a:extLst>
          </p:cNvPr>
          <p:cNvSpPr>
            <a:spLocks noGrp="1"/>
          </p:cNvSpPr>
          <p:nvPr>
            <p:ph type="title"/>
          </p:nvPr>
        </p:nvSpPr>
        <p:spPr>
          <a:xfrm>
            <a:off x="838200" y="581585"/>
            <a:ext cx="10515600" cy="559752"/>
          </a:xfrm>
        </p:spPr>
        <p:txBody>
          <a:bodyPr>
            <a:normAutofit fontScale="90000"/>
          </a:bodyPr>
          <a:lstStyle/>
          <a:p>
            <a:pPr algn="ctr"/>
            <a:r>
              <a:rPr lang="en-US" dirty="0">
                <a:latin typeface="+mn-lt"/>
              </a:rPr>
              <a:t> </a:t>
            </a:r>
            <a:br>
              <a:rPr lang="en-US" dirty="0">
                <a:latin typeface="+mn-lt"/>
              </a:rPr>
            </a:br>
            <a:r>
              <a:rPr lang="en-US" b="1" dirty="0">
                <a:latin typeface="+mn-lt"/>
              </a:rPr>
              <a:t>AIM AND OBJECTIVES OF THE PROJECT </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8C9BD61E-7512-4D78-965C-A31A28E55889}"/>
              </a:ext>
            </a:extLst>
          </p:cNvPr>
          <p:cNvSpPr>
            <a:spLocks noGrp="1"/>
          </p:cNvSpPr>
          <p:nvPr>
            <p:ph idx="1"/>
          </p:nvPr>
        </p:nvSpPr>
        <p:spPr>
          <a:xfrm>
            <a:off x="616016" y="1645920"/>
            <a:ext cx="11210223" cy="509079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AIM: </a:t>
            </a:r>
          </a:p>
          <a:p>
            <a:pPr marL="0" indent="0" algn="just">
              <a:buNone/>
            </a:pPr>
            <a:r>
              <a:rPr lang="en-US" sz="1800" dirty="0">
                <a:latin typeface="Times New Roman" panose="02020603050405020304" pitchFamily="18" charset="0"/>
                <a:cs typeface="Times New Roman" panose="02020603050405020304" pitchFamily="18" charset="0"/>
              </a:rPr>
              <a:t>The overarching aim of this project is to develop an accurate and reliable machine learning-based system for classifying obesity, enabling early detection, personalized intervention strategies, and supporting public health initiatives focused on obesity prevention and management.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OBJECTIVES:</a:t>
            </a: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6030245-68CC-D833-FE3C-C51ADB5E700E}"/>
              </a:ext>
            </a:extLst>
          </p:cNvPr>
          <p:cNvSpPr txBox="1"/>
          <p:nvPr/>
        </p:nvSpPr>
        <p:spPr>
          <a:xfrm>
            <a:off x="616016" y="3898232"/>
            <a:ext cx="105204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accurate machine learning models for obesity classification by implementing and evaluating diverse algorithms, including conventional and ensemble methods.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model interpretability, assess feature importance, and validate performance using appropriate techniques and metrics.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deployment strategies, scalability considerations, and address ethical concerns related to personal health data privacy.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13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107C-903F-4DB3-9DCB-7FF5D737303D}"/>
              </a:ext>
            </a:extLst>
          </p:cNvPr>
          <p:cNvSpPr>
            <a:spLocks noGrp="1"/>
          </p:cNvSpPr>
          <p:nvPr>
            <p:ph type="title"/>
          </p:nvPr>
        </p:nvSpPr>
        <p:spPr>
          <a:xfrm>
            <a:off x="329184" y="186944"/>
            <a:ext cx="11024616" cy="659003"/>
          </a:xfrm>
        </p:spPr>
        <p:txBody>
          <a:bodyPr>
            <a:noAutofit/>
          </a:bodyPr>
          <a:lstStyle/>
          <a:p>
            <a:pPr lvl="1" algn="ctr"/>
            <a:r>
              <a:rPr lang="en-US" sz="4000" b="1" dirty="0">
                <a:latin typeface="+mn-lt"/>
              </a:rPr>
              <a:t>SCOPE OF THE PROJECT</a:t>
            </a:r>
            <a:endParaRPr lang="en-US" sz="4000" dirty="0">
              <a:latin typeface="+mn-lt"/>
            </a:endParaRPr>
          </a:p>
        </p:txBody>
      </p:sp>
      <p:sp>
        <p:nvSpPr>
          <p:cNvPr id="3" name="Content Placeholder 2">
            <a:extLst>
              <a:ext uri="{FF2B5EF4-FFF2-40B4-BE49-F238E27FC236}">
                <a16:creationId xmlns:a16="http://schemas.microsoft.com/office/drawing/2014/main" id="{1031FF03-37B8-4793-ABC4-5F8C93A76C88}"/>
              </a:ext>
            </a:extLst>
          </p:cNvPr>
          <p:cNvSpPr>
            <a:spLocks noGrp="1"/>
          </p:cNvSpPr>
          <p:nvPr>
            <p:ph idx="1"/>
          </p:nvPr>
        </p:nvSpPr>
        <p:spPr>
          <a:xfrm>
            <a:off x="329184" y="845947"/>
            <a:ext cx="11743546" cy="5337810"/>
          </a:xfrm>
        </p:spPr>
        <p:txBody>
          <a:bodyPr numCol="1">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 Data Scope: Comprehensive obesity dataset with relevant features. Data cleaning and preprocessing techniques</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Algorithmic Scope: Implementation of conventional machine learning algorithms and Ensemble methods for enhanced performance</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Validation and Performance Evaluation: Validation techniques (cross-validation, holdout sets), Performance metrics (accuracy, precision, recall, F1-score), Hyperparameter tuning strategies</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Interpretability and Feature Importance: Model interpretation and decision explanations and analysis of feature contributions</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Deployment and Integration: Strategies for deploying trained models by Integration with healthcare systems or applications so it can addresses the global health concern of obesity and its associated risks (e.g., cardiovascular diseases, type 2 diabetes, certain cancers)</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Scalability and Generalization: Scalability to larger datasets with generalization across populations and demographic groups, Enables early detection and intervention for obesity through an effective classification system</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Ethical and Privacy Considerations: Ethical use of personal health data and also with compliance with data privacy regulations</a:t>
            </a:r>
          </a:p>
        </p:txBody>
      </p:sp>
    </p:spTree>
    <p:extLst>
      <p:ext uri="{BB962C8B-B14F-4D97-AF65-F5344CB8AC3E}">
        <p14:creationId xmlns:p14="http://schemas.microsoft.com/office/powerpoint/2010/main" val="88373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F8C2-F770-499B-8861-45AE34155C42}"/>
              </a:ext>
            </a:extLst>
          </p:cNvPr>
          <p:cNvSpPr>
            <a:spLocks noGrp="1"/>
          </p:cNvSpPr>
          <p:nvPr>
            <p:ph type="title"/>
          </p:nvPr>
        </p:nvSpPr>
        <p:spPr>
          <a:xfrm>
            <a:off x="838200" y="145669"/>
            <a:ext cx="10515600" cy="683387"/>
          </a:xfrm>
        </p:spPr>
        <p:txBody>
          <a:bodyPr>
            <a:normAutofit fontScale="90000"/>
          </a:bodyPr>
          <a:lstStyle/>
          <a:p>
            <a:pPr algn="ctr"/>
            <a:r>
              <a:rPr lang="en-US" b="1" dirty="0">
                <a:latin typeface="+mn-lt"/>
              </a:rPr>
              <a:t>DESCRIPTION OF THE DATASET</a:t>
            </a:r>
            <a:endParaRPr lang="en-US" dirty="0">
              <a:latin typeface="+mn-lt"/>
            </a:endParaRPr>
          </a:p>
        </p:txBody>
      </p:sp>
      <p:sp>
        <p:nvSpPr>
          <p:cNvPr id="3" name="Content Placeholder 2">
            <a:extLst>
              <a:ext uri="{FF2B5EF4-FFF2-40B4-BE49-F238E27FC236}">
                <a16:creationId xmlns:a16="http://schemas.microsoft.com/office/drawing/2014/main" id="{63BE88D9-EDA9-41D4-8C9F-CD27C3E30FB9}"/>
              </a:ext>
            </a:extLst>
          </p:cNvPr>
          <p:cNvSpPr>
            <a:spLocks noGrp="1"/>
          </p:cNvSpPr>
          <p:nvPr>
            <p:ph idx="1"/>
          </p:nvPr>
        </p:nvSpPr>
        <p:spPr>
          <a:xfrm>
            <a:off x="207264" y="704569"/>
            <a:ext cx="11570208" cy="587654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sz="1500" b="1" dirty="0">
              <a:latin typeface="Arial Narrow" panose="020B0606020202030204" pitchFamily="34" charset="0"/>
            </a:endParaRPr>
          </a:p>
          <a:p>
            <a:pPr marL="0" indent="0" algn="ctr">
              <a:buNone/>
            </a:pPr>
            <a:r>
              <a:rPr lang="en-US" sz="1800" b="1" dirty="0">
                <a:latin typeface="Arial Narrow" panose="020B0606020202030204" pitchFamily="34" charset="0"/>
              </a:rPr>
              <a:t>Figure 1(a): Sample of obesity dataset from Kaggle [1-20 samples]</a:t>
            </a:r>
          </a:p>
        </p:txBody>
      </p:sp>
      <p:pic>
        <p:nvPicPr>
          <p:cNvPr id="4" name="Picture 3">
            <a:extLst>
              <a:ext uri="{FF2B5EF4-FFF2-40B4-BE49-F238E27FC236}">
                <a16:creationId xmlns:a16="http://schemas.microsoft.com/office/drawing/2014/main" id="{4BEED75C-903B-46E0-A2EC-BF0F1B468CA9}"/>
              </a:ext>
            </a:extLst>
          </p:cNvPr>
          <p:cNvPicPr/>
          <p:nvPr/>
        </p:nvPicPr>
        <p:blipFill>
          <a:blip r:embed="rId2">
            <a:extLst>
              <a:ext uri="{28A0092B-C50C-407E-A947-70E740481C1C}">
                <a14:useLocalDpi xmlns:a14="http://schemas.microsoft.com/office/drawing/2010/main" val="0"/>
              </a:ext>
            </a:extLst>
          </a:blip>
          <a:srcRect t="5196" b="5196"/>
          <a:stretch/>
        </p:blipFill>
        <p:spPr bwMode="auto">
          <a:xfrm>
            <a:off x="414528" y="829056"/>
            <a:ext cx="11265408" cy="533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054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B79-6D40-C5B4-F900-D2421F2812A9}"/>
              </a:ext>
            </a:extLst>
          </p:cNvPr>
          <p:cNvSpPr>
            <a:spLocks noGrp="1"/>
          </p:cNvSpPr>
          <p:nvPr>
            <p:ph type="title"/>
          </p:nvPr>
        </p:nvSpPr>
        <p:spPr>
          <a:xfrm>
            <a:off x="203665" y="255562"/>
            <a:ext cx="6775704" cy="905506"/>
          </a:xfrm>
        </p:spPr>
        <p:txBody>
          <a:bodyPr>
            <a:normAutofit/>
          </a:bodyPr>
          <a:lstStyle/>
          <a:p>
            <a:r>
              <a:rPr lang="en-US" sz="4000" b="1" dirty="0">
                <a:latin typeface="+mn-lt"/>
              </a:rPr>
              <a:t>EXPLORATORY DATA ANALYSIS</a:t>
            </a:r>
            <a:endParaRPr lang="en-IN" sz="4000" b="1" dirty="0">
              <a:latin typeface="+mn-lt"/>
            </a:endParaRPr>
          </a:p>
        </p:txBody>
      </p:sp>
      <p:pic>
        <p:nvPicPr>
          <p:cNvPr id="15" name="Picture 14">
            <a:extLst>
              <a:ext uri="{FF2B5EF4-FFF2-40B4-BE49-F238E27FC236}">
                <a16:creationId xmlns:a16="http://schemas.microsoft.com/office/drawing/2014/main" id="{1B0775AE-137C-9D60-D796-BFBE967B7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6" y="1582621"/>
            <a:ext cx="5212631" cy="2574758"/>
          </a:xfrm>
          <a:prstGeom prst="rect">
            <a:avLst/>
          </a:prstGeom>
        </p:spPr>
      </p:pic>
      <p:pic>
        <p:nvPicPr>
          <p:cNvPr id="17" name="Picture 16">
            <a:extLst>
              <a:ext uri="{FF2B5EF4-FFF2-40B4-BE49-F238E27FC236}">
                <a16:creationId xmlns:a16="http://schemas.microsoft.com/office/drawing/2014/main" id="{B6F573EA-59BF-C663-C4D6-6449BA41B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66" y="3913910"/>
            <a:ext cx="5136430" cy="2574758"/>
          </a:xfrm>
          <a:prstGeom prst="rect">
            <a:avLst/>
          </a:prstGeom>
        </p:spPr>
      </p:pic>
      <p:sp>
        <p:nvSpPr>
          <p:cNvPr id="18" name="TextBox 17">
            <a:extLst>
              <a:ext uri="{FF2B5EF4-FFF2-40B4-BE49-F238E27FC236}">
                <a16:creationId xmlns:a16="http://schemas.microsoft.com/office/drawing/2014/main" id="{115E0FD5-B2CD-898C-0909-1AD82246814C}"/>
              </a:ext>
            </a:extLst>
          </p:cNvPr>
          <p:cNvSpPr txBox="1"/>
          <p:nvPr/>
        </p:nvSpPr>
        <p:spPr>
          <a:xfrm>
            <a:off x="637467" y="6488668"/>
            <a:ext cx="4702629" cy="369332"/>
          </a:xfrm>
          <a:prstGeom prst="rect">
            <a:avLst/>
          </a:prstGeom>
          <a:noFill/>
        </p:spPr>
        <p:txBody>
          <a:bodyPr wrap="square" rtlCol="0">
            <a:spAutoFit/>
          </a:bodyPr>
          <a:lstStyle/>
          <a:p>
            <a:r>
              <a:rPr lang="en-IN" dirty="0"/>
              <a:t>Feature Distribution: Initial Dataset Features</a:t>
            </a:r>
          </a:p>
        </p:txBody>
      </p:sp>
      <p:pic>
        <p:nvPicPr>
          <p:cNvPr id="20" name="Picture 19">
            <a:extLst>
              <a:ext uri="{FF2B5EF4-FFF2-40B4-BE49-F238E27FC236}">
                <a16:creationId xmlns:a16="http://schemas.microsoft.com/office/drawing/2014/main" id="{908DEB07-8CF6-80C7-6241-8ACC14B01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704" y="698794"/>
            <a:ext cx="4280454" cy="2574758"/>
          </a:xfrm>
          <a:prstGeom prst="rect">
            <a:avLst/>
          </a:prstGeom>
        </p:spPr>
      </p:pic>
      <p:sp>
        <p:nvSpPr>
          <p:cNvPr id="21" name="TextBox 20">
            <a:extLst>
              <a:ext uri="{FF2B5EF4-FFF2-40B4-BE49-F238E27FC236}">
                <a16:creationId xmlns:a16="http://schemas.microsoft.com/office/drawing/2014/main" id="{4BB0C8DA-0643-D5FB-D06A-ACD9785523B2}"/>
              </a:ext>
            </a:extLst>
          </p:cNvPr>
          <p:cNvSpPr txBox="1"/>
          <p:nvPr/>
        </p:nvSpPr>
        <p:spPr>
          <a:xfrm>
            <a:off x="6373368" y="3004285"/>
            <a:ext cx="5818632" cy="369332"/>
          </a:xfrm>
          <a:prstGeom prst="rect">
            <a:avLst/>
          </a:prstGeom>
          <a:noFill/>
        </p:spPr>
        <p:txBody>
          <a:bodyPr wrap="square" rtlCol="0">
            <a:spAutoFit/>
          </a:bodyPr>
          <a:lstStyle/>
          <a:p>
            <a:r>
              <a:rPr lang="en-IN" dirty="0"/>
              <a:t>Initial Target feature : consisting of different of weight types</a:t>
            </a:r>
          </a:p>
        </p:txBody>
      </p:sp>
      <p:pic>
        <p:nvPicPr>
          <p:cNvPr id="23" name="Picture 22">
            <a:extLst>
              <a:ext uri="{FF2B5EF4-FFF2-40B4-BE49-F238E27FC236}">
                <a16:creationId xmlns:a16="http://schemas.microsoft.com/office/drawing/2014/main" id="{D46BCF54-48DC-5696-1D06-0102F92BA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2061" y="3366415"/>
            <a:ext cx="4952497" cy="2979002"/>
          </a:xfrm>
          <a:prstGeom prst="rect">
            <a:avLst/>
          </a:prstGeom>
        </p:spPr>
      </p:pic>
      <p:sp>
        <p:nvSpPr>
          <p:cNvPr id="24" name="TextBox 23">
            <a:extLst>
              <a:ext uri="{FF2B5EF4-FFF2-40B4-BE49-F238E27FC236}">
                <a16:creationId xmlns:a16="http://schemas.microsoft.com/office/drawing/2014/main" id="{F4949518-839E-A324-D7FF-2FAF8F846F11}"/>
              </a:ext>
            </a:extLst>
          </p:cNvPr>
          <p:cNvSpPr txBox="1"/>
          <p:nvPr/>
        </p:nvSpPr>
        <p:spPr>
          <a:xfrm>
            <a:off x="6693408" y="5679108"/>
            <a:ext cx="5294926" cy="923330"/>
          </a:xfrm>
          <a:prstGeom prst="rect">
            <a:avLst/>
          </a:prstGeom>
          <a:noFill/>
        </p:spPr>
        <p:txBody>
          <a:bodyPr wrap="square" rtlCol="0">
            <a:spAutoFit/>
          </a:bodyPr>
          <a:lstStyle/>
          <a:p>
            <a:r>
              <a:rPr lang="en-IN" dirty="0"/>
              <a:t>Target Variable Distribution: Obesity column after the EDA converting it into target variable consisting of 2 types(0- non-obese, 1- obese)</a:t>
            </a:r>
          </a:p>
        </p:txBody>
      </p:sp>
    </p:spTree>
    <p:extLst>
      <p:ext uri="{BB962C8B-B14F-4D97-AF65-F5344CB8AC3E}">
        <p14:creationId xmlns:p14="http://schemas.microsoft.com/office/powerpoint/2010/main" val="369461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9B2E-82A5-4E71-B92B-D8BCDFBDFCCA}"/>
              </a:ext>
            </a:extLst>
          </p:cNvPr>
          <p:cNvSpPr>
            <a:spLocks noGrp="1"/>
          </p:cNvSpPr>
          <p:nvPr>
            <p:ph type="title"/>
          </p:nvPr>
        </p:nvSpPr>
        <p:spPr>
          <a:xfrm>
            <a:off x="231648" y="240631"/>
            <a:ext cx="11716512" cy="681037"/>
          </a:xfrm>
        </p:spPr>
        <p:txBody>
          <a:bodyPr>
            <a:normAutofit fontScale="90000"/>
          </a:bodyPr>
          <a:lstStyle/>
          <a:p>
            <a:pPr algn="ctr"/>
            <a:br>
              <a:rPr lang="en-US" b="1" dirty="0">
                <a:latin typeface="+mn-lt"/>
              </a:rPr>
            </a:br>
            <a:r>
              <a:rPr lang="en-US" b="1" dirty="0">
                <a:latin typeface="+mn-lt"/>
              </a:rPr>
              <a:t>PROJECT METHODOLOGY </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C66BCFF1-0BB5-4881-B468-AE9C32CD30BC}"/>
              </a:ext>
            </a:extLst>
          </p:cNvPr>
          <p:cNvSpPr>
            <a:spLocks noGrp="1"/>
          </p:cNvSpPr>
          <p:nvPr>
            <p:ph idx="1"/>
          </p:nvPr>
        </p:nvSpPr>
        <p:spPr>
          <a:xfrm>
            <a:off x="231648" y="1074420"/>
            <a:ext cx="11838432" cy="5783579"/>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Machine Learning algorithms: </a:t>
            </a:r>
            <a:r>
              <a:rPr lang="en-US" sz="1800" dirty="0">
                <a:latin typeface="Times New Roman" panose="02020603050405020304" pitchFamily="18" charset="0"/>
                <a:cs typeface="Times New Roman" panose="02020603050405020304" pitchFamily="18" charset="0"/>
              </a:rPr>
              <a:t>The project selected 8 machine learning algorithms. Of these eight, six are selected as conventional machine learning algorithms while two where selected as ensemble machine algorithms.</a:t>
            </a:r>
          </a:p>
          <a:p>
            <a:pPr algn="just"/>
            <a:endParaRPr lang="en-US" sz="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Machine Learning dataset:</a:t>
            </a:r>
            <a:r>
              <a:rPr lang="en-US" sz="1800" dirty="0">
                <a:latin typeface="Times New Roman" panose="02020603050405020304" pitchFamily="18" charset="0"/>
                <a:cs typeface="Times New Roman" panose="02020603050405020304" pitchFamily="18" charset="0"/>
              </a:rPr>
              <a:t> The dataset applied for the classification of Obesity was obtained from </a:t>
            </a:r>
            <a:r>
              <a:rPr lang="en-US" sz="1800" dirty="0">
                <a:latin typeface="Times New Roman" panose="02020603050405020304" pitchFamily="18" charset="0"/>
                <a:cs typeface="Times New Roman" panose="02020603050405020304" pitchFamily="18" charset="0"/>
                <a:hlinkClick r:id="rId2"/>
              </a:rPr>
              <a:t>https://www.kaggle.com/datasets/fatemehmehrparvar/obesity-levels/data</a:t>
            </a:r>
            <a:r>
              <a:rPr lang="en-US" sz="1800" dirty="0">
                <a:latin typeface="Times New Roman" panose="02020603050405020304" pitchFamily="18" charset="0"/>
                <a:cs typeface="Times New Roman" panose="02020603050405020304" pitchFamily="18" charset="0"/>
              </a:rPr>
              <a:t>. The dataset contains 2111 samples and 19 columns.</a:t>
            </a:r>
          </a:p>
          <a:p>
            <a:pPr marL="0" indent="0" algn="just">
              <a:buNone/>
            </a:pPr>
            <a:r>
              <a:rPr lang="en-US" sz="1800" dirty="0">
                <a:latin typeface="Times New Roman" panose="02020603050405020304" pitchFamily="18" charset="0"/>
                <a:cs typeface="Times New Roman" panose="02020603050405020304" pitchFamily="18" charset="0"/>
              </a:rPr>
              <a:t>   - Last Column (Obesity) is the TARGET VALUE with “0” for no Obesity and “1” for Obesity. </a:t>
            </a:r>
          </a:p>
          <a:p>
            <a:pPr algn="just"/>
            <a:endParaRPr lang="en-US" sz="7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Data Cleaning:</a:t>
            </a:r>
            <a:r>
              <a:rPr lang="en-US" sz="1800" dirty="0">
                <a:latin typeface="Times New Roman" panose="02020603050405020304" pitchFamily="18" charset="0"/>
                <a:cs typeface="Times New Roman" panose="02020603050405020304" pitchFamily="18" charset="0"/>
              </a:rPr>
              <a:t> From the initial 19 features, 15 were selected by excluding height, weight, and other unnecessary data columns. The last column, which consisted of various obesity types and weight categories such as </a:t>
            </a:r>
            <a:r>
              <a:rPr lang="en-US" sz="1800" dirty="0" err="1">
                <a:latin typeface="Times New Roman" panose="02020603050405020304" pitchFamily="18" charset="0"/>
                <a:cs typeface="Times New Roman" panose="02020603050405020304" pitchFamily="18" charset="0"/>
              </a:rPr>
              <a:t>Obesity_Type_I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Obesity_Type_III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Obesity_Type_II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Overweight_Level_I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Overweight_Level_II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Normal_Weight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Insufficient_Weight</a:t>
            </a:r>
            <a:r>
              <a:rPr lang="en-US" sz="1800" dirty="0">
                <a:latin typeface="Times New Roman" panose="02020603050405020304" pitchFamily="18" charset="0"/>
                <a:cs typeface="Times New Roman" panose="02020603050405020304" pitchFamily="18" charset="0"/>
              </a:rPr>
              <a:t>, was modified to represent a binary classification: obese or non-obese.</a:t>
            </a:r>
          </a:p>
          <a:p>
            <a:pPr algn="just"/>
            <a:endParaRPr lang="en-US" sz="9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Exploratory data Analysis (EDA):</a:t>
            </a:r>
            <a:r>
              <a:rPr lang="en-US" sz="1800" dirty="0">
                <a:latin typeface="Times New Roman" panose="02020603050405020304" pitchFamily="18" charset="0"/>
                <a:cs typeface="Times New Roman" panose="02020603050405020304" pitchFamily="18" charset="0"/>
              </a:rPr>
              <a:t> The missing values were identified with question mark (?)  and then replaced with the column mean values. The dataset were partitioned 70:30.</a:t>
            </a:r>
          </a:p>
          <a:p>
            <a:pPr marL="0" indent="0" algn="just">
              <a:lnSpc>
                <a:spcPct val="100000"/>
              </a:lnSpc>
              <a:buNone/>
            </a:pPr>
            <a:endParaRPr lang="en-US" sz="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Implementation of the 8 machine learning </a:t>
            </a:r>
            <a:r>
              <a:rPr lang="en-US" sz="1800" dirty="0">
                <a:latin typeface="Times New Roman" panose="02020603050405020304" pitchFamily="18" charset="0"/>
                <a:cs typeface="Times New Roman" panose="02020603050405020304" pitchFamily="18" charset="0"/>
              </a:rPr>
              <a:t>algorithms utilizing 70% of EDA dataset.</a:t>
            </a:r>
          </a:p>
          <a:p>
            <a:pPr algn="just">
              <a:lnSpc>
                <a:spcPct val="100000"/>
              </a:lnSpc>
            </a:pPr>
            <a:endParaRPr lang="en-US" sz="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Validation of the 8 machine learning algorithms </a:t>
            </a:r>
            <a:r>
              <a:rPr lang="en-US" sz="1800" dirty="0">
                <a:latin typeface="Times New Roman" panose="02020603050405020304" pitchFamily="18" charset="0"/>
                <a:cs typeface="Times New Roman" panose="02020603050405020304" pitchFamily="18" charset="0"/>
              </a:rPr>
              <a:t>utilizing 30% of EDA dataset.</a:t>
            </a:r>
          </a:p>
          <a:p>
            <a:pPr algn="just">
              <a:lnSpc>
                <a:spcPct val="100000"/>
              </a:lnSpc>
            </a:pPr>
            <a:endParaRPr lang="en-US" sz="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Comparative analysis for the 8 machine learning</a:t>
            </a:r>
            <a:r>
              <a:rPr lang="en-US" sz="1800" dirty="0">
                <a:latin typeface="Times New Roman" panose="02020603050405020304" pitchFamily="18" charset="0"/>
                <a:cs typeface="Times New Roman" panose="02020603050405020304" pitchFamily="18" charset="0"/>
              </a:rPr>
              <a:t> algorithm utilizing six statistical metrices.</a:t>
            </a:r>
          </a:p>
        </p:txBody>
      </p:sp>
    </p:spTree>
    <p:extLst>
      <p:ext uri="{BB962C8B-B14F-4D97-AF65-F5344CB8AC3E}">
        <p14:creationId xmlns:p14="http://schemas.microsoft.com/office/powerpoint/2010/main" val="268083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19615</TotalTime>
  <Words>2951</Words>
  <Application>Microsoft Office PowerPoint</Application>
  <PresentationFormat>Widescreen</PresentationFormat>
  <Paragraphs>605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Abadi</vt:lpstr>
      <vt:lpstr>Algerian</vt:lpstr>
      <vt:lpstr>Arial</vt:lpstr>
      <vt:lpstr>Arial Narrow</vt:lpstr>
      <vt:lpstr>Calibri</vt:lpstr>
      <vt:lpstr>Calibri Light</vt:lpstr>
      <vt:lpstr>Times New Roman</vt:lpstr>
      <vt:lpstr>Wingdings</vt:lpstr>
      <vt:lpstr>Office Theme</vt:lpstr>
      <vt:lpstr>PowerPoint Presentation</vt:lpstr>
      <vt:lpstr>ABSTRACT </vt:lpstr>
      <vt:lpstr>OBESITY</vt:lpstr>
      <vt:lpstr>RESEARCH PROBLEM </vt:lpstr>
      <vt:lpstr>  AIM AND OBJECTIVES OF THE PROJECT  </vt:lpstr>
      <vt:lpstr>SCOPE OF THE PROJECT</vt:lpstr>
      <vt:lpstr>DESCRIPTION OF THE DATASET</vt:lpstr>
      <vt:lpstr>EXPLORATORY DATA ANALYSIS</vt:lpstr>
      <vt:lpstr> PROJECT METHODOLOGY  </vt:lpstr>
      <vt:lpstr>PROJECT METHODOLOGY CONTD.</vt:lpstr>
      <vt:lpstr> OBJECTIVE A- MACHINE LEARNING ARCHITECTURE FOR OBESITY CLASSIFICATION  </vt:lpstr>
      <vt:lpstr> MACHINE LEARNING ARCHITECTURE</vt:lpstr>
      <vt:lpstr> OBJECTIVE B </vt:lpstr>
      <vt:lpstr>ALGORITHMS USED</vt:lpstr>
      <vt:lpstr>NAIVES BAYES</vt:lpstr>
      <vt:lpstr>SUPPORT VECTOR MACHINE </vt:lpstr>
      <vt:lpstr>LOGISTIC REGRESSION </vt:lpstr>
      <vt:lpstr>DECISION TREE </vt:lpstr>
      <vt:lpstr>K- NEAREST NEIGBOUR </vt:lpstr>
      <vt:lpstr>GRADIENT BOOST </vt:lpstr>
      <vt:lpstr> RANDOM FOREST</vt:lpstr>
      <vt:lpstr>ADABOOST </vt:lpstr>
      <vt:lpstr>OBJECTIVE C</vt:lpstr>
      <vt:lpstr>VALIDATION OF MACHINE LEARNING ALGORITHMS FOR obesity CLASSIFICATION.</vt:lpstr>
      <vt:lpstr>OBJECTIVE D</vt:lpstr>
      <vt:lpstr>ACCURACY</vt:lpstr>
      <vt:lpstr>SENSITIVITY</vt:lpstr>
      <vt:lpstr>SPECIFICITY </vt:lpstr>
      <vt:lpstr>PRECISION </vt:lpstr>
      <vt:lpstr>RECALL</vt:lpstr>
      <vt:lpstr>F1 SCORE</vt:lpstr>
      <vt:lpstr>PROJECT CONCLUSION</vt:lpstr>
      <vt:lpstr>PROJECT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Obi</dc:creator>
  <cp:lastModifiedBy>SINDHU BUGGANA</cp:lastModifiedBy>
  <cp:revision>220</cp:revision>
  <dcterms:created xsi:type="dcterms:W3CDTF">2023-04-06T03:06:27Z</dcterms:created>
  <dcterms:modified xsi:type="dcterms:W3CDTF">2024-04-24T04:48:52Z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2024-04-24T00:23:43Z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44ef1d7c-cfd9-4235-9a92-dd602fccb804</vt:lpwstr>
  </property>
  <property fmtid="{D5CDD505-2E9C-101B-9397-08002B2CF9AE}" pid="8" name="MSIP_Label_a73fd474-4f3c-44ed-88fb-5cc4bd2471bf_ContentBits">
    <vt:lpwstr>0</vt:lpwstr>
  </property>
</Properties>
</file>