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handoutMasterIdLst>
    <p:handoutMasterId r:id="rId13"/>
  </p:handoutMasterIdLst>
  <p:sldIdLst>
    <p:sldId id="256" r:id="rId5"/>
    <p:sldId id="277" r:id="rId6"/>
    <p:sldId id="278" r:id="rId7"/>
    <p:sldId id="279" r:id="rId8"/>
    <p:sldId id="281" r:id="rId9"/>
    <p:sldId id="282" r:id="rId10"/>
    <p:sldId id="283" r:id="rId11"/>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CB2F40-8318-4ED5-AD12-8BD41E5B7F55}" v="9" dt="2023-06-19T17:43:29.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0CE682F-5CA3-4B82-8B0E-44FD217EE709}" type="datetime1">
              <a:rPr lang="pl-PL" smtClean="0"/>
              <a:t>20.06.2023</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pl-PL" smtClean="0"/>
              <a:t>‹#›</a:t>
            </a:fld>
            <a:endParaRPr lang="pl-PL" dirty="0"/>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B0F9F-8D6B-47DB-9281-90694B9E23CE}" type="datetime1">
              <a:rPr lang="pl-PL" smtClean="0"/>
              <a:pPr/>
              <a:t>20.06.2023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pl-PL" noProof="0" smtClean="0"/>
              <a:t>‹#›</a:t>
            </a:fld>
            <a:endParaRPr lang="pl-PL"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10"/>
          </p:nvPr>
        </p:nvSpPr>
        <p:spPr/>
        <p:txBody>
          <a:bodyPr rtlCol="0"/>
          <a:lstStyle/>
          <a:p>
            <a:pPr rtl="0"/>
            <a:fld id="{4B725628-3A68-42F4-BA86-981817953149}" type="slidenum">
              <a:rPr lang="pl-PL" smtClean="0"/>
              <a:t>1</a:t>
            </a:fld>
            <a:endParaRPr lang="pl-PL"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10"/>
          </p:nvPr>
        </p:nvSpPr>
        <p:spPr/>
        <p:txBody>
          <a:bodyPr rtlCol="0"/>
          <a:lstStyle/>
          <a:p>
            <a:pPr rtl="0"/>
            <a:fld id="{4B725628-3A68-42F4-BA86-981817953149}" type="slidenum">
              <a:rPr lang="pl-PL" smtClean="0"/>
              <a:t>2</a:t>
            </a:fld>
            <a:endParaRPr lang="pl-PL"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Prostokąt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w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pl-PL" noProof="0"/>
              <a:t>Kliknij, aby edytować styl</a:t>
            </a:r>
            <a:endParaRPr lang="pl-PL" noProof="0" dirty="0"/>
          </a:p>
        </p:txBody>
      </p:sp>
      <p:sp>
        <p:nvSpPr>
          <p:cNvPr id="3" name="Podtytuł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pl-PL" noProof="0"/>
              <a:t>Kliknij, aby edytować styl wzorca podtytułu</a:t>
            </a:r>
            <a:endParaRPr lang="pl-PL" noProof="0" dirty="0"/>
          </a:p>
        </p:txBody>
      </p:sp>
      <p:sp>
        <p:nvSpPr>
          <p:cNvPr id="4" name="Data — symbol zastępczy 3"/>
          <p:cNvSpPr>
            <a:spLocks noGrp="1"/>
          </p:cNvSpPr>
          <p:nvPr>
            <p:ph type="dt" sz="half" idx="10"/>
          </p:nvPr>
        </p:nvSpPr>
        <p:spPr/>
        <p:txBody>
          <a:bodyPr rtlCol="0"/>
          <a:lstStyle>
            <a:lvl1pPr algn="l">
              <a:defRPr/>
            </a:lvl1pPr>
          </a:lstStyle>
          <a:p>
            <a:fld id="{7EEBE634-78E5-4899-AE1B-B64498BB725F}" type="datetime1">
              <a:rPr lang="pl-PL" smtClean="0"/>
              <a:pPr/>
              <a:t>20.06.2023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cxnSp>
        <p:nvCxnSpPr>
          <p:cNvPr id="8" name="Łącznik prosty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Tekst pionowy — symbol zastępczy 2"/>
          <p:cNvSpPr>
            <a:spLocks noGrp="1"/>
          </p:cNvSpPr>
          <p:nvPr>
            <p:ph type="body" orient="vert" idx="1"/>
          </p:nvPr>
        </p:nvSpPr>
        <p:spPr/>
        <p:txBody>
          <a:bodyPr vert="eaVert"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Data — symbol zastępczy 3"/>
          <p:cNvSpPr>
            <a:spLocks noGrp="1"/>
          </p:cNvSpPr>
          <p:nvPr>
            <p:ph type="dt" sz="half" idx="10"/>
          </p:nvPr>
        </p:nvSpPr>
        <p:spPr/>
        <p:txBody>
          <a:bodyPr rtlCol="0"/>
          <a:lstStyle>
            <a:lvl1pPr>
              <a:defRPr/>
            </a:lvl1pPr>
          </a:lstStyle>
          <a:p>
            <a:fld id="{FA621DC0-910D-4679-903A-774CFA39FDF7}" type="datetime1">
              <a:rPr lang="pl-PL" smtClean="0"/>
              <a:pPr/>
              <a:t>20.06.2023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1" y="762000"/>
            <a:ext cx="2628900" cy="5410200"/>
          </a:xfrm>
        </p:spPr>
        <p:txBody>
          <a:bodyPr vert="eaVert" lIns="45720" tIns="91440" rIns="45720" bIns="91440" rtlCol="0"/>
          <a:lstStyle/>
          <a:p>
            <a:pPr rtl="0"/>
            <a:r>
              <a:rPr lang="pl-PL" noProof="0"/>
              <a:t>Kliknij, aby edytować styl</a:t>
            </a:r>
            <a:endParaRPr lang="pl-PL" noProof="0" dirty="0"/>
          </a:p>
        </p:txBody>
      </p:sp>
      <p:sp>
        <p:nvSpPr>
          <p:cNvPr id="3" name="Tekst pionowy — symbol zastępczy 2"/>
          <p:cNvSpPr>
            <a:spLocks noGrp="1"/>
          </p:cNvSpPr>
          <p:nvPr>
            <p:ph type="body" orient="vert" idx="1"/>
          </p:nvPr>
        </p:nvSpPr>
        <p:spPr>
          <a:xfrm>
            <a:off x="990601" y="762000"/>
            <a:ext cx="7581900" cy="5410200"/>
          </a:xfrm>
        </p:spPr>
        <p:txBody>
          <a:bodyPr vert="eaVert"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Data — symbol zastępczy 3"/>
          <p:cNvSpPr>
            <a:spLocks noGrp="1"/>
          </p:cNvSpPr>
          <p:nvPr>
            <p:ph type="dt" sz="half" idx="10"/>
          </p:nvPr>
        </p:nvSpPr>
        <p:spPr/>
        <p:txBody>
          <a:bodyPr rtlCol="0"/>
          <a:lstStyle>
            <a:lvl1pPr>
              <a:defRPr/>
            </a:lvl1pPr>
          </a:lstStyle>
          <a:p>
            <a:fld id="{E68B1E87-4F64-491E-B645-847CBA56C993}" type="datetime1">
              <a:rPr lang="pl-PL" smtClean="0"/>
              <a:pPr/>
              <a:t>20.06.2023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cxnSp>
        <p:nvCxnSpPr>
          <p:cNvPr id="7" name="Łącznik prosty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Zawartość — symbol zastępczy 2"/>
          <p:cNvSpPr>
            <a:spLocks noGrp="1"/>
          </p:cNvSpPr>
          <p:nvPr>
            <p:ph idx="1"/>
          </p:nvPr>
        </p:nvSpPr>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Data — symbol zastępczy 3"/>
          <p:cNvSpPr>
            <a:spLocks noGrp="1"/>
          </p:cNvSpPr>
          <p:nvPr>
            <p:ph type="dt" sz="half" idx="10"/>
          </p:nvPr>
        </p:nvSpPr>
        <p:spPr/>
        <p:txBody>
          <a:bodyPr rtlCol="0"/>
          <a:lstStyle>
            <a:lvl1pPr>
              <a:defRPr/>
            </a:lvl1pPr>
          </a:lstStyle>
          <a:p>
            <a:fld id="{0CD6FF78-3C4D-46B6-ACE2-8BAD70D37A80}" type="datetime1">
              <a:rPr lang="pl-PL" smtClean="0"/>
              <a:pPr/>
              <a:t>20.06.2023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9" name="Prostokąt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w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pl-PL" noProof="0"/>
              <a:t>Kliknij, aby edytować styl</a:t>
            </a:r>
            <a:endParaRPr lang="pl-PL" noProof="0" dirty="0"/>
          </a:p>
        </p:txBody>
      </p:sp>
      <p:sp>
        <p:nvSpPr>
          <p:cNvPr id="3" name="Tekst — symbol zastępczy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noProof="0"/>
              <a:t>Kliknij, aby edytować style wzorca tekstu</a:t>
            </a:r>
          </a:p>
        </p:txBody>
      </p:sp>
      <p:sp>
        <p:nvSpPr>
          <p:cNvPr id="4" name="Data — symbol zastępczy 3"/>
          <p:cNvSpPr>
            <a:spLocks noGrp="1"/>
          </p:cNvSpPr>
          <p:nvPr>
            <p:ph type="dt" sz="half" idx="10"/>
          </p:nvPr>
        </p:nvSpPr>
        <p:spPr/>
        <p:txBody>
          <a:bodyPr rtlCol="0"/>
          <a:lstStyle>
            <a:lvl1pPr>
              <a:defRPr/>
            </a:lvl1pPr>
          </a:lstStyle>
          <a:p>
            <a:fld id="{68297F6F-7B60-47A3-A3EF-6B0F66D26FEA}" type="datetime1">
              <a:rPr lang="pl-PL" smtClean="0"/>
              <a:pPr/>
              <a:t>20.06.2023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cxnSp>
        <p:nvCxnSpPr>
          <p:cNvPr id="8" name="Łącznik prosty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024128" y="585216"/>
            <a:ext cx="9720072" cy="1499616"/>
          </a:xfrm>
        </p:spPr>
        <p:txBody>
          <a:bodyPr rtlCol="0"/>
          <a:lstStyle/>
          <a:p>
            <a:pPr rtl="0"/>
            <a:r>
              <a:rPr lang="pl-PL" noProof="0"/>
              <a:t>Kliknij, aby edytować styl</a:t>
            </a:r>
            <a:endParaRPr lang="pl-PL" noProof="0" dirty="0"/>
          </a:p>
        </p:txBody>
      </p:sp>
      <p:sp>
        <p:nvSpPr>
          <p:cNvPr id="3" name="Zawartość — symbol zastępczy 2"/>
          <p:cNvSpPr>
            <a:spLocks noGrp="1"/>
          </p:cNvSpPr>
          <p:nvPr>
            <p:ph sz="half" idx="1"/>
          </p:nvPr>
        </p:nvSpPr>
        <p:spPr>
          <a:xfrm>
            <a:off x="1024127" y="2286000"/>
            <a:ext cx="4754880" cy="4023360"/>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Zawartość — symbol zastępczy 3"/>
          <p:cNvSpPr>
            <a:spLocks noGrp="1"/>
          </p:cNvSpPr>
          <p:nvPr>
            <p:ph sz="half" idx="2"/>
          </p:nvPr>
        </p:nvSpPr>
        <p:spPr>
          <a:xfrm>
            <a:off x="5989320" y="2286000"/>
            <a:ext cx="4754880" cy="4023360"/>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Data — symbol zastępczy 4"/>
          <p:cNvSpPr>
            <a:spLocks noGrp="1"/>
          </p:cNvSpPr>
          <p:nvPr>
            <p:ph type="dt" sz="half" idx="10"/>
          </p:nvPr>
        </p:nvSpPr>
        <p:spPr/>
        <p:txBody>
          <a:bodyPr rtlCol="0"/>
          <a:lstStyle>
            <a:lvl1pPr>
              <a:defRPr/>
            </a:lvl1pPr>
          </a:lstStyle>
          <a:p>
            <a:fld id="{4DD224E0-26FC-48AC-A1F4-0652E252C5D6}" type="datetime1">
              <a:rPr lang="pl-PL" smtClean="0"/>
              <a:pPr/>
              <a:t>20.06.2023</a:t>
            </a:fld>
            <a:endParaRPr lang="pl-PL" dirty="0"/>
          </a:p>
        </p:txBody>
      </p:sp>
      <p:sp>
        <p:nvSpPr>
          <p:cNvPr id="6" name="Stopka — symbol zastępczy 5"/>
          <p:cNvSpPr>
            <a:spLocks noGrp="1"/>
          </p:cNvSpPr>
          <p:nvPr>
            <p:ph type="ftr" sz="quarter" idx="11"/>
          </p:nvPr>
        </p:nvSpPr>
        <p:spPr/>
        <p:txBody>
          <a:bodyPr rtlCol="0"/>
          <a:lstStyle/>
          <a:p>
            <a:pPr rtl="0"/>
            <a:endParaRPr lang="pl-PL" noProof="0" dirty="0"/>
          </a:p>
        </p:txBody>
      </p:sp>
      <p:sp>
        <p:nvSpPr>
          <p:cNvPr id="7" name="Numer slajdu — symbol zastępczy 6"/>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ytuł 9"/>
          <p:cNvSpPr>
            <a:spLocks noGrp="1"/>
          </p:cNvSpPr>
          <p:nvPr>
            <p:ph type="title"/>
          </p:nvPr>
        </p:nvSpPr>
        <p:spPr/>
        <p:txBody>
          <a:bodyPr rtlCol="0"/>
          <a:lstStyle/>
          <a:p>
            <a:pPr rtl="0"/>
            <a:r>
              <a:rPr lang="pl-PL" noProof="0"/>
              <a:t>Kliknij, aby edytować styl</a:t>
            </a:r>
            <a:endParaRPr lang="pl-PL" noProof="0" dirty="0"/>
          </a:p>
        </p:txBody>
      </p:sp>
      <p:sp>
        <p:nvSpPr>
          <p:cNvPr id="3" name="Tekst — symbol zastępczy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4" name="Zawartość — symbol zastępczy 3"/>
          <p:cNvSpPr>
            <a:spLocks noGrp="1"/>
          </p:cNvSpPr>
          <p:nvPr>
            <p:ph sz="half" idx="2"/>
          </p:nvPr>
        </p:nvSpPr>
        <p:spPr>
          <a:xfrm>
            <a:off x="1024128" y="2967788"/>
            <a:ext cx="4754880" cy="3341572"/>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Tekst — symbol zastępczy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l-PL" noProof="0"/>
              <a:t>Kliknij, aby edytować style wzorca tekstu</a:t>
            </a:r>
          </a:p>
        </p:txBody>
      </p:sp>
      <p:sp>
        <p:nvSpPr>
          <p:cNvPr id="6" name="Zawartość — symbol zastępczy 5"/>
          <p:cNvSpPr>
            <a:spLocks noGrp="1"/>
          </p:cNvSpPr>
          <p:nvPr>
            <p:ph sz="quarter" idx="4"/>
          </p:nvPr>
        </p:nvSpPr>
        <p:spPr>
          <a:xfrm>
            <a:off x="5990888" y="2967788"/>
            <a:ext cx="4754880" cy="3341572"/>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7" name="Data — symbol zastępczy 6"/>
          <p:cNvSpPr>
            <a:spLocks noGrp="1"/>
          </p:cNvSpPr>
          <p:nvPr>
            <p:ph type="dt" sz="half" idx="10"/>
          </p:nvPr>
        </p:nvSpPr>
        <p:spPr/>
        <p:txBody>
          <a:bodyPr rtlCol="0"/>
          <a:lstStyle>
            <a:lvl1pPr>
              <a:defRPr/>
            </a:lvl1pPr>
          </a:lstStyle>
          <a:p>
            <a:fld id="{21698D14-09E5-46F1-A0B6-CFD7799EEF3B}" type="datetime1">
              <a:rPr lang="pl-PL" smtClean="0"/>
              <a:pPr/>
              <a:t>20.06.2023</a:t>
            </a:fld>
            <a:endParaRPr lang="pl-PL" dirty="0"/>
          </a:p>
        </p:txBody>
      </p:sp>
      <p:sp>
        <p:nvSpPr>
          <p:cNvPr id="8" name="Stopka — symbol zastępczy 7"/>
          <p:cNvSpPr>
            <a:spLocks noGrp="1"/>
          </p:cNvSpPr>
          <p:nvPr>
            <p:ph type="ftr" sz="quarter" idx="11"/>
          </p:nvPr>
        </p:nvSpPr>
        <p:spPr/>
        <p:txBody>
          <a:bodyPr rtlCol="0"/>
          <a:lstStyle/>
          <a:p>
            <a:pPr rtl="0"/>
            <a:endParaRPr lang="pl-PL" noProof="0" dirty="0"/>
          </a:p>
        </p:txBody>
      </p:sp>
      <p:sp>
        <p:nvSpPr>
          <p:cNvPr id="9" name="Numer slajdu — symbol zastępczy 8"/>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Data — symbol zastępczy 2"/>
          <p:cNvSpPr>
            <a:spLocks noGrp="1"/>
          </p:cNvSpPr>
          <p:nvPr>
            <p:ph type="dt" sz="half" idx="10"/>
          </p:nvPr>
        </p:nvSpPr>
        <p:spPr/>
        <p:txBody>
          <a:bodyPr rtlCol="0"/>
          <a:lstStyle>
            <a:lvl1pPr>
              <a:defRPr/>
            </a:lvl1pPr>
          </a:lstStyle>
          <a:p>
            <a:fld id="{6D0CB81A-62B6-4D86-B5F9-B98C16302349}" type="datetime1">
              <a:rPr lang="pl-PL" smtClean="0"/>
              <a:pPr/>
              <a:t>20.06.2023</a:t>
            </a:fld>
            <a:endParaRPr lang="pl-PL" dirty="0"/>
          </a:p>
        </p:txBody>
      </p:sp>
      <p:sp>
        <p:nvSpPr>
          <p:cNvPr id="4" name="Stopka — symbol zastępczy 3"/>
          <p:cNvSpPr>
            <a:spLocks noGrp="1"/>
          </p:cNvSpPr>
          <p:nvPr>
            <p:ph type="ftr" sz="quarter" idx="11"/>
          </p:nvPr>
        </p:nvSpPr>
        <p:spPr/>
        <p:txBody>
          <a:bodyPr rtlCol="0"/>
          <a:lstStyle/>
          <a:p>
            <a:pPr rtl="0"/>
            <a:endParaRPr lang="pl-PL" noProof="0" dirty="0"/>
          </a:p>
        </p:txBody>
      </p:sp>
      <p:sp>
        <p:nvSpPr>
          <p:cNvPr id="5" name="Numer slajdu — symbol zastępczy 4"/>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lvl1pPr>
              <a:defRPr/>
            </a:lvl1pPr>
          </a:lstStyle>
          <a:p>
            <a:fld id="{135B4F86-0851-49A4-8C26-53DCDBC52820}" type="datetime1">
              <a:rPr lang="pl-PL" smtClean="0"/>
              <a:pPr/>
              <a:t>20.06.2023</a:t>
            </a:fld>
            <a:endParaRPr lang="pl-PL" dirty="0"/>
          </a:p>
        </p:txBody>
      </p:sp>
      <p:sp>
        <p:nvSpPr>
          <p:cNvPr id="3" name="Stopka — symbol zastępczy 2"/>
          <p:cNvSpPr>
            <a:spLocks noGrp="1"/>
          </p:cNvSpPr>
          <p:nvPr>
            <p:ph type="ftr" sz="quarter" idx="11"/>
          </p:nvPr>
        </p:nvSpPr>
        <p:spPr/>
        <p:txBody>
          <a:bodyPr rtlCol="0"/>
          <a:lstStyle/>
          <a:p>
            <a:pPr rtl="0"/>
            <a:endParaRPr lang="pl-PL" noProof="0" dirty="0"/>
          </a:p>
        </p:txBody>
      </p:sp>
      <p:sp>
        <p:nvSpPr>
          <p:cNvPr id="4" name="Numer slajdu — symbol zastępczy 3"/>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ytuł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pl-PL" noProof="0"/>
              <a:t>Kliknij, aby edytować styl</a:t>
            </a:r>
            <a:endParaRPr lang="pl-PL" noProof="0" dirty="0"/>
          </a:p>
        </p:txBody>
      </p:sp>
      <p:sp>
        <p:nvSpPr>
          <p:cNvPr id="3" name="Zawartość — symbol zastępczy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Tekst — symbol zastępczy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56533B47-BDFA-4B3B-A420-4094E60E1F74}" type="datetime1">
              <a:rPr lang="pl-PL" smtClean="0"/>
              <a:pPr/>
              <a:t>20.06.2023</a:t>
            </a:fld>
            <a:endParaRPr lang="pl-PL" dirty="0"/>
          </a:p>
        </p:txBody>
      </p:sp>
      <p:sp>
        <p:nvSpPr>
          <p:cNvPr id="6" name="Stopka — symbol zastępczy 5"/>
          <p:cNvSpPr>
            <a:spLocks noGrp="1"/>
          </p:cNvSpPr>
          <p:nvPr>
            <p:ph type="ftr" sz="quarter" idx="11"/>
          </p:nvPr>
        </p:nvSpPr>
        <p:spPr/>
        <p:txBody>
          <a:bodyPr rtlCol="0"/>
          <a:lstStyle/>
          <a:p>
            <a:pPr rtl="0"/>
            <a:endParaRPr lang="pl-PL" noProof="0" dirty="0"/>
          </a:p>
        </p:txBody>
      </p:sp>
      <p:sp>
        <p:nvSpPr>
          <p:cNvPr id="7" name="Numer slajdu — symbol zastępczy 6"/>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pl-PL" noProof="0"/>
              <a:t>Kliknij, aby edytować styl</a:t>
            </a:r>
            <a:endParaRPr lang="pl-PL" noProof="0" dirty="0"/>
          </a:p>
        </p:txBody>
      </p:sp>
      <p:sp>
        <p:nvSpPr>
          <p:cNvPr id="3" name="Obraz — symbol zastępczy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endParaRPr lang="pl-PL" noProof="0" dirty="0"/>
          </a:p>
        </p:txBody>
      </p:sp>
      <p:sp>
        <p:nvSpPr>
          <p:cNvPr id="4" name="Tekst — symbol zastępczy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49311A1F-0521-44D0-BB1E-9C8ABA880483}" type="datetime1">
              <a:rPr lang="pl-PL" smtClean="0"/>
              <a:pPr/>
              <a:t>20.06.2023</a:t>
            </a:fld>
            <a:endParaRPr lang="pl-PL" dirty="0"/>
          </a:p>
        </p:txBody>
      </p:sp>
      <p:sp>
        <p:nvSpPr>
          <p:cNvPr id="6" name="Stopka — symbol zastępczy 5"/>
          <p:cNvSpPr>
            <a:spLocks noGrp="1"/>
          </p:cNvSpPr>
          <p:nvPr>
            <p:ph type="ftr" sz="quarter" idx="11"/>
          </p:nvPr>
        </p:nvSpPr>
        <p:spPr/>
        <p:txBody>
          <a:bodyPr rtlCol="0"/>
          <a:lstStyle/>
          <a:p>
            <a:pPr rtl="0"/>
            <a:endParaRPr lang="pl-PL" noProof="0" dirty="0"/>
          </a:p>
        </p:txBody>
      </p:sp>
      <p:sp>
        <p:nvSpPr>
          <p:cNvPr id="7" name="Numer slajdu — symbol zastępczy 6"/>
          <p:cNvSpPr>
            <a:spLocks noGrp="1"/>
          </p:cNvSpPr>
          <p:nvPr>
            <p:ph type="sldNum" sz="quarter" idx="12"/>
          </p:nvPr>
        </p:nvSpPr>
        <p:spPr/>
        <p:txBody>
          <a:bodyPr rtlCol="0"/>
          <a:lstStyle/>
          <a:p>
            <a:pPr rtl="0"/>
            <a:fld id="{867E5644-1E61-4311-A31E-84CB9C7AA8A9}" type="slidenum">
              <a:rPr lang="pl-PL" noProof="0" smtClean="0"/>
              <a:t>‹#›</a:t>
            </a:fld>
            <a:endParaRPr lang="pl-PL" noProof="0" dirty="0"/>
          </a:p>
        </p:txBody>
      </p:sp>
      <p:cxnSp>
        <p:nvCxnSpPr>
          <p:cNvPr id="8" name="Łącznik prosty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l-PL" noProof="0" dirty="0"/>
              <a:t>Kliknij, aby edytować styl wzorca tytułu</a:t>
            </a:r>
          </a:p>
        </p:txBody>
      </p:sp>
      <p:sp>
        <p:nvSpPr>
          <p:cNvPr id="3" name="Tekst — symbol zastępczy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9060CF-8A4E-46EF-A490-C23B3C3CDF51}" type="datetime1">
              <a:rPr lang="pl-PL" smtClean="0"/>
              <a:pPr/>
              <a:t>20.06.2023</a:t>
            </a:fld>
            <a:endParaRPr lang="pl-PL" dirty="0"/>
          </a:p>
        </p:txBody>
      </p:sp>
      <p:sp>
        <p:nvSpPr>
          <p:cNvPr id="5" name="Stopka — symbol zastępczy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pl-PL" noProof="0" dirty="0"/>
          </a:p>
        </p:txBody>
      </p:sp>
      <p:sp>
        <p:nvSpPr>
          <p:cNvPr id="6" name="Numer slajdu — symbol zastępczy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pl-PL" noProof="0" smtClean="0"/>
              <a:pPr/>
              <a:t>‹#›</a:t>
            </a:fld>
            <a:endParaRPr lang="pl-PL" noProof="0" dirty="0"/>
          </a:p>
        </p:txBody>
      </p:sp>
      <p:cxnSp>
        <p:nvCxnSpPr>
          <p:cNvPr id="7" name="Łącznik prosty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Prostokąt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dirty="0"/>
          </a:p>
        </p:txBody>
      </p:sp>
      <p:pic>
        <p:nvPicPr>
          <p:cNvPr id="5" name="Obraz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Prostokąt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pl-PL" dirty="0"/>
          </a:p>
        </p:txBody>
      </p:sp>
      <p:sp>
        <p:nvSpPr>
          <p:cNvPr id="2" name="Tytuł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pl-PL" dirty="0">
                <a:solidFill>
                  <a:srgbClr val="FFFFFF"/>
                </a:solidFill>
              </a:rPr>
              <a:t>Maksymalny Przepływ</a:t>
            </a:r>
          </a:p>
        </p:txBody>
      </p:sp>
      <p:sp>
        <p:nvSpPr>
          <p:cNvPr id="3" name="Podtytuł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pl-PL" dirty="0">
                <a:solidFill>
                  <a:srgbClr val="FFFFFF"/>
                </a:solidFill>
              </a:rPr>
              <a:t>Jakub Goleń, Szymon Bal</a:t>
            </a:r>
          </a:p>
        </p:txBody>
      </p:sp>
      <p:cxnSp>
        <p:nvCxnSpPr>
          <p:cNvPr id="23" name="Łącznik prosty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pl-PL" dirty="0"/>
              <a:t>Problem maksymalnego przepływu</a:t>
            </a:r>
          </a:p>
        </p:txBody>
      </p:sp>
      <p:sp>
        <p:nvSpPr>
          <p:cNvPr id="8" name="Symbol zastępczy zawartości 7">
            <a:extLst>
              <a:ext uri="{FF2B5EF4-FFF2-40B4-BE49-F238E27FC236}">
                <a16:creationId xmlns:a16="http://schemas.microsoft.com/office/drawing/2014/main" id="{FD02D93A-FE13-702A-7B15-7F33115A6F49}"/>
              </a:ext>
            </a:extLst>
          </p:cNvPr>
          <p:cNvSpPr>
            <a:spLocks noGrp="1"/>
          </p:cNvSpPr>
          <p:nvPr>
            <p:ph idx="1"/>
          </p:nvPr>
        </p:nvSpPr>
        <p:spPr/>
        <p:txBody>
          <a:bodyPr/>
          <a:lstStyle/>
          <a:p>
            <a:pPr marL="0" indent="0" algn="just">
              <a:buNone/>
            </a:pPr>
            <a:r>
              <a:rPr lang="pl-PL" b="0" i="0" dirty="0">
                <a:effectLst/>
                <a:latin typeface="Söhne"/>
              </a:rPr>
              <a:t>Problem maksymalnego przepływu jest jednym z fundamentalnych problemów w teorii grafów i programowaniu liniowym. Polega na znajdowaniu największej ilości jednostek przepływu, jaką można przesłać przez sieć lub graf z jednego wierzchołka (źródła) do innego (ujścia), przy uwzględnieniu ograniczeń na pojemności krawędzi.</a:t>
            </a:r>
            <a:r>
              <a:rPr lang="pl-PL" b="0" i="0" dirty="0">
                <a:solidFill>
                  <a:srgbClr val="D1D5DB"/>
                </a:solidFill>
                <a:effectLst/>
                <a:latin typeface="Söhne"/>
              </a:rPr>
              <a:t> </a:t>
            </a:r>
            <a:r>
              <a:rPr lang="pl-PL" b="0" i="0" dirty="0">
                <a:effectLst/>
                <a:latin typeface="Söhne"/>
              </a:rPr>
              <a:t>Sieć jest reprezentowana jako skierowany graf ważony, w którym wierzchołki reprezentują węzły, a krawędzie reprezentują kanały komunikacyjne lub połączenia między węzłami. każda krawędź może mieć przypisaną wartość przepustowości, czyli maksymalną ilość przepływu, jaka może przez nią przejść w jednostce czasu.</a:t>
            </a:r>
            <a:endParaRPr lang="pl-PL"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66F5FE-95A9-7427-F5BB-288BDCB2A4A7}"/>
              </a:ext>
            </a:extLst>
          </p:cNvPr>
          <p:cNvSpPr>
            <a:spLocks noGrp="1"/>
          </p:cNvSpPr>
          <p:nvPr>
            <p:ph type="title"/>
          </p:nvPr>
        </p:nvSpPr>
        <p:spPr/>
        <p:txBody>
          <a:bodyPr/>
          <a:lstStyle/>
          <a:p>
            <a:r>
              <a:rPr lang="pl-PL" dirty="0"/>
              <a:t>Algorytm forda </a:t>
            </a:r>
            <a:r>
              <a:rPr lang="pl-PL" dirty="0" err="1"/>
              <a:t>fulkersona</a:t>
            </a:r>
            <a:endParaRPr lang="pl-PL" dirty="0"/>
          </a:p>
        </p:txBody>
      </p:sp>
      <p:sp>
        <p:nvSpPr>
          <p:cNvPr id="3" name="Symbol zastępczy zawartości 2">
            <a:extLst>
              <a:ext uri="{FF2B5EF4-FFF2-40B4-BE49-F238E27FC236}">
                <a16:creationId xmlns:a16="http://schemas.microsoft.com/office/drawing/2014/main" id="{1E867DA0-C018-A77C-2AA0-4D536375C6AF}"/>
              </a:ext>
            </a:extLst>
          </p:cNvPr>
          <p:cNvSpPr>
            <a:spLocks noGrp="1"/>
          </p:cNvSpPr>
          <p:nvPr>
            <p:ph idx="1"/>
          </p:nvPr>
        </p:nvSpPr>
        <p:spPr>
          <a:xfrm>
            <a:off x="1008085" y="2084832"/>
            <a:ext cx="9720073" cy="4023360"/>
          </a:xfrm>
        </p:spPr>
        <p:txBody>
          <a:bodyPr>
            <a:normAutofit fontScale="85000" lnSpcReduction="20000"/>
          </a:bodyPr>
          <a:lstStyle/>
          <a:p>
            <a:r>
              <a:rPr lang="pl-PL" dirty="0"/>
              <a:t>Algorytm Forda-</a:t>
            </a:r>
            <a:r>
              <a:rPr lang="pl-PL" dirty="0" err="1"/>
              <a:t>Fulkersona</a:t>
            </a:r>
            <a:r>
              <a:rPr lang="pl-PL" dirty="0"/>
              <a:t> jest jednym z klasycznych algorytmów rozwiązujących problem maksymalnego przepływu w sieciach. </a:t>
            </a:r>
          </a:p>
          <a:p>
            <a:r>
              <a:rPr lang="pl-PL" dirty="0"/>
              <a:t>1. Inicjalizuj przepływ na wszystkich krawędziach w sieci na wartość 0.</a:t>
            </a:r>
          </a:p>
          <a:p>
            <a:r>
              <a:rPr lang="pl-PL" dirty="0"/>
              <a:t>2. Dopóki istnieje ścieżka powiększająca w sieci rezydualnej (czyli w sieci, gdzie przepływ odejmujemy od pojemności krawędzi), wykonuj następujące kroki:</a:t>
            </a:r>
          </a:p>
          <a:p>
            <a:r>
              <a:rPr lang="pl-PL" dirty="0"/>
              <a:t>   a. Wyszukaj ścieżkę powiększającą, na przykład za pomocą przeszukiwania w głąb (DFS) lub przeszukiwania wszerz (BFS). Ścieżka powiększająca to ścieżka od źródła do ujścia, w której żadna krawędź nie ma maksymalnego przepływu.</a:t>
            </a:r>
          </a:p>
          <a:p>
            <a:r>
              <a:rPr lang="pl-PL" dirty="0"/>
              <a:t>   b. Znajdź minimalną wartość przepustowości na ścieżce powiększającej, określmy ją jako `</a:t>
            </a:r>
            <a:r>
              <a:rPr lang="pl-PL" dirty="0" err="1"/>
              <a:t>min_capacity</a:t>
            </a:r>
            <a:r>
              <a:rPr lang="pl-PL" dirty="0"/>
              <a:t>`.</a:t>
            </a:r>
          </a:p>
          <a:p>
            <a:r>
              <a:rPr lang="pl-PL" dirty="0"/>
              <a:t>   c. Zwiększ przepływ na każdej krawędzi w ścieżce powiększającej o wartość `</a:t>
            </a:r>
            <a:r>
              <a:rPr lang="pl-PL" dirty="0" err="1"/>
              <a:t>min_capacity</a:t>
            </a:r>
            <a:r>
              <a:rPr lang="pl-PL" dirty="0"/>
              <a:t>`.</a:t>
            </a:r>
          </a:p>
          <a:p>
            <a:r>
              <a:rPr lang="pl-PL" dirty="0"/>
              <a:t>   d. Zmniejsz przepływ na każdej krawędzi w ścieżce powrotnej o wartość `</a:t>
            </a:r>
            <a:r>
              <a:rPr lang="pl-PL" dirty="0" err="1"/>
              <a:t>min_capacity</a:t>
            </a:r>
            <a:r>
              <a:rPr lang="pl-PL" dirty="0"/>
              <a:t>`.</a:t>
            </a:r>
          </a:p>
          <a:p>
            <a:r>
              <a:rPr lang="pl-PL" dirty="0"/>
              <a:t>3. Oblicz wartość przepływu jako suma przepływów wychodzących z źródła.</a:t>
            </a:r>
          </a:p>
          <a:p>
            <a:endParaRPr lang="pl-PL" dirty="0"/>
          </a:p>
        </p:txBody>
      </p:sp>
    </p:spTree>
    <p:extLst>
      <p:ext uri="{BB962C8B-B14F-4D97-AF65-F5344CB8AC3E}">
        <p14:creationId xmlns:p14="http://schemas.microsoft.com/office/powerpoint/2010/main" val="415336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CF8091-7845-B497-01EF-9F6CFA4EA1A0}"/>
              </a:ext>
            </a:extLst>
          </p:cNvPr>
          <p:cNvSpPr>
            <a:spLocks noGrp="1"/>
          </p:cNvSpPr>
          <p:nvPr>
            <p:ph type="title"/>
          </p:nvPr>
        </p:nvSpPr>
        <p:spPr/>
        <p:txBody>
          <a:bodyPr/>
          <a:lstStyle/>
          <a:p>
            <a:r>
              <a:rPr lang="pl-PL" dirty="0" err="1"/>
              <a:t>BfS</a:t>
            </a:r>
            <a:r>
              <a:rPr lang="pl-PL" dirty="0"/>
              <a:t> – Algorytm wyszukiwania wszerz</a:t>
            </a:r>
          </a:p>
        </p:txBody>
      </p:sp>
      <p:sp>
        <p:nvSpPr>
          <p:cNvPr id="3" name="Symbol zastępczy zawartości 2">
            <a:extLst>
              <a:ext uri="{FF2B5EF4-FFF2-40B4-BE49-F238E27FC236}">
                <a16:creationId xmlns:a16="http://schemas.microsoft.com/office/drawing/2014/main" id="{34F0E803-36D9-5DD8-9936-FC6D8CE5FD30}"/>
              </a:ext>
            </a:extLst>
          </p:cNvPr>
          <p:cNvSpPr>
            <a:spLocks noGrp="1"/>
          </p:cNvSpPr>
          <p:nvPr>
            <p:ph idx="1"/>
          </p:nvPr>
        </p:nvSpPr>
        <p:spPr>
          <a:xfrm>
            <a:off x="1024128" y="1941095"/>
            <a:ext cx="9720073" cy="4368265"/>
          </a:xfrm>
        </p:spPr>
        <p:txBody>
          <a:bodyPr>
            <a:normAutofit fontScale="92500" lnSpcReduction="20000"/>
          </a:bodyPr>
          <a:lstStyle/>
          <a:p>
            <a:pPr algn="just"/>
            <a:r>
              <a:rPr lang="pl-PL" sz="2100" dirty="0"/>
              <a:t>Algorytm wyszukiwania wszerz (ang. </a:t>
            </a:r>
            <a:r>
              <a:rPr lang="pl-PL" sz="2100" dirty="0" err="1"/>
              <a:t>Breadth</a:t>
            </a:r>
            <a:r>
              <a:rPr lang="pl-PL" sz="2100" dirty="0"/>
              <a:t>-First </a:t>
            </a:r>
            <a:r>
              <a:rPr lang="pl-PL" sz="2100" dirty="0" err="1"/>
              <a:t>Search</a:t>
            </a:r>
            <a:r>
              <a:rPr lang="pl-PL" sz="2100" dirty="0"/>
              <a:t>, BFS) jest jednym z najprostszych i najbardziej popularnych algorytmów przeszukiwania grafu. Służy do odnajdywania ścieżek w grafie, szczególnie w przypadkach, gdy ważne jest znalezienie najkrótszej ścieżki między dwoma wierzchołkami.</a:t>
            </a:r>
          </a:p>
          <a:p>
            <a:pPr marL="0" indent="0" algn="just">
              <a:buNone/>
            </a:pPr>
            <a:r>
              <a:rPr lang="pl-PL" sz="2100" dirty="0"/>
              <a:t>1. Wybierz wierzchołek startowy, oznacz go jako odwiedzony i umieść go w kolejce.</a:t>
            </a:r>
          </a:p>
          <a:p>
            <a:pPr marL="0" indent="0" algn="just">
              <a:buNone/>
            </a:pPr>
            <a:r>
              <a:rPr lang="pl-PL" sz="2100" dirty="0"/>
              <a:t>2. Dopóki kolejka nie jest pusta, wykonuj następujące kroki: </a:t>
            </a:r>
          </a:p>
          <a:p>
            <a:pPr marL="0" indent="0" algn="just">
              <a:buNone/>
            </a:pPr>
            <a:r>
              <a:rPr lang="pl-PL" sz="2100" dirty="0"/>
              <a:t>   a. Pobierz wierzchołek z przodu kolejki. </a:t>
            </a:r>
          </a:p>
          <a:p>
            <a:pPr marL="0" indent="0" algn="just">
              <a:buNone/>
            </a:pPr>
            <a:r>
              <a:rPr lang="pl-PL" sz="2100" dirty="0"/>
              <a:t>   b. Przejdź przez wszystkich nieodwiedzonych sąsiadów danego wierzchołka. </a:t>
            </a:r>
          </a:p>
          <a:p>
            <a:pPr marL="0" indent="0" algn="just">
              <a:buNone/>
            </a:pPr>
            <a:r>
              <a:rPr lang="pl-PL" sz="2100" dirty="0"/>
              <a:t>   c. Oznacz każdego sąsiada jako odwiedzonego, umieść go w kolejce i ustaw jego poprzednika na bieżący   wierzchołek.</a:t>
            </a:r>
          </a:p>
          <a:p>
            <a:pPr marL="0" indent="0" algn="just">
              <a:buNone/>
            </a:pPr>
            <a:r>
              <a:rPr lang="pl-PL" sz="2100" dirty="0"/>
              <a:t>Powtarzaj kroki 2a-2c, dopóki kolejka nie jest pusta.</a:t>
            </a:r>
          </a:p>
          <a:p>
            <a:pPr algn="just"/>
            <a:r>
              <a:rPr lang="pl-PL" sz="2100" dirty="0"/>
              <a:t>Algorytm BFS przeszukuje graf warstwowo, zaczynając od wierzchołka startowego i poruszając się stopniowo po kolejnych warstwach sąsiadów. W każdej iteracji, sąsiedzi są oznaczani jako odwiedzeni i dodawani do kolejki, a następnie są przetwarzani po kolei.</a:t>
            </a:r>
          </a:p>
          <a:p>
            <a:pPr algn="just"/>
            <a:endParaRPr lang="pl-PL" dirty="0"/>
          </a:p>
        </p:txBody>
      </p:sp>
    </p:spTree>
    <p:extLst>
      <p:ext uri="{BB962C8B-B14F-4D97-AF65-F5344CB8AC3E}">
        <p14:creationId xmlns:p14="http://schemas.microsoft.com/office/powerpoint/2010/main" val="109129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5A2335-BC0C-D0EF-A24D-5EFE6849A305}"/>
              </a:ext>
            </a:extLst>
          </p:cNvPr>
          <p:cNvSpPr>
            <a:spLocks noGrp="1"/>
          </p:cNvSpPr>
          <p:nvPr>
            <p:ph type="title"/>
          </p:nvPr>
        </p:nvSpPr>
        <p:spPr/>
        <p:txBody>
          <a:bodyPr>
            <a:normAutofit/>
          </a:bodyPr>
          <a:lstStyle/>
          <a:p>
            <a:r>
              <a:rPr lang="pl-PL" dirty="0"/>
              <a:t>Problem maksymalnego przepływu przy minimalnym koszcie</a:t>
            </a:r>
          </a:p>
        </p:txBody>
      </p:sp>
      <p:sp>
        <p:nvSpPr>
          <p:cNvPr id="3" name="Symbol zastępczy zawartości 2">
            <a:extLst>
              <a:ext uri="{FF2B5EF4-FFF2-40B4-BE49-F238E27FC236}">
                <a16:creationId xmlns:a16="http://schemas.microsoft.com/office/drawing/2014/main" id="{6D95CB10-AE10-DD7D-3931-DA5D7C48A91B}"/>
              </a:ext>
            </a:extLst>
          </p:cNvPr>
          <p:cNvSpPr>
            <a:spLocks noGrp="1"/>
          </p:cNvSpPr>
          <p:nvPr>
            <p:ph idx="1"/>
          </p:nvPr>
        </p:nvSpPr>
        <p:spPr/>
        <p:txBody>
          <a:bodyPr>
            <a:normAutofit/>
          </a:bodyPr>
          <a:lstStyle/>
          <a:p>
            <a:pPr>
              <a:lnSpc>
                <a:spcPct val="80000"/>
              </a:lnSpc>
            </a:pPr>
            <a:r>
              <a:rPr lang="pl-PL" sz="2100" dirty="0"/>
              <a:t>Problem maksymalnego przepływu przy minimalnym koszcie jest rozszerzeniem problemu maksymalnego przepływu o uwzględnienie kosztów przepływu przez krawędzie w sieci. W tym problemie, oprócz maksymalizacji przepływu, staramy się również minimalizować koszt całkowity przepływu.</a:t>
            </a:r>
          </a:p>
          <a:p>
            <a:pPr>
              <a:lnSpc>
                <a:spcPct val="80000"/>
              </a:lnSpc>
            </a:pPr>
            <a:r>
              <a:rPr lang="pl-PL" sz="2100" dirty="0"/>
              <a:t>Formalnie, w problemie maksymalnego przepływu przy minimalnym koszcie, mamy dodatkowe informacje na temat kosztów przepływu na krawędziach. Każda krawędź ma przypisany koszt jednostkowy, który określa koszt przepływu jednostki przez tę krawędź. Dodatkowo, na krawędziach może istnieć ograniczenie górne, czyli maksymalny przepływ, jaki może przez nią przejść.</a:t>
            </a:r>
          </a:p>
          <a:p>
            <a:pPr>
              <a:lnSpc>
                <a:spcPct val="80000"/>
              </a:lnSpc>
            </a:pPr>
            <a:r>
              <a:rPr lang="pl-PL" sz="2100" dirty="0"/>
              <a:t>Celem jest znalezienie takiego przepływu, który maksymalizuje ilość przepływu od źródła do ujścia, jednocześnie minimalizując koszt całkowity przepływu. Przykładowo, możemy być zainteresowani znalezieniem najtańszego sposobu dostarczenia określonej ilości towarów przez sieć logistyczną.</a:t>
            </a:r>
          </a:p>
          <a:p>
            <a:endParaRPr lang="pl-PL" dirty="0"/>
          </a:p>
        </p:txBody>
      </p:sp>
    </p:spTree>
    <p:extLst>
      <p:ext uri="{BB962C8B-B14F-4D97-AF65-F5344CB8AC3E}">
        <p14:creationId xmlns:p14="http://schemas.microsoft.com/office/powerpoint/2010/main" val="208720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C8DE1F-5226-8B5B-C170-BFEC0A4F2336}"/>
              </a:ext>
            </a:extLst>
          </p:cNvPr>
          <p:cNvSpPr>
            <a:spLocks noGrp="1"/>
          </p:cNvSpPr>
          <p:nvPr>
            <p:ph type="title"/>
          </p:nvPr>
        </p:nvSpPr>
        <p:spPr/>
        <p:txBody>
          <a:bodyPr/>
          <a:lstStyle/>
          <a:p>
            <a:r>
              <a:rPr lang="pl-PL" dirty="0"/>
              <a:t>Algorytm Bellmana forda</a:t>
            </a:r>
          </a:p>
        </p:txBody>
      </p:sp>
      <p:sp>
        <p:nvSpPr>
          <p:cNvPr id="3" name="Symbol zastępczy zawartości 2">
            <a:extLst>
              <a:ext uri="{FF2B5EF4-FFF2-40B4-BE49-F238E27FC236}">
                <a16:creationId xmlns:a16="http://schemas.microsoft.com/office/drawing/2014/main" id="{B5D564C7-4DEB-BF17-7284-23405ECDA95A}"/>
              </a:ext>
            </a:extLst>
          </p:cNvPr>
          <p:cNvSpPr>
            <a:spLocks noGrp="1"/>
          </p:cNvSpPr>
          <p:nvPr>
            <p:ph idx="1"/>
          </p:nvPr>
        </p:nvSpPr>
        <p:spPr/>
        <p:txBody>
          <a:bodyPr>
            <a:normAutofit fontScale="92500" lnSpcReduction="20000"/>
          </a:bodyPr>
          <a:lstStyle/>
          <a:p>
            <a:pPr>
              <a:lnSpc>
                <a:spcPct val="100000"/>
              </a:lnSpc>
            </a:pPr>
            <a:r>
              <a:rPr lang="pl-PL" sz="2100" dirty="0"/>
              <a:t>Algorytm </a:t>
            </a:r>
            <a:r>
              <a:rPr lang="pl-PL" sz="2100" dirty="0" err="1"/>
              <a:t>Bellmana-Forda</a:t>
            </a:r>
            <a:r>
              <a:rPr lang="pl-PL" sz="2100" dirty="0"/>
              <a:t> jest algorytmem służącym do rozwiązania problemu najkrótszych ścieżek w grafie, uwzględniającym również koszty krawędzi. Może być stosowany zarówno w grafach skierowanych, jak i nieskierowanych, a także obsługuje krawędzie o ujemnych wagach.</a:t>
            </a:r>
          </a:p>
          <a:p>
            <a:pPr>
              <a:lnSpc>
                <a:spcPct val="100000"/>
              </a:lnSpc>
            </a:pPr>
            <a:r>
              <a:rPr lang="pl-PL" sz="2100" dirty="0"/>
              <a:t>1. Inicjalizuj odległości wszystkich wierzchołków jako nieskończoność, z wyjątkiem wierzchołka źródłowego, którego odległość ustaw na 0.</a:t>
            </a:r>
          </a:p>
          <a:p>
            <a:pPr>
              <a:lnSpc>
                <a:spcPct val="100000"/>
              </a:lnSpc>
            </a:pPr>
            <a:r>
              <a:rPr lang="pl-PL" sz="2100" dirty="0"/>
              <a:t>2. Wykonaj relaksację krawędzi dla każdej krawędzi grafu. Relaksacja oznacza sprawdzenie, czy możliwe jest skrócenie aktualnej odległości do danego wierzchołka poprzez skorzystanie z danej krawędzi. Jeśli tak, zaktualizuj odległość wierzchołka na wartość mniejszą.</a:t>
            </a:r>
          </a:p>
          <a:p>
            <a:pPr>
              <a:lnSpc>
                <a:spcPct val="100000"/>
              </a:lnSpc>
            </a:pPr>
            <a:r>
              <a:rPr lang="pl-PL" sz="2100" dirty="0"/>
              <a:t>3. Powtarzaj krok 2 dla wszystkich krawędzi grafu V-1 razy, gdzie V to liczba wierzchołków. To pozwala na rozważenie najdłuższych ścieżek w grafie.</a:t>
            </a:r>
          </a:p>
          <a:p>
            <a:pPr>
              <a:lnSpc>
                <a:spcPct val="100000"/>
              </a:lnSpc>
            </a:pPr>
            <a:r>
              <a:rPr lang="pl-PL" sz="2100" dirty="0"/>
              <a:t>4. Sprawdź, czy w grafie występują cykle o ujemnej sumie wag. Wykonaj relaksację dla wszystkich krawędzi jeszcze raz. Jeśli któreś odległości mogą zostać zaktualizowane, oznacza to, że istnieje cykl o ujemnej sumie wag.</a:t>
            </a:r>
          </a:p>
        </p:txBody>
      </p:sp>
    </p:spTree>
    <p:extLst>
      <p:ext uri="{BB962C8B-B14F-4D97-AF65-F5344CB8AC3E}">
        <p14:creationId xmlns:p14="http://schemas.microsoft.com/office/powerpoint/2010/main" val="336607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BA5944-CE9C-E6DA-7164-926661560967}"/>
              </a:ext>
            </a:extLst>
          </p:cNvPr>
          <p:cNvSpPr>
            <a:spLocks noGrp="1"/>
          </p:cNvSpPr>
          <p:nvPr>
            <p:ph type="title"/>
          </p:nvPr>
        </p:nvSpPr>
        <p:spPr/>
        <p:txBody>
          <a:bodyPr/>
          <a:lstStyle/>
          <a:p>
            <a:r>
              <a:rPr lang="pl-PL" dirty="0"/>
              <a:t>A teraz do kodu !!!! ;)</a:t>
            </a:r>
          </a:p>
        </p:txBody>
      </p:sp>
      <p:sp>
        <p:nvSpPr>
          <p:cNvPr id="3" name="Symbol zastępczy zawartości 2">
            <a:extLst>
              <a:ext uri="{FF2B5EF4-FFF2-40B4-BE49-F238E27FC236}">
                <a16:creationId xmlns:a16="http://schemas.microsoft.com/office/drawing/2014/main" id="{4B6DA40B-2EB3-CE2B-9B6B-62F400A88926}"/>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3341206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ny">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239_TF22378848.potx" id="{58D13ACB-BF4D-4898-841C-D93392DC5E48}" vid="{50B0B79F-7A93-476B-B11D-F4FC87DF6B0E}"/>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Motyw integralny</Template>
  <TotalTime>678</TotalTime>
  <Words>743</Words>
  <Application>Microsoft Office PowerPoint</Application>
  <PresentationFormat>Panoramiczny</PresentationFormat>
  <Paragraphs>35</Paragraphs>
  <Slides>7</Slides>
  <Notes>2</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7</vt:i4>
      </vt:variant>
    </vt:vector>
  </HeadingPairs>
  <TitlesOfParts>
    <vt:vector size="13" baseType="lpstr">
      <vt:lpstr>Calibri</vt:lpstr>
      <vt:lpstr>Söhne</vt:lpstr>
      <vt:lpstr>Tw Cen MT</vt:lpstr>
      <vt:lpstr>Tw Cen MT Condensed</vt:lpstr>
      <vt:lpstr>Wingdings 3</vt:lpstr>
      <vt:lpstr>Integralny</vt:lpstr>
      <vt:lpstr>Maksymalny Przepływ</vt:lpstr>
      <vt:lpstr>Problem maksymalnego przepływu</vt:lpstr>
      <vt:lpstr>Algorytm forda fulkersona</vt:lpstr>
      <vt:lpstr>BfS – Algorytm wyszukiwania wszerz</vt:lpstr>
      <vt:lpstr>Problem maksymalnego przepływu przy minimalnym koszcie</vt:lpstr>
      <vt:lpstr>Algorytm Bellmana forda</vt:lpstr>
      <vt:lpstr>A teraz do kodu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Tytuł Lorem Ipsum</dc:title>
  <dc:creator>Jakub Goleń</dc:creator>
  <cp:lastModifiedBy>Jakub Goleń</cp:lastModifiedBy>
  <cp:revision>3</cp:revision>
  <dcterms:created xsi:type="dcterms:W3CDTF">2023-06-17T09:15:28Z</dcterms:created>
  <dcterms:modified xsi:type="dcterms:W3CDTF">2023-06-20T07:50:54Z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