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4" d="100"/>
          <a:sy n="74" d="100"/>
        </p:scale>
        <p:origin x="552"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_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dirty="0" lang="en-US" smtClean="0">
                <a:solidFill>
                  <a:schemeClr val="accent1">
                    <a:lumMod val="75000"/>
                  </a:schemeClr>
                </a:solidFill>
              </a:rPr>
              <a:t>Fandango </a:t>
            </a:r>
            <a:r>
              <a:rPr dirty="0" lang="en-US">
                <a:solidFill>
                  <a:schemeClr val="accent1">
                    <a:lumMod val="75000"/>
                  </a:schemeClr>
                </a:solidFill>
              </a:rPr>
              <a:t>Movie Rating Discrepancy Analysis</a:t>
            </a:r>
            <a:endParaRPr b="1" dirty="0" lang="en-US">
              <a:solidFill>
                <a:schemeClr val="accent1">
                  <a:lumMod val="75000"/>
                </a:schemeClr>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1171978" y="4135605"/>
            <a:ext cx="8538694" cy="8534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u="sng" smtClean="0">
                <a:solidFill>
                  <a:schemeClr val="accent1">
                    <a:lumMod val="75000"/>
                  </a:schemeClr>
                </a:solidFill>
                <a:latin typeface="Times New Roman" panose="02020603050405020304" pitchFamily="18" charset="0"/>
                <a:cs typeface="Times New Roman" panose="02020603050405020304" pitchFamily="18" charset="0"/>
              </a:rPr>
              <a:t>SINGEE</a:t>
            </a:r>
            <a:r>
              <a:rPr b="1" dirty="0" sz="2000" lang="en-US" u="sng" smtClean="0">
                <a:solidFill>
                  <a:schemeClr val="accent1">
                    <a:lumMod val="75000"/>
                  </a:schemeClr>
                </a:solidFill>
                <a:latin typeface="Times New Roman" panose="02020603050405020304" pitchFamily="18" charset="0"/>
                <a:cs typeface="Times New Roman" panose="02020603050405020304" pitchFamily="18" charset="0"/>
              </a:rPr>
              <a:t> </a:t>
            </a:r>
            <a:r>
              <a:rPr b="1" dirty="0" sz="2000" lang="en-US" u="sng" smtClean="0">
                <a:solidFill>
                  <a:schemeClr val="accent1">
                    <a:lumMod val="75000"/>
                  </a:schemeClr>
                </a:solidFill>
                <a:latin typeface="Times New Roman" panose="02020603050405020304" pitchFamily="18" charset="0"/>
                <a:cs typeface="Times New Roman" panose="02020603050405020304" pitchFamily="18" charset="0"/>
              </a:rPr>
              <a:t>P</a:t>
            </a:r>
            <a:r>
              <a:rPr b="1" dirty="0" sz="2000" lang="en-US" u="sng" smtClean="0">
                <a:solidFill>
                  <a:schemeClr val="accent1">
                    <a:lumMod val="75000"/>
                  </a:schemeClr>
                </a:solidFill>
                <a:latin typeface="Times New Roman" panose="02020603050405020304" pitchFamily="18" charset="0"/>
                <a:cs typeface="Times New Roman" panose="02020603050405020304" pitchFamily="18" charset="0"/>
              </a:rPr>
              <a:t> </a:t>
            </a:r>
            <a:r>
              <a:rPr b="1" dirty="0" sz="2000" lang="en-US" smtClean="0">
                <a:solidFill>
                  <a:schemeClr val="accent1">
                    <a:lumMod val="75000"/>
                  </a:schemeClr>
                </a:solidFill>
                <a:latin typeface="Arial"/>
                <a:cs typeface="Arial"/>
              </a:rPr>
              <a:t>– Anna University Regional Campus Madurai </a:t>
            </a:r>
            <a:endParaRPr altLang="en-US" lang="zh-CN"/>
          </a:p>
          <a:p>
            <a:r>
              <a:rPr b="1" dirty="0" sz="2000" lang="en-US" smtClean="0">
                <a:solidFill>
                  <a:schemeClr val="accent1">
                    <a:lumMod val="75000"/>
                  </a:schemeClr>
                </a:solidFill>
                <a:latin typeface="Arial"/>
                <a:cs typeface="Arial"/>
              </a:rPr>
              <a:t>- B.E CIVIL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a:xfrm>
            <a:off x="581192" y="702156"/>
            <a:ext cx="11029616" cy="530296"/>
          </a:xfrm>
        </p:spPr>
        <p:txBody>
          <a:bodyPr>
            <a:normAutofit/>
          </a:bodyPr>
          <a:p>
            <a:r>
              <a:rPr b="1" dirty="0" sz="4400" lang="en-US">
                <a:solidFill>
                  <a:schemeClr val="accent1"/>
                </a:solidFill>
                <a:latin typeface="Arial"/>
                <a:ea typeface="+mj-lt"/>
                <a:cs typeface="Arial"/>
              </a:rPr>
              <a:t>Result</a:t>
            </a:r>
            <a:endParaRPr dirty="0" lang="en-US"/>
          </a:p>
        </p:txBody>
      </p:sp>
      <p:pic>
        <p:nvPicPr>
          <p:cNvPr id="2097157" name="Picture 4"/>
          <p:cNvPicPr>
            <a:picLocks noChangeAspect="1"/>
          </p:cNvPicPr>
          <p:nvPr/>
        </p:nvPicPr>
        <p:blipFill rotWithShape="1">
          <a:blip xmlns:r="http://schemas.openxmlformats.org/officeDocument/2006/relationships" r:embed="rId1"/>
          <a:srcRect l="32331" t="37377" r="5427" b="15073"/>
          <a:stretch>
            <a:fillRect/>
          </a:stretch>
        </p:blipFill>
        <p:spPr>
          <a:xfrm>
            <a:off x="248992" y="1232452"/>
            <a:ext cx="5847008" cy="2511380"/>
          </a:xfrm>
          <a:prstGeom prst="rect"/>
        </p:spPr>
      </p:pic>
      <p:pic>
        <p:nvPicPr>
          <p:cNvPr id="2097158" name="Picture 5"/>
          <p:cNvPicPr>
            <a:picLocks noChangeAspect="1"/>
          </p:cNvPicPr>
          <p:nvPr/>
        </p:nvPicPr>
        <p:blipFill rotWithShape="1">
          <a:blip xmlns:r="http://schemas.openxmlformats.org/officeDocument/2006/relationships" r:embed="rId2"/>
          <a:srcRect l="32379" t="37950" r="5379" b="11818"/>
          <a:stretch>
            <a:fillRect/>
          </a:stretch>
        </p:blipFill>
        <p:spPr>
          <a:xfrm>
            <a:off x="5201944" y="3743832"/>
            <a:ext cx="5847009" cy="265304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2" name="Title 4"/>
          <p:cNvSpPr>
            <a:spLocks noGrp="1"/>
          </p:cNvSpPr>
          <p:nvPr>
            <p:ph type="title"/>
          </p:nvPr>
        </p:nvSpPr>
        <p:spPr>
          <a:xfrm>
            <a:off x="581192" y="702156"/>
            <a:ext cx="11029616" cy="530296"/>
          </a:xfrm>
        </p:spPr>
        <p:txBody>
          <a:bodyPr>
            <a:normAutofit/>
          </a:bodyPr>
          <a:p>
            <a:r>
              <a:rPr b="1" dirty="0" sz="4400" lang="en-US">
                <a:solidFill>
                  <a:schemeClr val="accent1"/>
                </a:solidFill>
                <a:latin typeface="Arial"/>
                <a:ea typeface="+mj-lt"/>
                <a:cs typeface="Arial"/>
              </a:rPr>
              <a:t>Result</a:t>
            </a:r>
            <a:endParaRPr dirty="0" lang="en-US"/>
          </a:p>
        </p:txBody>
      </p:sp>
      <p:pic>
        <p:nvPicPr>
          <p:cNvPr id="2097159" name="Picture 4"/>
          <p:cNvPicPr>
            <a:picLocks noChangeAspect="1"/>
          </p:cNvPicPr>
          <p:nvPr/>
        </p:nvPicPr>
        <p:blipFill rotWithShape="1">
          <a:blip xmlns:r="http://schemas.openxmlformats.org/officeDocument/2006/relationships" r:embed="rId1"/>
          <a:srcRect l="32302" t="41607" r="5319" b="10843"/>
          <a:stretch>
            <a:fillRect/>
          </a:stretch>
        </p:blipFill>
        <p:spPr>
          <a:xfrm>
            <a:off x="6171630" y="4056845"/>
            <a:ext cx="5439178" cy="2331077"/>
          </a:xfrm>
          <a:prstGeom prst="rect"/>
        </p:spPr>
      </p:pic>
      <p:pic>
        <p:nvPicPr>
          <p:cNvPr id="2097160" name="Picture 5"/>
          <p:cNvPicPr>
            <a:picLocks noChangeAspect="1"/>
          </p:cNvPicPr>
          <p:nvPr/>
        </p:nvPicPr>
        <p:blipFill rotWithShape="1">
          <a:blip xmlns:r="http://schemas.openxmlformats.org/officeDocument/2006/relationships" r:embed="rId2"/>
          <a:srcRect l="31428" t="28455" r="5508" b="23508"/>
          <a:stretch>
            <a:fillRect/>
          </a:stretch>
        </p:blipFill>
        <p:spPr>
          <a:xfrm>
            <a:off x="307798" y="4056844"/>
            <a:ext cx="5443123" cy="2331077"/>
          </a:xfrm>
          <a:prstGeom prst="rect"/>
        </p:spPr>
      </p:pic>
      <p:pic>
        <p:nvPicPr>
          <p:cNvPr id="2097161" name="Picture 6"/>
          <p:cNvPicPr>
            <a:picLocks noChangeAspect="1"/>
          </p:cNvPicPr>
          <p:nvPr/>
        </p:nvPicPr>
        <p:blipFill rotWithShape="1">
          <a:blip xmlns:r="http://schemas.openxmlformats.org/officeDocument/2006/relationships" r:embed="rId3"/>
          <a:srcRect l="31927" t="39585" r="5830" b="12377"/>
          <a:stretch>
            <a:fillRect/>
          </a:stretch>
        </p:blipFill>
        <p:spPr>
          <a:xfrm>
            <a:off x="6171630" y="1464561"/>
            <a:ext cx="5380492" cy="2334707"/>
          </a:xfrm>
          <a:prstGeom prst="rect"/>
        </p:spPr>
      </p:pic>
      <p:pic>
        <p:nvPicPr>
          <p:cNvPr id="2097162" name="Picture 7"/>
          <p:cNvPicPr>
            <a:picLocks noChangeAspect="1"/>
          </p:cNvPicPr>
          <p:nvPr/>
        </p:nvPicPr>
        <p:blipFill rotWithShape="1">
          <a:blip xmlns:r="http://schemas.openxmlformats.org/officeDocument/2006/relationships" r:embed="rId4"/>
          <a:srcRect l="32016" t="33159" r="5604" b="16120"/>
          <a:stretch>
            <a:fillRect/>
          </a:stretch>
        </p:blipFill>
        <p:spPr>
          <a:xfrm>
            <a:off x="141668" y="1464561"/>
            <a:ext cx="5718219" cy="267880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4"/>
          <p:cNvSpPr>
            <a:spLocks noGrp="1"/>
          </p:cNvSpPr>
          <p:nvPr>
            <p:ph type="title"/>
          </p:nvPr>
        </p:nvSpPr>
        <p:spPr>
          <a:xfrm>
            <a:off x="581192" y="702156"/>
            <a:ext cx="11029616" cy="530296"/>
          </a:xfrm>
        </p:spPr>
        <p:txBody>
          <a:bodyPr>
            <a:normAutofit/>
          </a:bodyPr>
          <a:p>
            <a:r>
              <a:rPr b="1" dirty="0" sz="4400" lang="en-US">
                <a:solidFill>
                  <a:schemeClr val="accent1"/>
                </a:solidFill>
                <a:latin typeface="Arial"/>
                <a:ea typeface="+mj-lt"/>
                <a:cs typeface="Arial"/>
              </a:rPr>
              <a:t>Result</a:t>
            </a:r>
            <a:endParaRPr dirty="0" lang="en-US"/>
          </a:p>
        </p:txBody>
      </p:sp>
      <p:pic>
        <p:nvPicPr>
          <p:cNvPr id="2097163" name="Picture 4"/>
          <p:cNvPicPr>
            <a:picLocks noChangeAspect="1"/>
          </p:cNvPicPr>
          <p:nvPr/>
        </p:nvPicPr>
        <p:blipFill rotWithShape="1">
          <a:blip xmlns:r="http://schemas.openxmlformats.org/officeDocument/2006/relationships" r:embed="rId1"/>
          <a:srcRect l="32097" t="42164" r="4986" b="12611"/>
          <a:stretch>
            <a:fillRect/>
          </a:stretch>
        </p:blipFill>
        <p:spPr>
          <a:xfrm>
            <a:off x="581192" y="1232452"/>
            <a:ext cx="5910470" cy="2388565"/>
          </a:xfrm>
          <a:prstGeom prst="rect"/>
        </p:spPr>
      </p:pic>
      <p:pic>
        <p:nvPicPr>
          <p:cNvPr id="2097164" name="Picture 5"/>
          <p:cNvPicPr>
            <a:picLocks noChangeAspect="1"/>
          </p:cNvPicPr>
          <p:nvPr/>
        </p:nvPicPr>
        <p:blipFill rotWithShape="1">
          <a:blip xmlns:r="http://schemas.openxmlformats.org/officeDocument/2006/relationships" r:embed="rId2"/>
          <a:srcRect l="31258" t="37907" r="5403" b="12592"/>
          <a:stretch>
            <a:fillRect/>
          </a:stretch>
        </p:blipFill>
        <p:spPr>
          <a:xfrm>
            <a:off x="7260871" y="4368676"/>
            <a:ext cx="4648085" cy="2042341"/>
          </a:xfrm>
          <a:prstGeom prst="rect"/>
        </p:spPr>
      </p:pic>
      <p:pic>
        <p:nvPicPr>
          <p:cNvPr id="2097165" name="Picture 6"/>
          <p:cNvPicPr>
            <a:picLocks noChangeAspect="1"/>
          </p:cNvPicPr>
          <p:nvPr/>
        </p:nvPicPr>
        <p:blipFill rotWithShape="1">
          <a:blip xmlns:r="http://schemas.openxmlformats.org/officeDocument/2006/relationships" r:embed="rId3"/>
          <a:srcRect l="38792" t="33618" r="27344" b="8590"/>
          <a:stretch>
            <a:fillRect/>
          </a:stretch>
        </p:blipFill>
        <p:spPr>
          <a:xfrm>
            <a:off x="7994372" y="967304"/>
            <a:ext cx="3181081" cy="3052293"/>
          </a:xfrm>
          <a:prstGeom prst="rect"/>
        </p:spPr>
      </p:pic>
      <p:pic>
        <p:nvPicPr>
          <p:cNvPr id="2097166" name="Picture 7"/>
          <p:cNvPicPr>
            <a:picLocks noChangeAspect="1"/>
          </p:cNvPicPr>
          <p:nvPr/>
        </p:nvPicPr>
        <p:blipFill rotWithShape="1">
          <a:blip xmlns:r="http://schemas.openxmlformats.org/officeDocument/2006/relationships" r:embed="rId4"/>
          <a:srcRect l="31941" t="41565" r="4583" b="9666"/>
          <a:stretch>
            <a:fillRect/>
          </a:stretch>
        </p:blipFill>
        <p:spPr>
          <a:xfrm>
            <a:off x="581192" y="4019597"/>
            <a:ext cx="5962918" cy="257577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15" name="Content Placeholder 1"/>
          <p:cNvSpPr>
            <a:spLocks noGrp="1"/>
          </p:cNvSpPr>
          <p:nvPr>
            <p:ph idx="1"/>
          </p:nvPr>
        </p:nvSpPr>
        <p:spPr/>
        <p:txBody>
          <a:bodyPr>
            <a:normAutofit/>
          </a:bodyPr>
          <a:p>
            <a:pPr algn="just" indent="0" marL="0">
              <a:buNone/>
            </a:pPr>
            <a:r>
              <a:rPr dirty="0" sz="2800" lang="en-US" smtClean="0"/>
              <a:t>                        In </a:t>
            </a:r>
            <a:r>
              <a:rPr dirty="0" sz="2800" lang="en-US"/>
              <a:t>conclusion, the Fandango Movie Rating Discrepancy Analysis project sheds light on the challenges faced by Fandango in maintaining accurate and transparent movie ratings. The findings underscore the importance of addressing rating inflation to ensure consumer trust and industry integrity. While the proposed solutions show promise in mitigating rating disparities, ongoing monitoring and adaptation will be essential to maintain the effectiveness of the rating system.</a:t>
            </a:r>
            <a:endParaRPr dirty="0" sz="28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6" name="Content Placeholder 2"/>
          <p:cNvSpPr>
            <a:spLocks noGrp="1"/>
          </p:cNvSpPr>
          <p:nvPr>
            <p:ph idx="1"/>
          </p:nvPr>
        </p:nvSpPr>
        <p:spPr/>
        <p:txBody>
          <a:bodyPr/>
          <a:p>
            <a:pPr indent="0" marL="0">
              <a:buNone/>
            </a:pPr>
            <a:endParaRPr b="1" dirty="0" sz="2000" lang="en-US"/>
          </a:p>
          <a:p>
            <a:r>
              <a:rPr dirty="0" sz="2800" lang="en-US" smtClean="0"/>
              <a:t>Explore </a:t>
            </a:r>
            <a:r>
              <a:rPr dirty="0" sz="2800" lang="en-US"/>
              <a:t>real-time prediction capabilities to provide up-to-date movie ratings to </a:t>
            </a:r>
            <a:r>
              <a:rPr dirty="0" sz="2800" lang="en-US" smtClean="0"/>
              <a:t>users.</a:t>
            </a:r>
          </a:p>
          <a:p>
            <a:pPr algn="just"/>
            <a:r>
              <a:rPr dirty="0" sz="2800" lang="en-US" smtClean="0"/>
              <a:t>Implement </a:t>
            </a:r>
            <a:r>
              <a:rPr dirty="0" sz="2800" lang="en-US"/>
              <a:t>personalization and customization features to tailor movie recommendations based on individual preferences and viewing </a:t>
            </a:r>
            <a:r>
              <a:rPr dirty="0" sz="2800" lang="en-US" smtClean="0"/>
              <a:t>history.</a:t>
            </a:r>
          </a:p>
          <a:p>
            <a:pPr algn="just"/>
            <a:r>
              <a:rPr dirty="0" sz="2800" lang="en-US" smtClean="0"/>
              <a:t>Investigate </a:t>
            </a:r>
            <a:r>
              <a:rPr dirty="0" sz="2800" lang="en-US"/>
              <a:t>the integration of machine learning models for dynamic rating adjustments based on user feedback and evolving trends in the movie industry.</a:t>
            </a:r>
          </a:p>
        </p:txBody>
      </p:sp>
      <p:sp>
        <p:nvSpPr>
          <p:cNvPr id="1048617"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19" name="Content Placeholder 1"/>
          <p:cNvSpPr>
            <a:spLocks noGrp="1"/>
          </p:cNvSpPr>
          <p:nvPr>
            <p:ph idx="1"/>
          </p:nvPr>
        </p:nvSpPr>
        <p:spPr>
          <a:xfrm>
            <a:off x="581192" y="1584100"/>
            <a:ext cx="11029615" cy="4314423"/>
          </a:xfrm>
        </p:spPr>
        <p:txBody>
          <a:bodyPr>
            <a:normAutofit/>
          </a:bodyPr>
          <a:p>
            <a:r>
              <a:rPr dirty="0" sz="2400" lang="en-IN">
                <a:hlinkClick r:id="rId1"/>
              </a:rPr>
              <a:t>https://</a:t>
            </a:r>
            <a:r>
              <a:rPr dirty="0" sz="2400" lang="en-IN" smtClean="0">
                <a:hlinkClick r:id="rId1"/>
              </a:rPr>
              <a:t>www.kaggle.com/datasets</a:t>
            </a:r>
            <a:endParaRPr dirty="0" sz="2400" lang="en-IN" smtClean="0"/>
          </a:p>
          <a:p>
            <a:r>
              <a:rPr dirty="0" sz="2400" lang="en-IN" smtClean="0">
                <a:hlinkClick r:id="rId2"/>
              </a:rPr>
              <a:t>https</a:t>
            </a:r>
            <a:r>
              <a:rPr dirty="0" sz="2400" lang="en-IN">
                <a:hlinkClick r:id="rId2"/>
              </a:rPr>
              <a:t>://</a:t>
            </a:r>
            <a:r>
              <a:rPr dirty="0" sz="2400" lang="en-IN" smtClean="0">
                <a:hlinkClick r:id="rId2"/>
              </a:rPr>
              <a:t>pandas.pydata.org/pandas-docs/stable/user_guide/index.html</a:t>
            </a:r>
            <a:endParaRPr dirty="0" sz="2400" lang="en-IN" smtClean="0"/>
          </a:p>
          <a:p>
            <a:r>
              <a:rPr dirty="0" sz="2400" lang="en-IN" smtClean="0">
                <a:hlinkClick r:id="rId3"/>
              </a:rPr>
              <a:t>https</a:t>
            </a:r>
            <a:r>
              <a:rPr dirty="0" sz="2400" lang="en-IN">
                <a:hlinkClick r:id="rId3"/>
              </a:rPr>
              <a:t>://</a:t>
            </a:r>
            <a:r>
              <a:rPr dirty="0" sz="2400" lang="en-IN" smtClean="0">
                <a:hlinkClick r:id="rId3"/>
              </a:rPr>
              <a:t>seaborn.pydata.org/</a:t>
            </a:r>
            <a:endParaRPr dirty="0" sz="2400" lang="en-IN" smtClean="0"/>
          </a:p>
          <a:p>
            <a:r>
              <a:rPr dirty="0" sz="2400" lang="en-IN" smtClean="0">
                <a:hlinkClick r:id="rId4"/>
              </a:rPr>
              <a:t>https</a:t>
            </a:r>
            <a:r>
              <a:rPr dirty="0" sz="2400" lang="en-IN">
                <a:hlinkClick r:id="rId4"/>
              </a:rPr>
              <a:t>://</a:t>
            </a:r>
            <a:r>
              <a:rPr dirty="0" sz="2400" lang="en-IN" smtClean="0">
                <a:hlinkClick r:id="rId4"/>
              </a:rPr>
              <a:t>matplotlib.org/stable/contents.html</a:t>
            </a:r>
            <a:r>
              <a:rPr dirty="0" sz="2400" lang="en-IN" smtClean="0"/>
              <a:t> </a:t>
            </a:r>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dirty="0"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426645" y="1366421"/>
            <a:ext cx="11029615" cy="4673324"/>
          </a:xfrm>
        </p:spPr>
        <p:txBody>
          <a:bodyPr>
            <a:normAutofit/>
          </a:bodyPr>
          <a:p>
            <a:pPr indent="0" marL="0">
              <a:buNone/>
            </a:pPr>
            <a:r>
              <a:rPr dirty="0" sz="3200" lang="en-IN" smtClean="0"/>
              <a:t>         </a:t>
            </a:r>
            <a:r>
              <a:rPr dirty="0" sz="2800" lang="en-US"/>
              <a:t>The Fandango Movie Rating Discrepancy Analysis project addresses concerns regarding the accuracy and transparency of movie ratings on the Fandango platform. Recent investigations have revealed significant disparities between Fandango ratings and those of other movie rating platforms like Rotten Tomatoes or IMDb, raising questions about the reliability of Fandango's rating system. This project seeks to investigate the extent of rating inflation on Fandango, understand the factors contributing to this inflation, and propose solutions to ensure fair and accurate movie ratings for consumers.</a:t>
            </a:r>
            <a:endParaRPr dirty="0" sz="28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TextBox 2"/>
          <p:cNvSpPr txBox="1"/>
          <p:nvPr/>
        </p:nvSpPr>
        <p:spPr>
          <a:xfrm>
            <a:off x="581192" y="1853819"/>
            <a:ext cx="10902470" cy="2580640"/>
          </a:xfrm>
          <a:prstGeom prst="rect"/>
          <a:noFill/>
          <a:effectLst>
            <a:glow rad="139700">
              <a:srgbClr val="00B0F0">
                <a:alpha val="40000"/>
              </a:srgbClr>
            </a:glow>
          </a:effectLst>
        </p:spPr>
        <p:txBody>
          <a:bodyPr rtlCol="0" wrap="square">
            <a:spAutoFit/>
          </a:bodyPr>
          <a:p>
            <a:pPr algn="just"/>
            <a:r>
              <a:rPr dirty="0" sz="2800" lang="en-US" smtClean="0"/>
              <a:t>               The </a:t>
            </a:r>
            <a:r>
              <a:rPr dirty="0" sz="2800" lang="en-US"/>
              <a:t>proposed solution involves implementing algorithms to analyze and compare movie ratings across different platforms, with a focus on Fandango. Transparency measures will be developed to enhance the visibility of rating calculation methodologies and incorporate user feedback mechanisms. Additionally, accuracy enhancement strategies such as algorithm adjustments and data validation processes will be implemented to mitigate rating inflation and improve the reliability of Fandango's rating system. </a:t>
            </a:r>
            <a:endParaRPr dirty="0" sz="2800"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3" name="Content Placeholder 1"/>
          <p:cNvSpPr>
            <a:spLocks noGrp="1"/>
          </p:cNvSpPr>
          <p:nvPr>
            <p:ph idx="1"/>
          </p:nvPr>
        </p:nvSpPr>
        <p:spPr>
          <a:xfrm>
            <a:off x="581192" y="1051199"/>
            <a:ext cx="11447676" cy="5336722"/>
          </a:xfrm>
        </p:spPr>
        <p:txBody>
          <a:bodyPr>
            <a:normAutofit/>
          </a:bodyPr>
          <a:p>
            <a:pPr indent="0" marL="0">
              <a:buNone/>
            </a:pPr>
            <a:r>
              <a:rPr dirty="0" sz="3200" lang="en-US">
                <a:solidFill>
                  <a:srgbClr val="0F0F0F"/>
                </a:solidFill>
              </a:rPr>
              <a:t> </a:t>
            </a:r>
            <a:r>
              <a:rPr dirty="0" sz="2800" lang="en-US" smtClean="0">
                <a:solidFill>
                  <a:srgbClr val="0F0F0F"/>
                </a:solidFill>
              </a:rPr>
              <a:t>System </a:t>
            </a:r>
            <a:r>
              <a:rPr dirty="0" sz="2800" lang="en-US">
                <a:solidFill>
                  <a:srgbClr val="0F0F0F"/>
                </a:solidFill>
              </a:rPr>
              <a:t>Requirements</a:t>
            </a:r>
            <a:r>
              <a:rPr dirty="0" sz="2800" lang="en-US" smtClean="0">
                <a:solidFill>
                  <a:srgbClr val="0F0F0F"/>
                </a:solidFill>
              </a:rPr>
              <a:t>:  </a:t>
            </a:r>
            <a:endParaRPr dirty="0" sz="2000" lang="en-US" smtClean="0">
              <a:solidFill>
                <a:srgbClr val="0F0F0F"/>
              </a:solidFill>
            </a:endParaRPr>
          </a:p>
          <a:p>
            <a:pPr indent="0" lvl="1" marL="324000">
              <a:buNone/>
            </a:pPr>
            <a:r>
              <a:rPr dirty="0" sz="2400" lang="en-US" smtClean="0">
                <a:solidFill>
                  <a:srgbClr val="0F0F0F"/>
                </a:solidFill>
              </a:rPr>
              <a:t>Hardware:</a:t>
            </a:r>
          </a:p>
          <a:p>
            <a:pPr indent="0" lvl="3" marL="936000">
              <a:buNone/>
            </a:pPr>
            <a:r>
              <a:rPr dirty="0" sz="1900" lang="en-US" smtClean="0">
                <a:solidFill>
                  <a:srgbClr val="0F0F0F"/>
                </a:solidFill>
              </a:rPr>
              <a:t> </a:t>
            </a:r>
            <a:r>
              <a:rPr dirty="0" sz="1900" lang="en-US">
                <a:solidFill>
                  <a:srgbClr val="0F0F0F"/>
                </a:solidFill>
              </a:rPr>
              <a:t>Standard PC or laptop with sufficient processing power and storage </a:t>
            </a:r>
            <a:r>
              <a:rPr dirty="0" sz="1900" lang="en-US" smtClean="0">
                <a:solidFill>
                  <a:srgbClr val="0F0F0F"/>
                </a:solidFill>
              </a:rPr>
              <a:t>capacity.</a:t>
            </a:r>
          </a:p>
          <a:p>
            <a:pPr indent="0" lvl="1" marL="324000">
              <a:buNone/>
            </a:pPr>
            <a:r>
              <a:rPr dirty="0" sz="2400" lang="en-US" smtClean="0">
                <a:solidFill>
                  <a:srgbClr val="0F0F0F"/>
                </a:solidFill>
              </a:rPr>
              <a:t>Software:</a:t>
            </a:r>
          </a:p>
          <a:p>
            <a:pPr indent="0" lvl="3" marL="936000">
              <a:buNone/>
            </a:pPr>
            <a:r>
              <a:rPr dirty="0" sz="2000" lang="en-US" smtClean="0">
                <a:solidFill>
                  <a:srgbClr val="0F0F0F"/>
                </a:solidFill>
              </a:rPr>
              <a:t>Python programming language (version 3.x), </a:t>
            </a:r>
            <a:r>
              <a:rPr dirty="0" sz="2000" lang="en-US" err="1" smtClean="0">
                <a:solidFill>
                  <a:srgbClr val="0F0F0F"/>
                </a:solidFill>
              </a:rPr>
              <a:t>Jupyter</a:t>
            </a:r>
            <a:r>
              <a:rPr dirty="0" sz="2000" lang="en-US" smtClean="0">
                <a:solidFill>
                  <a:srgbClr val="0F0F0F"/>
                </a:solidFill>
              </a:rPr>
              <a:t> Notebook for code development and documentation.</a:t>
            </a:r>
          </a:p>
          <a:p>
            <a:pPr indent="0" marL="0">
              <a:buNone/>
            </a:pPr>
            <a:r>
              <a:rPr dirty="0" sz="2800" lang="en-US" smtClean="0">
                <a:solidFill>
                  <a:srgbClr val="0F0F0F"/>
                </a:solidFill>
              </a:rPr>
              <a:t>Library Requirements:</a:t>
            </a:r>
          </a:p>
          <a:p>
            <a:pPr indent="0" lvl="1" marL="324000">
              <a:buNone/>
            </a:pPr>
            <a:r>
              <a:rPr dirty="0" sz="2400" lang="en-US" smtClean="0">
                <a:solidFill>
                  <a:srgbClr val="0F0F0F"/>
                </a:solidFill>
              </a:rPr>
              <a:t>Data </a:t>
            </a:r>
            <a:r>
              <a:rPr dirty="0" sz="2400" lang="en-US">
                <a:solidFill>
                  <a:srgbClr val="0F0F0F"/>
                </a:solidFill>
              </a:rPr>
              <a:t>Processing &amp; </a:t>
            </a:r>
            <a:r>
              <a:rPr dirty="0" sz="2400" lang="en-US" smtClean="0">
                <a:solidFill>
                  <a:srgbClr val="0F0F0F"/>
                </a:solidFill>
              </a:rPr>
              <a:t>Analysis:</a:t>
            </a:r>
          </a:p>
          <a:p>
            <a:pPr indent="0" lvl="3" marL="936000">
              <a:buNone/>
            </a:pPr>
            <a:r>
              <a:rPr dirty="0" sz="2200" lang="en-US" smtClean="0">
                <a:solidFill>
                  <a:srgbClr val="0F0F0F"/>
                </a:solidFill>
              </a:rPr>
              <a:t>pandas </a:t>
            </a:r>
            <a:r>
              <a:rPr dirty="0" sz="2200" lang="en-US">
                <a:solidFill>
                  <a:srgbClr val="0F0F0F"/>
                </a:solidFill>
              </a:rPr>
              <a:t>for data manipulation, </a:t>
            </a:r>
            <a:r>
              <a:rPr dirty="0" sz="2200" lang="en-US" err="1">
                <a:solidFill>
                  <a:srgbClr val="0F0F0F"/>
                </a:solidFill>
              </a:rPr>
              <a:t>NumPy</a:t>
            </a:r>
            <a:r>
              <a:rPr dirty="0" sz="2200" lang="en-US">
                <a:solidFill>
                  <a:srgbClr val="0F0F0F"/>
                </a:solidFill>
              </a:rPr>
              <a:t> for numerical operations, </a:t>
            </a:r>
            <a:r>
              <a:rPr dirty="0" sz="2200" lang="en-US" err="1">
                <a:solidFill>
                  <a:srgbClr val="0F0F0F"/>
                </a:solidFill>
              </a:rPr>
              <a:t>scikit</a:t>
            </a:r>
            <a:r>
              <a:rPr dirty="0" sz="2200" lang="en-US">
                <a:solidFill>
                  <a:srgbClr val="0F0F0F"/>
                </a:solidFill>
              </a:rPr>
              <a:t>-learn for machine learning </a:t>
            </a:r>
            <a:r>
              <a:rPr dirty="0" sz="2200" lang="en-US" smtClean="0">
                <a:solidFill>
                  <a:srgbClr val="0F0F0F"/>
                </a:solidFill>
              </a:rPr>
              <a:t>algorithms</a:t>
            </a:r>
            <a:r>
              <a:rPr dirty="0" sz="1900" lang="en-US" smtClean="0">
                <a:solidFill>
                  <a:srgbClr val="0F0F0F"/>
                </a:solidFill>
              </a:rPr>
              <a:t>.</a:t>
            </a:r>
          </a:p>
          <a:p>
            <a:pPr indent="0" lvl="1" marL="324000">
              <a:buNone/>
            </a:pPr>
            <a:r>
              <a:rPr dirty="0" sz="2400" lang="en-US" smtClean="0">
                <a:solidFill>
                  <a:srgbClr val="0F0F0F"/>
                </a:solidFill>
              </a:rPr>
              <a:t>Data Visualization:</a:t>
            </a:r>
          </a:p>
          <a:p>
            <a:pPr indent="0" lvl="3" marL="936000">
              <a:buNone/>
            </a:pPr>
            <a:r>
              <a:rPr dirty="0" sz="2200" lang="en-US" err="1" smtClean="0">
                <a:solidFill>
                  <a:srgbClr val="0F0F0F"/>
                </a:solidFill>
              </a:rPr>
              <a:t>Matplotlib</a:t>
            </a:r>
            <a:r>
              <a:rPr dirty="0" sz="2200" lang="en-US" smtClean="0">
                <a:solidFill>
                  <a:srgbClr val="0F0F0F"/>
                </a:solidFill>
              </a:rPr>
              <a:t> </a:t>
            </a:r>
            <a:r>
              <a:rPr dirty="0" sz="2200" lang="en-US">
                <a:solidFill>
                  <a:srgbClr val="0F0F0F"/>
                </a:solidFill>
              </a:rPr>
              <a:t>and </a:t>
            </a:r>
            <a:r>
              <a:rPr dirty="0" sz="2200" lang="en-US" err="1">
                <a:solidFill>
                  <a:srgbClr val="0F0F0F"/>
                </a:solidFill>
              </a:rPr>
              <a:t>Seaborn</a:t>
            </a:r>
            <a:r>
              <a:rPr dirty="0" sz="2200" lang="en-US">
                <a:solidFill>
                  <a:srgbClr val="0F0F0F"/>
                </a:solidFill>
              </a:rPr>
              <a:t> for static visualizations, </a:t>
            </a:r>
            <a:r>
              <a:rPr dirty="0" sz="2200" lang="en-US" err="1">
                <a:solidFill>
                  <a:srgbClr val="0F0F0F"/>
                </a:solidFill>
              </a:rPr>
              <a:t>Plotly</a:t>
            </a:r>
            <a:r>
              <a:rPr dirty="0" sz="2200" lang="en-US">
                <a:solidFill>
                  <a:srgbClr val="0F0F0F"/>
                </a:solidFill>
              </a:rPr>
              <a:t> or </a:t>
            </a:r>
            <a:r>
              <a:rPr dirty="0" sz="2200" lang="en-US" err="1">
                <a:solidFill>
                  <a:srgbClr val="0F0F0F"/>
                </a:solidFill>
              </a:rPr>
              <a:t>Bokeh</a:t>
            </a:r>
            <a:r>
              <a:rPr dirty="0" sz="2200" lang="en-US">
                <a:solidFill>
                  <a:srgbClr val="0F0F0F"/>
                </a:solidFill>
              </a:rPr>
              <a:t> for interactive visualizations.</a:t>
            </a:r>
            <a:endParaRPr dirty="0" sz="22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5" name="Content Placeholder 1"/>
          <p:cNvSpPr>
            <a:spLocks noGrp="1"/>
          </p:cNvSpPr>
          <p:nvPr>
            <p:ph idx="1"/>
          </p:nvPr>
        </p:nvSpPr>
        <p:spPr>
          <a:xfrm>
            <a:off x="581192" y="1164138"/>
            <a:ext cx="11029615" cy="5124532"/>
          </a:xfrm>
        </p:spPr>
        <p:txBody>
          <a:bodyPr>
            <a:noAutofit/>
          </a:bodyPr>
          <a:p>
            <a:pPr algn="just" indent="0" marL="0">
              <a:buNone/>
            </a:pPr>
            <a:r>
              <a:rPr dirty="0" sz="2800" lang="en-US"/>
              <a:t>Algorithm </a:t>
            </a:r>
            <a:r>
              <a:rPr dirty="0" sz="2800" lang="en-US" smtClean="0"/>
              <a:t>Selection:</a:t>
            </a:r>
          </a:p>
          <a:p>
            <a:pPr indent="0" lvl="1" marL="324000">
              <a:buNone/>
            </a:pPr>
            <a:r>
              <a:rPr dirty="0" sz="2400" lang="en-US" smtClean="0"/>
              <a:t>Data Exploration:</a:t>
            </a:r>
          </a:p>
          <a:p>
            <a:pPr indent="0" lvl="3" marL="936000">
              <a:buNone/>
            </a:pPr>
            <a:r>
              <a:rPr dirty="0" sz="2000" lang="en-US" smtClean="0"/>
              <a:t>Explore </a:t>
            </a:r>
            <a:r>
              <a:rPr dirty="0" sz="2000" lang="en-US"/>
              <a:t>the dataset to understand its structure, distributions, and relationships between </a:t>
            </a:r>
            <a:r>
              <a:rPr dirty="0" sz="2000" lang="en-US" smtClean="0"/>
              <a:t>variables.</a:t>
            </a:r>
          </a:p>
          <a:p>
            <a:pPr indent="0" lvl="1" marL="324000">
              <a:buNone/>
            </a:pPr>
            <a:r>
              <a:rPr dirty="0" sz="2400" lang="en-US" smtClean="0"/>
              <a:t>Problem Formation:</a:t>
            </a:r>
          </a:p>
          <a:p>
            <a:pPr indent="0" lvl="3" marL="936000">
              <a:buNone/>
            </a:pPr>
            <a:r>
              <a:rPr dirty="0" sz="2000" lang="en-US" smtClean="0"/>
              <a:t>Define </a:t>
            </a:r>
            <a:r>
              <a:rPr dirty="0" sz="2000" lang="en-US"/>
              <a:t>the problem statement, objectives, and evaluation metrics for model </a:t>
            </a:r>
            <a:r>
              <a:rPr dirty="0" sz="2000" lang="en-US" smtClean="0"/>
              <a:t>performance.</a:t>
            </a:r>
            <a:endParaRPr dirty="0" sz="2400" lang="en-US" smtClean="0"/>
          </a:p>
          <a:p>
            <a:pPr indent="0" lvl="1" marL="324000">
              <a:buNone/>
            </a:pPr>
            <a:r>
              <a:rPr dirty="0" sz="2400" lang="en-US" smtClean="0"/>
              <a:t>Algorithm Selection:</a:t>
            </a:r>
          </a:p>
          <a:p>
            <a:pPr indent="0" lvl="3" marL="936000">
              <a:buNone/>
            </a:pPr>
            <a:r>
              <a:rPr dirty="0" sz="2000" lang="en-US" smtClean="0"/>
              <a:t>Choose </a:t>
            </a:r>
            <a:r>
              <a:rPr dirty="0" sz="2000" lang="en-US"/>
              <a:t>appropriate algorithms based on the nature of the problem (e.g., regression, classification</a:t>
            </a:r>
            <a:r>
              <a:rPr dirty="0" sz="2000" lang="en-US"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7" name="Content Placeholder 1"/>
          <p:cNvSpPr>
            <a:spLocks noGrp="1"/>
          </p:cNvSpPr>
          <p:nvPr>
            <p:ph idx="1"/>
          </p:nvPr>
        </p:nvSpPr>
        <p:spPr/>
        <p:txBody>
          <a:bodyPr>
            <a:normAutofit/>
          </a:bodyPr>
          <a:p>
            <a:pPr indent="0" marL="0">
              <a:buNone/>
            </a:pPr>
            <a:r>
              <a:rPr dirty="0" sz="3000" lang="en-US"/>
              <a:t>Data </a:t>
            </a:r>
            <a:r>
              <a:rPr dirty="0" sz="3000" lang="en-US" smtClean="0"/>
              <a:t>Input:</a:t>
            </a:r>
          </a:p>
          <a:p>
            <a:pPr indent="0" lvl="1" marL="324000">
              <a:buNone/>
            </a:pPr>
            <a:r>
              <a:rPr dirty="0" sz="2400" lang="en-US" smtClean="0"/>
              <a:t>Data Collection:</a:t>
            </a:r>
          </a:p>
          <a:p>
            <a:pPr indent="0" lvl="2" marL="594000">
              <a:buNone/>
            </a:pPr>
            <a:r>
              <a:rPr dirty="0" sz="2000" lang="en-US" smtClean="0"/>
              <a:t>Gather </a:t>
            </a:r>
            <a:r>
              <a:rPr dirty="0" sz="2000" lang="en-US"/>
              <a:t>movie rating data from various platforms using web scraping or API </a:t>
            </a:r>
            <a:r>
              <a:rPr dirty="0" sz="2000" lang="en-US" smtClean="0"/>
              <a:t>calls.</a:t>
            </a:r>
          </a:p>
          <a:p>
            <a:pPr indent="0" lvl="1" marL="324000">
              <a:buNone/>
            </a:pPr>
            <a:r>
              <a:rPr dirty="0" sz="2400" lang="en-US" smtClean="0"/>
              <a:t>Data Cleaning:</a:t>
            </a:r>
          </a:p>
          <a:p>
            <a:pPr indent="0" lvl="2" marL="594000">
              <a:buNone/>
            </a:pPr>
            <a:r>
              <a:rPr dirty="0" sz="2000" lang="en-US" smtClean="0"/>
              <a:t>Handle </a:t>
            </a:r>
            <a:r>
              <a:rPr dirty="0" sz="2000" lang="en-US"/>
              <a:t>missing values, outliers, and inconsistencies in the </a:t>
            </a:r>
            <a:r>
              <a:rPr dirty="0" sz="2000" lang="en-US" smtClean="0"/>
              <a:t>dataset.</a:t>
            </a:r>
          </a:p>
          <a:p>
            <a:pPr indent="0" lvl="1" marL="324000">
              <a:buNone/>
            </a:pPr>
            <a:r>
              <a:rPr dirty="0" sz="2400" lang="en-US" smtClean="0"/>
              <a:t>Feature Engineering:</a:t>
            </a:r>
          </a:p>
          <a:p>
            <a:pPr indent="0" lvl="2" marL="594000">
              <a:buNone/>
            </a:pPr>
            <a:r>
              <a:rPr dirty="0" sz="2000" lang="en-US" smtClean="0"/>
              <a:t>Create </a:t>
            </a:r>
            <a:r>
              <a:rPr dirty="0" sz="2000" lang="en-US"/>
              <a:t>new features or transform existing ones to improve model performance.</a:t>
            </a:r>
            <a:endParaRPr dirty="0" sz="2000"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9" name="Content Placeholder 1"/>
          <p:cNvSpPr>
            <a:spLocks noGrp="1"/>
          </p:cNvSpPr>
          <p:nvPr>
            <p:ph idx="1"/>
          </p:nvPr>
        </p:nvSpPr>
        <p:spPr>
          <a:xfrm>
            <a:off x="581193" y="1662634"/>
            <a:ext cx="11029615" cy="4673324"/>
          </a:xfrm>
        </p:spPr>
        <p:txBody>
          <a:bodyPr>
            <a:normAutofit/>
          </a:bodyPr>
          <a:p>
            <a:pPr indent="0" marL="0">
              <a:buNone/>
            </a:pPr>
            <a:r>
              <a:rPr dirty="0" sz="3000" lang="en-US" smtClean="0"/>
              <a:t>Training Process:</a:t>
            </a:r>
          </a:p>
          <a:p>
            <a:pPr indent="0" lvl="1" marL="324000">
              <a:buNone/>
            </a:pPr>
            <a:r>
              <a:rPr dirty="0" sz="2600" lang="en-US" smtClean="0"/>
              <a:t>Data Splitting:</a:t>
            </a:r>
          </a:p>
          <a:p>
            <a:pPr indent="0" lvl="2" marL="594000">
              <a:buNone/>
            </a:pPr>
            <a:r>
              <a:rPr dirty="0" sz="2200" lang="en-US" smtClean="0"/>
              <a:t>Divide the dataset into training and testing sets for model validation.   </a:t>
            </a:r>
          </a:p>
          <a:p>
            <a:pPr indent="0" lvl="1" marL="324000">
              <a:buNone/>
            </a:pPr>
            <a:r>
              <a:rPr dirty="0" sz="2600" lang="en-US" smtClean="0"/>
              <a:t>Feature Scaling:</a:t>
            </a:r>
          </a:p>
          <a:p>
            <a:pPr indent="0" lvl="2" marL="594000">
              <a:buNone/>
            </a:pPr>
            <a:r>
              <a:rPr dirty="0" sz="2200" lang="en-US" smtClean="0"/>
              <a:t>Normalize or standardize features to ensure consistent scaling across variables</a:t>
            </a:r>
            <a:r>
              <a:rPr dirty="0" sz="2400" lang="en-US" smtClean="0"/>
              <a:t>.</a:t>
            </a:r>
          </a:p>
          <a:p>
            <a:pPr indent="0" lvl="1" marL="324000">
              <a:buNone/>
            </a:pPr>
            <a:r>
              <a:rPr dirty="0" sz="2600" lang="en-US" smtClean="0"/>
              <a:t>Model Training:</a:t>
            </a:r>
          </a:p>
          <a:p>
            <a:pPr indent="0" lvl="2" marL="594000">
              <a:buNone/>
            </a:pPr>
            <a:r>
              <a:rPr dirty="0" sz="2200" lang="en-US" smtClean="0"/>
              <a:t>Train machine learning models using the training dataset.</a:t>
            </a:r>
            <a:endParaRPr dirty="0" sz="2400" lang="en-US" smtClean="0"/>
          </a:p>
          <a:p>
            <a:pPr indent="0" lvl="1" marL="324000">
              <a:buNone/>
            </a:pPr>
            <a:r>
              <a:rPr dirty="0" sz="2600" lang="en-US" smtClean="0"/>
              <a:t>Model Evaluation:</a:t>
            </a:r>
          </a:p>
          <a:p>
            <a:pPr indent="0" lvl="2" marL="594000">
              <a:buNone/>
            </a:pPr>
            <a:r>
              <a:rPr dirty="0" sz="2200" lang="en-US" smtClean="0"/>
              <a:t>Evaluate model performance using appropriate evaluation metrics and cross-validation techniques.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Picture 2"/>
          <p:cNvPicPr>
            <a:picLocks noChangeAspect="1"/>
          </p:cNvPicPr>
          <p:nvPr/>
        </p:nvPicPr>
        <p:blipFill rotWithShape="1">
          <a:blip xmlns:r="http://schemas.openxmlformats.org/officeDocument/2006/relationships" r:embed="rId1"/>
          <a:srcRect l="32275" t="37520" r="5620" b="16880"/>
          <a:stretch>
            <a:fillRect/>
          </a:stretch>
        </p:blipFill>
        <p:spPr>
          <a:xfrm>
            <a:off x="103032" y="1245330"/>
            <a:ext cx="5834129" cy="2408349"/>
          </a:xfrm>
          <a:prstGeom prst="rect"/>
        </p:spPr>
      </p:pic>
      <p:pic>
        <p:nvPicPr>
          <p:cNvPr id="2097154" name="Picture 3"/>
          <p:cNvPicPr>
            <a:picLocks noChangeAspect="1"/>
          </p:cNvPicPr>
          <p:nvPr/>
        </p:nvPicPr>
        <p:blipFill rotWithShape="1">
          <a:blip xmlns:r="http://schemas.openxmlformats.org/officeDocument/2006/relationships" r:embed="rId2"/>
          <a:srcRect l="32323" t="37850" r="26411" b="6797"/>
          <a:stretch>
            <a:fillRect/>
          </a:stretch>
        </p:blipFill>
        <p:spPr>
          <a:xfrm>
            <a:off x="6529587" y="1281446"/>
            <a:ext cx="3876541" cy="2923504"/>
          </a:xfrm>
          <a:prstGeom prst="rect"/>
        </p:spPr>
      </p:pic>
      <p:pic>
        <p:nvPicPr>
          <p:cNvPr id="2097155" name="Picture 5"/>
          <p:cNvPicPr>
            <a:picLocks noChangeAspect="1"/>
          </p:cNvPicPr>
          <p:nvPr/>
        </p:nvPicPr>
        <p:blipFill rotWithShape="1">
          <a:blip xmlns:r="http://schemas.openxmlformats.org/officeDocument/2006/relationships" r:embed="rId3"/>
          <a:srcRect l="32371" t="55005" r="5661" b="5736"/>
          <a:stretch>
            <a:fillRect/>
          </a:stretch>
        </p:blipFill>
        <p:spPr>
          <a:xfrm>
            <a:off x="450759" y="4024363"/>
            <a:ext cx="5821250" cy="2073498"/>
          </a:xfrm>
          <a:prstGeom prst="rect"/>
        </p:spPr>
      </p:pic>
      <p:pic>
        <p:nvPicPr>
          <p:cNvPr id="2097156" name="Picture 6"/>
          <p:cNvPicPr>
            <a:picLocks noChangeAspect="1"/>
          </p:cNvPicPr>
          <p:nvPr/>
        </p:nvPicPr>
        <p:blipFill rotWithShape="1">
          <a:blip xmlns:r="http://schemas.openxmlformats.org/officeDocument/2006/relationships" r:embed="rId4"/>
          <a:srcRect l="32420" t="43874" r="5613" b="15891"/>
          <a:stretch>
            <a:fillRect/>
          </a:stretch>
        </p:blipFill>
        <p:spPr>
          <a:xfrm>
            <a:off x="6370749" y="4258098"/>
            <a:ext cx="5821251" cy="2125015"/>
          </a:xfrm>
          <a:prstGeom prst="rec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c0fa2617-96bd-425d-8578-e93563fe37c5"/>
    <ds:schemaRef ds:uri="http://schemas.microsoft.com/office/infopath/2007/PartnerControls"/>
    <ds:schemaRef ds:uri="http://schemas.microsoft.com/office/2006/documentManagement/types"/>
    <ds:schemaRef ds:uri="9162bd5b-4ed9-4da3-b376-05204580ba3f"/>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RAJA MOHAMED</cp:lastModifiedBy>
  <dcterms:created xsi:type="dcterms:W3CDTF">2021-05-26T05:50:10Z</dcterms:created>
  <dcterms:modified xsi:type="dcterms:W3CDTF">2024-04-05T10:49:32Z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6ee480fb6bc1472d8f5e3702d061f8b8</vt:lpwstr>
  </property>
</Properties>
</file>