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lvl1pPr defTabSz="456565">
      <a:defRPr>
        <a:latin typeface="Century Gothic"/>
        <a:ea typeface="Century Gothic"/>
        <a:cs typeface="Century Gothic"/>
        <a:sym typeface="Century Gothic"/>
      </a:defRPr>
    </a:lvl1pPr>
    <a:lvl2pPr indent="457200" defTabSz="456565">
      <a:defRPr>
        <a:latin typeface="Century Gothic"/>
        <a:ea typeface="Century Gothic"/>
        <a:cs typeface="Century Gothic"/>
        <a:sym typeface="Century Gothic"/>
      </a:defRPr>
    </a:lvl2pPr>
    <a:lvl3pPr indent="914400" defTabSz="456565">
      <a:defRPr>
        <a:latin typeface="Century Gothic"/>
        <a:ea typeface="Century Gothic"/>
        <a:cs typeface="Century Gothic"/>
        <a:sym typeface="Century Gothic"/>
      </a:defRPr>
    </a:lvl3pPr>
    <a:lvl4pPr indent="1371600" defTabSz="456565">
      <a:defRPr>
        <a:latin typeface="Century Gothic"/>
        <a:ea typeface="Century Gothic"/>
        <a:cs typeface="Century Gothic"/>
        <a:sym typeface="Century Gothic"/>
      </a:defRPr>
    </a:lvl4pPr>
    <a:lvl5pPr indent="1828800" defTabSz="456565">
      <a:defRPr>
        <a:latin typeface="Century Gothic"/>
        <a:ea typeface="Century Gothic"/>
        <a:cs typeface="Century Gothic"/>
        <a:sym typeface="Century Gothic"/>
      </a:defRPr>
    </a:lvl5pPr>
    <a:lvl6pPr indent="2286000" defTabSz="456565">
      <a:defRPr>
        <a:latin typeface="Century Gothic"/>
        <a:ea typeface="Century Gothic"/>
        <a:cs typeface="Century Gothic"/>
        <a:sym typeface="Century Gothic"/>
      </a:defRPr>
    </a:lvl6pPr>
    <a:lvl7pPr indent="2743200" defTabSz="456565">
      <a:defRPr>
        <a:latin typeface="Century Gothic"/>
        <a:ea typeface="Century Gothic"/>
        <a:cs typeface="Century Gothic"/>
        <a:sym typeface="Century Gothic"/>
      </a:defRPr>
    </a:lvl7pPr>
    <a:lvl8pPr indent="3200400" defTabSz="456565">
      <a:defRPr>
        <a:latin typeface="Century Gothic"/>
        <a:ea typeface="Century Gothic"/>
        <a:cs typeface="Century Gothic"/>
        <a:sym typeface="Century Gothic"/>
      </a:defRPr>
    </a:lvl8pPr>
    <a:lvl9pPr indent="3657600" defTabSz="456565">
      <a:defRPr>
        <a:latin typeface="Century Gothic"/>
        <a:ea typeface="Century Gothic"/>
        <a:cs typeface="Century Gothic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10"/>
            <a:ext cx="7772400" cy="153114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50"/>
            <a:ext cx="6400800" cy="22288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正文级别 1</a:t>
            </a:r>
            <a:endParaRPr sz="32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正文级别 2</a:t>
            </a:r>
            <a:endParaRPr sz="32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正文级别 3</a:t>
            </a:r>
            <a:endParaRPr sz="32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正文级别 4</a:t>
            </a:r>
            <a:endParaRPr sz="32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4000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171450"/>
            <a:ext cx="6019800" cy="49434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3305176"/>
            <a:ext cx="7772401" cy="1838324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894159"/>
            <a:ext cx="7772401" cy="241101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正文级别 1</a:t>
            </a:r>
            <a:endParaRPr sz="2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正文级别 2</a:t>
            </a:r>
            <a:endParaRPr sz="2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正文级别 3</a:t>
            </a:r>
            <a:endParaRPr sz="2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正文级别 4</a:t>
            </a:r>
            <a:endParaRPr sz="2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000125"/>
            <a:ext cx="4038600" cy="282892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92608"/>
            <a:ext cx="8229600" cy="8839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076599"/>
            <a:ext cx="4040188" cy="55455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 lvl="0">
              <a:defRPr b="0" sz="1800"/>
            </a:pPr>
            <a:r>
              <a:rPr b="1" sz="2400"/>
              <a:t>正文级别 1</a:t>
            </a:r>
            <a:endParaRPr b="1" sz="2400"/>
          </a:p>
          <a:p>
            <a:pPr lvl="1">
              <a:defRPr b="0" sz="1800"/>
            </a:pPr>
            <a:r>
              <a:rPr b="1" sz="2400"/>
              <a:t>正文级别 2</a:t>
            </a:r>
            <a:endParaRPr b="1" sz="2400"/>
          </a:p>
          <a:p>
            <a:pPr lvl="2">
              <a:defRPr b="0" sz="1800"/>
            </a:pPr>
            <a:r>
              <a:rPr b="1" sz="2400"/>
              <a:t>正文级别 3</a:t>
            </a:r>
            <a:endParaRPr b="1" sz="2400"/>
          </a:p>
          <a:p>
            <a:pPr lvl="3">
              <a:defRPr b="0" sz="1800"/>
            </a:pPr>
            <a:r>
              <a:rPr b="1" sz="2400"/>
              <a:t>正文级别 4</a:t>
            </a:r>
            <a:endParaRPr b="1" sz="2400"/>
          </a:p>
          <a:p>
            <a:pPr lvl="4">
              <a:defRPr b="0" sz="1800"/>
            </a:pPr>
            <a:r>
              <a:rPr b="1" sz="2400"/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69057"/>
            <a:ext cx="8229600" cy="11310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1" y="0"/>
            <a:ext cx="3008315" cy="1076327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04789"/>
            <a:ext cx="5111750" cy="493871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3600451"/>
            <a:ext cx="5486401" cy="425055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4025505"/>
            <a:ext cx="5486401" cy="60364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正文级别 1</a:t>
            </a:r>
            <a:endParaRPr sz="1400"/>
          </a:p>
          <a:p>
            <a:pPr lvl="1">
              <a:defRPr sz="1800"/>
            </a:pPr>
            <a:r>
              <a:rPr sz="1400"/>
              <a:t>正文级别 2</a:t>
            </a:r>
            <a:endParaRPr sz="1400"/>
          </a:p>
          <a:p>
            <a:pPr lvl="2">
              <a:defRPr sz="1800"/>
            </a:pPr>
            <a:r>
              <a:rPr sz="1400"/>
              <a:t>正文级别 3</a:t>
            </a:r>
            <a:endParaRPr sz="1400"/>
          </a:p>
          <a:p>
            <a:pPr lvl="3">
              <a:defRPr sz="1800"/>
            </a:pPr>
            <a:r>
              <a:rPr sz="1400"/>
              <a:t>正文级别 4</a:t>
            </a:r>
            <a:endParaRPr sz="1400"/>
          </a:p>
          <a:p>
            <a:pPr lvl="4">
              <a:defRPr sz="1800"/>
            </a:pPr>
            <a:r>
              <a:rPr sz="1400"/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69057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200150"/>
            <a:ext cx="8229600" cy="3943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4763216"/>
            <a:ext cx="2133600" cy="2819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med" advClick="1"/>
  <p:txStyles>
    <p:titleStyle>
      <a:lvl1pPr algn="ctr" defTabSz="456565">
        <a:defRPr sz="4400">
          <a:latin typeface="Century Gothic"/>
          <a:ea typeface="Century Gothic"/>
          <a:cs typeface="Century Gothic"/>
          <a:sym typeface="Century Gothic"/>
        </a:defRPr>
      </a:lvl1pPr>
      <a:lvl2pPr algn="ctr" defTabSz="456565">
        <a:defRPr sz="4400">
          <a:latin typeface="Century Gothic"/>
          <a:ea typeface="Century Gothic"/>
          <a:cs typeface="Century Gothic"/>
          <a:sym typeface="Century Gothic"/>
        </a:defRPr>
      </a:lvl2pPr>
      <a:lvl3pPr algn="ctr" defTabSz="456565">
        <a:defRPr sz="4400">
          <a:latin typeface="Century Gothic"/>
          <a:ea typeface="Century Gothic"/>
          <a:cs typeface="Century Gothic"/>
          <a:sym typeface="Century Gothic"/>
        </a:defRPr>
      </a:lvl3pPr>
      <a:lvl4pPr algn="ctr" defTabSz="456565">
        <a:defRPr sz="4400">
          <a:latin typeface="Century Gothic"/>
          <a:ea typeface="Century Gothic"/>
          <a:cs typeface="Century Gothic"/>
          <a:sym typeface="Century Gothic"/>
        </a:defRPr>
      </a:lvl4pPr>
      <a:lvl5pPr algn="ctr" defTabSz="456565">
        <a:defRPr sz="4400">
          <a:latin typeface="Century Gothic"/>
          <a:ea typeface="Century Gothic"/>
          <a:cs typeface="Century Gothic"/>
          <a:sym typeface="Century Gothic"/>
        </a:defRPr>
      </a:lvl5pPr>
      <a:lvl6pPr algn="ctr" defTabSz="456565">
        <a:defRPr sz="4400">
          <a:latin typeface="Century Gothic"/>
          <a:ea typeface="Century Gothic"/>
          <a:cs typeface="Century Gothic"/>
          <a:sym typeface="Century Gothic"/>
        </a:defRPr>
      </a:lvl6pPr>
      <a:lvl7pPr algn="ctr" defTabSz="456565">
        <a:defRPr sz="4400">
          <a:latin typeface="Century Gothic"/>
          <a:ea typeface="Century Gothic"/>
          <a:cs typeface="Century Gothic"/>
          <a:sym typeface="Century Gothic"/>
        </a:defRPr>
      </a:lvl7pPr>
      <a:lvl8pPr algn="ctr" defTabSz="456565">
        <a:defRPr sz="4400">
          <a:latin typeface="Century Gothic"/>
          <a:ea typeface="Century Gothic"/>
          <a:cs typeface="Century Gothic"/>
          <a:sym typeface="Century Gothic"/>
        </a:defRPr>
      </a:lvl8pPr>
      <a:lvl9pPr algn="ctr" defTabSz="456565">
        <a:defRPr sz="4400"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indent="-342900" defTabSz="456565">
        <a:spcBef>
          <a:spcPts val="700"/>
        </a:spcBef>
        <a:buSzPct val="100000"/>
        <a:buFont typeface="Arial"/>
        <a:buChar char="•"/>
        <a:defRPr sz="3200">
          <a:latin typeface="Century Gothic"/>
          <a:ea typeface="Century Gothic"/>
          <a:cs typeface="Century Gothic"/>
          <a:sym typeface="Century Gothic"/>
        </a:defRPr>
      </a:lvl1pPr>
      <a:lvl2pPr marL="783771" indent="-326571" defTabSz="456565">
        <a:spcBef>
          <a:spcPts val="700"/>
        </a:spcBef>
        <a:buSzPct val="100000"/>
        <a:buFont typeface="Arial"/>
        <a:buChar char="–"/>
        <a:defRPr sz="3200">
          <a:latin typeface="Century Gothic"/>
          <a:ea typeface="Century Gothic"/>
          <a:cs typeface="Century Gothic"/>
          <a:sym typeface="Century Gothic"/>
        </a:defRPr>
      </a:lvl2pPr>
      <a:lvl3pPr marL="1219200" indent="-304800" defTabSz="456565">
        <a:spcBef>
          <a:spcPts val="700"/>
        </a:spcBef>
        <a:buSzPct val="100000"/>
        <a:buFont typeface="Arial"/>
        <a:buChar char="•"/>
        <a:defRPr sz="3200">
          <a:latin typeface="Century Gothic"/>
          <a:ea typeface="Century Gothic"/>
          <a:cs typeface="Century Gothic"/>
          <a:sym typeface="Century Gothic"/>
        </a:defRPr>
      </a:lvl3pPr>
      <a:lvl4pPr marL="1737360" indent="-365760" defTabSz="456565">
        <a:spcBef>
          <a:spcPts val="700"/>
        </a:spcBef>
        <a:buSzPct val="100000"/>
        <a:buFont typeface="Arial"/>
        <a:buChar char="–"/>
        <a:defRPr sz="3200">
          <a:latin typeface="Century Gothic"/>
          <a:ea typeface="Century Gothic"/>
          <a:cs typeface="Century Gothic"/>
          <a:sym typeface="Century Gothic"/>
        </a:defRPr>
      </a:lvl4pPr>
      <a:lvl5pPr marL="2194560" indent="-365760" defTabSz="456565">
        <a:spcBef>
          <a:spcPts val="700"/>
        </a:spcBef>
        <a:buSzPct val="100000"/>
        <a:buFont typeface="Arial"/>
        <a:buChar char="»"/>
        <a:defRPr sz="3200">
          <a:latin typeface="Century Gothic"/>
          <a:ea typeface="Century Gothic"/>
          <a:cs typeface="Century Gothic"/>
          <a:sym typeface="Century Gothic"/>
        </a:defRPr>
      </a:lvl5pPr>
      <a:lvl6pPr marL="2651760" indent="-365760" defTabSz="456565">
        <a:spcBef>
          <a:spcPts val="700"/>
        </a:spcBef>
        <a:buSzPct val="100000"/>
        <a:buFont typeface="Arial"/>
        <a:buChar char="•"/>
        <a:defRPr sz="3200">
          <a:latin typeface="Century Gothic"/>
          <a:ea typeface="Century Gothic"/>
          <a:cs typeface="Century Gothic"/>
          <a:sym typeface="Century Gothic"/>
        </a:defRPr>
      </a:lvl6pPr>
      <a:lvl7pPr marL="3108960" indent="-365760" defTabSz="456565">
        <a:spcBef>
          <a:spcPts val="700"/>
        </a:spcBef>
        <a:buSzPct val="100000"/>
        <a:buFont typeface="Arial"/>
        <a:buChar char="•"/>
        <a:defRPr sz="3200">
          <a:latin typeface="Century Gothic"/>
          <a:ea typeface="Century Gothic"/>
          <a:cs typeface="Century Gothic"/>
          <a:sym typeface="Century Gothic"/>
        </a:defRPr>
      </a:lvl7pPr>
      <a:lvl8pPr marL="3566159" indent="-365759" defTabSz="456565">
        <a:spcBef>
          <a:spcPts val="700"/>
        </a:spcBef>
        <a:buSzPct val="100000"/>
        <a:buFont typeface="Arial"/>
        <a:buChar char="•"/>
        <a:defRPr sz="3200">
          <a:latin typeface="Century Gothic"/>
          <a:ea typeface="Century Gothic"/>
          <a:cs typeface="Century Gothic"/>
          <a:sym typeface="Century Gothic"/>
        </a:defRPr>
      </a:lvl8pPr>
      <a:lvl9pPr marL="4023359" indent="-365759" defTabSz="456565">
        <a:spcBef>
          <a:spcPts val="700"/>
        </a:spcBef>
        <a:buSzPct val="100000"/>
        <a:buFont typeface="Arial"/>
        <a:buChar char="•"/>
        <a:defRPr sz="3200">
          <a:latin typeface="Century Gothic"/>
          <a:ea typeface="Century Gothic"/>
          <a:cs typeface="Century Gothic"/>
          <a:sym typeface="Century Gothic"/>
        </a:defRPr>
      </a:lvl9pPr>
    </p:bodyStyle>
    <p:otherStyle>
      <a:lvl1pPr algn="r" defTabSz="456565"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1pPr>
      <a:lvl2pPr indent="457200" algn="r" defTabSz="456565"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2pPr>
      <a:lvl3pPr indent="914400" algn="r" defTabSz="456565"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3pPr>
      <a:lvl4pPr indent="1371600" algn="r" defTabSz="456565"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4pPr>
      <a:lvl5pPr indent="1828800" algn="r" defTabSz="456565"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5pPr>
      <a:lvl6pPr indent="2286000" algn="r" defTabSz="456565"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6pPr>
      <a:lvl7pPr indent="2743200" algn="r" defTabSz="456565"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7pPr>
      <a:lvl8pPr indent="3200400" algn="r" defTabSz="456565"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8pPr>
      <a:lvl9pPr indent="3657600" algn="r" defTabSz="456565">
        <a:defRPr sz="12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3168884" y="3157854"/>
            <a:ext cx="2930526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>
                <a:solidFill>
                  <a:srgbClr val="FFFFFF"/>
                </a:solidFill>
              </a:rPr>
              <a:t>周升儒</a:t>
            </a:r>
            <a:endParaRPr>
              <a:solidFill>
                <a:srgbClr val="FFFFFF"/>
              </a:solidFill>
            </a:endParaRPr>
          </a:p>
          <a:p>
            <a:pPr lvl="0" algn="ctr"/>
            <a:r>
              <a:rPr>
                <a:solidFill>
                  <a:srgbClr val="FFFFFF"/>
                </a:solidFill>
              </a:rPr>
              <a:t>王淳</a:t>
            </a:r>
            <a:endParaRPr>
              <a:solidFill>
                <a:srgbClr val="FFFFFF"/>
              </a:solidFill>
            </a:endParaRPr>
          </a:p>
          <a:p>
            <a:pPr lvl="0" algn="ctr"/>
            <a:r>
              <a:rPr>
                <a:solidFill>
                  <a:srgbClr val="FFFFFF"/>
                </a:solidFill>
              </a:rPr>
              <a:t>刘宗璇</a:t>
            </a:r>
          </a:p>
        </p:txBody>
      </p:sp>
      <p:sp>
        <p:nvSpPr>
          <p:cNvPr id="50" name="Shape 50"/>
          <p:cNvSpPr/>
          <p:nvPr/>
        </p:nvSpPr>
        <p:spPr>
          <a:xfrm>
            <a:off x="2579286" y="994020"/>
            <a:ext cx="4168141" cy="8026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4000">
                <a:solidFill>
                  <a:srgbClr val="E46C0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E46C0A"/>
                </a:solidFill>
              </a:rPr>
              <a:t>软件设计基础课程</a:t>
            </a:r>
          </a:p>
        </p:txBody>
      </p:sp>
      <p:sp>
        <p:nvSpPr>
          <p:cNvPr id="51" name="Shape 51"/>
          <p:cNvSpPr/>
          <p:nvPr/>
        </p:nvSpPr>
        <p:spPr>
          <a:xfrm>
            <a:off x="3235876" y="1632361"/>
            <a:ext cx="2796541" cy="10312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53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300">
                <a:solidFill>
                  <a:srgbClr val="FFFFFF"/>
                </a:solidFill>
              </a:rPr>
              <a:t>实验报告</a:t>
            </a:r>
          </a:p>
        </p:txBody>
      </p:sp>
      <p:sp>
        <p:nvSpPr>
          <p:cNvPr id="52" name="Shape 52"/>
          <p:cNvSpPr/>
          <p:nvPr/>
        </p:nvSpPr>
        <p:spPr>
          <a:xfrm>
            <a:off x="7039695" y="4787679"/>
            <a:ext cx="203811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000">
                <a:solidFill>
                  <a:srgbClr val="FFFFFF"/>
                </a:solidFill>
              </a:rPr>
              <a:t>天津工业大学</a:t>
            </a:r>
            <a:r>
              <a: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sz="1000">
                <a:solidFill>
                  <a:srgbClr val="FCC124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sz="1000">
                <a:solidFill>
                  <a:srgbClr val="FFFFFF"/>
                </a:solidFill>
              </a:rPr>
              <a:t>软件卓越</a:t>
            </a:r>
            <a:r>
              <a: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1502</a:t>
            </a:r>
            <a:r>
              <a:rPr sz="1000">
                <a:solidFill>
                  <a:srgbClr val="FFFFFF"/>
                </a:solidFill>
              </a:rPr>
              <a:t>班</a:t>
            </a:r>
          </a:p>
        </p:txBody>
      </p:sp>
      <p:sp>
        <p:nvSpPr>
          <p:cNvPr id="53" name="Shape 53"/>
          <p:cNvSpPr/>
          <p:nvPr/>
        </p:nvSpPr>
        <p:spPr>
          <a:xfrm>
            <a:off x="4159801" y="2600325"/>
            <a:ext cx="1565911" cy="40894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小组成员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1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" grpId="1"/>
      <p:bldP build="whole" bldLvl="1" animBg="1" rev="0" advAuto="0" spid="49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3461639" y="1401088"/>
            <a:ext cx="2220725" cy="64632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400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E46C0A"/>
                </a:solidFill>
              </a:rPr>
              <a:t>THANKS</a:t>
            </a:r>
          </a:p>
        </p:txBody>
      </p:sp>
      <p:sp>
        <p:nvSpPr>
          <p:cNvPr id="263" name="Shape 263"/>
          <p:cNvSpPr/>
          <p:nvPr/>
        </p:nvSpPr>
        <p:spPr>
          <a:xfrm>
            <a:off x="3505029" y="2721415"/>
            <a:ext cx="2133945" cy="362625"/>
          </a:xfrm>
          <a:prstGeom prst="rect">
            <a:avLst/>
          </a:prstGeom>
          <a:solidFill>
            <a:srgbClr val="E46C0A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3524079" y="2778273"/>
            <a:ext cx="2133943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ctr" defTabSz="914400">
              <a:lnSpc>
                <a:spcPct val="110000"/>
              </a:lnSpc>
              <a:defRPr sz="9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9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谢谢观赏！</a:t>
            </a:r>
          </a:p>
        </p:txBody>
      </p:sp>
      <p:sp>
        <p:nvSpPr>
          <p:cNvPr id="265" name="Shape 265"/>
          <p:cNvSpPr/>
          <p:nvPr/>
        </p:nvSpPr>
        <p:spPr>
          <a:xfrm>
            <a:off x="3941900" y="3179011"/>
            <a:ext cx="1260201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 sz="600">
                <a:solidFill>
                  <a:srgbClr val="FFFFFF"/>
                </a:solidFill>
              </a:rPr>
              <a:t>天津工业大学</a:t>
            </a:r>
            <a:r>
              <a:rPr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sz="600">
                <a:solidFill>
                  <a:srgbClr val="FCC124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sz="600">
                <a:solidFill>
                  <a:srgbClr val="FFFFFF"/>
                </a:solidFill>
              </a:rPr>
              <a:t>软件卓越</a:t>
            </a:r>
            <a:r>
              <a:rPr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1502</a:t>
            </a:r>
            <a:r>
              <a:rPr sz="600">
                <a:solidFill>
                  <a:srgbClr val="FFFFFF"/>
                </a:solidFill>
              </a:rPr>
              <a:t>班</a:t>
            </a:r>
          </a:p>
        </p:txBody>
      </p:sp>
    </p:spTree>
  </p:cSld>
  <p:clrMapOvr>
    <a:masterClrMapping/>
  </p:clrMapOvr>
  <p:transition spd="slow" advClick="1">
    <p:push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2475352" y="3409950"/>
            <a:ext cx="5220854" cy="570516"/>
          </a:xfrm>
          <a:prstGeom prst="rect">
            <a:avLst/>
          </a:prstGeom>
          <a:gradFill>
            <a:gsLst>
              <a:gs pos="20000">
                <a:srgbClr val="FFFFFF">
                  <a:alpha val="50000"/>
                </a:srgbClr>
              </a:gs>
              <a:gs pos="100000">
                <a:srgbClr val="A2C3FF">
                  <a:alpha val="0"/>
                </a:srgbClr>
              </a:gs>
            </a:gsLst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 sz="8000">
                <a:solidFill>
                  <a:srgbClr val="FFFFFF"/>
                </a:solidFill>
              </a:defRPr>
            </a:pPr>
          </a:p>
        </p:txBody>
      </p:sp>
      <p:sp>
        <p:nvSpPr>
          <p:cNvPr id="56" name="Shape 56"/>
          <p:cNvSpPr/>
          <p:nvPr/>
        </p:nvSpPr>
        <p:spPr>
          <a:xfrm flipH="1">
            <a:off x="2475352" y="2647950"/>
            <a:ext cx="5220854" cy="570516"/>
          </a:xfrm>
          <a:prstGeom prst="rect">
            <a:avLst/>
          </a:prstGeom>
          <a:gradFill>
            <a:gsLst>
              <a:gs pos="20000">
                <a:srgbClr val="FFFFFF">
                  <a:alpha val="50000"/>
                </a:srgbClr>
              </a:gs>
              <a:gs pos="100000">
                <a:srgbClr val="A2C3FF">
                  <a:alpha val="0"/>
                </a:srgbClr>
              </a:gs>
            </a:gsLst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 sz="8000">
                <a:solidFill>
                  <a:srgbClr val="FFFFFF"/>
                </a:solidFill>
              </a:defRPr>
            </a:pPr>
          </a:p>
        </p:txBody>
      </p:sp>
      <p:sp>
        <p:nvSpPr>
          <p:cNvPr id="57" name="Shape 57"/>
          <p:cNvSpPr/>
          <p:nvPr/>
        </p:nvSpPr>
        <p:spPr>
          <a:xfrm>
            <a:off x="2475352" y="1885950"/>
            <a:ext cx="5220854" cy="570516"/>
          </a:xfrm>
          <a:prstGeom prst="rect">
            <a:avLst/>
          </a:prstGeom>
          <a:gradFill>
            <a:gsLst>
              <a:gs pos="20000">
                <a:srgbClr val="FFFFFF">
                  <a:alpha val="50000"/>
                </a:srgbClr>
              </a:gs>
              <a:gs pos="100000">
                <a:srgbClr val="A2C3FF">
                  <a:alpha val="0"/>
                </a:srgbClr>
              </a:gs>
            </a:gsLst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 sz="8000">
                <a:solidFill>
                  <a:srgbClr val="FFFFFF"/>
                </a:solidFill>
              </a:defRPr>
            </a:pPr>
          </a:p>
        </p:txBody>
      </p:sp>
      <p:sp>
        <p:nvSpPr>
          <p:cNvPr id="58" name="Shape 58"/>
          <p:cNvSpPr/>
          <p:nvPr/>
        </p:nvSpPr>
        <p:spPr>
          <a:xfrm flipH="1">
            <a:off x="2475352" y="1123950"/>
            <a:ext cx="5220854" cy="570516"/>
          </a:xfrm>
          <a:prstGeom prst="rect">
            <a:avLst/>
          </a:prstGeom>
          <a:gradFill>
            <a:gsLst>
              <a:gs pos="20000">
                <a:srgbClr val="FFFFFF">
                  <a:alpha val="50000"/>
                </a:srgbClr>
              </a:gs>
              <a:gs pos="100000">
                <a:srgbClr val="A2C3FF">
                  <a:alpha val="0"/>
                </a:srgbClr>
              </a:gs>
            </a:gsLst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r">
              <a:defRPr sz="8000">
                <a:solidFill>
                  <a:srgbClr val="FFFFFF"/>
                </a:solidFill>
              </a:defRPr>
            </a:pPr>
          </a:p>
        </p:txBody>
      </p:sp>
      <p:grpSp>
        <p:nvGrpSpPr>
          <p:cNvPr id="61" name="Group 61"/>
          <p:cNvGrpSpPr/>
          <p:nvPr/>
        </p:nvGrpSpPr>
        <p:grpSpPr>
          <a:xfrm>
            <a:off x="-85605" y="1471100"/>
            <a:ext cx="1427148" cy="356476"/>
            <a:chOff x="0" y="0"/>
            <a:chExt cx="1427146" cy="356474"/>
          </a:xfrm>
        </p:grpSpPr>
        <p:sp>
          <p:nvSpPr>
            <p:cNvPr id="59" name="Shape 59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E46C0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55126"/>
              <a:ext cx="1427147" cy="269241"/>
            </a:xfrm>
            <a:prstGeom prst="rect">
              <a:avLst/>
            </a:prstGeom>
            <a:solidFill>
              <a:srgbClr val="E46C0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总体概述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-305746" y="1920090"/>
            <a:ext cx="1427148" cy="356475"/>
            <a:chOff x="0" y="0"/>
            <a:chExt cx="1427146" cy="356474"/>
          </a:xfrm>
        </p:grpSpPr>
        <p:sp>
          <p:nvSpPr>
            <p:cNvPr id="62" name="Shape 62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" name="Shape 63"/>
            <p:cNvSpPr/>
            <p:nvPr/>
          </p:nvSpPr>
          <p:spPr>
            <a:xfrm>
              <a:off x="0" y="55126"/>
              <a:ext cx="142714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实验目的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-305746" y="2369080"/>
            <a:ext cx="1427148" cy="356475"/>
            <a:chOff x="0" y="0"/>
            <a:chExt cx="1427146" cy="356474"/>
          </a:xfrm>
        </p:grpSpPr>
        <p:sp>
          <p:nvSpPr>
            <p:cNvPr id="65" name="Shape 65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" name="Shape 66"/>
            <p:cNvSpPr/>
            <p:nvPr/>
          </p:nvSpPr>
          <p:spPr>
            <a:xfrm>
              <a:off x="0" y="55126"/>
              <a:ext cx="142714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实验要求</a:t>
              </a:r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-305746" y="2818070"/>
            <a:ext cx="1427148" cy="356475"/>
            <a:chOff x="0" y="0"/>
            <a:chExt cx="1427146" cy="356474"/>
          </a:xfrm>
        </p:grpSpPr>
        <p:sp>
          <p:nvSpPr>
            <p:cNvPr id="68" name="Shape 68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" name="Shape 69"/>
            <p:cNvSpPr/>
            <p:nvPr/>
          </p:nvSpPr>
          <p:spPr>
            <a:xfrm>
              <a:off x="0" y="55127"/>
              <a:ext cx="142714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解决方案</a:t>
              </a:r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-305746" y="3267061"/>
            <a:ext cx="1427148" cy="356475"/>
            <a:chOff x="0" y="0"/>
            <a:chExt cx="1427146" cy="356474"/>
          </a:xfrm>
        </p:grpSpPr>
        <p:sp>
          <p:nvSpPr>
            <p:cNvPr id="71" name="Shape 71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" name="Shape 72"/>
            <p:cNvSpPr/>
            <p:nvPr/>
          </p:nvSpPr>
          <p:spPr>
            <a:xfrm>
              <a:off x="0" y="55126"/>
              <a:ext cx="142714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成果展示</a:t>
              </a:r>
            </a:p>
          </p:txBody>
        </p:sp>
      </p:grpSp>
      <p:sp>
        <p:nvSpPr>
          <p:cNvPr id="74" name="Shape 74"/>
          <p:cNvSpPr/>
          <p:nvPr/>
        </p:nvSpPr>
        <p:spPr>
          <a:xfrm>
            <a:off x="2310989" y="1148580"/>
            <a:ext cx="4681346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r>
              <a: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sz="2400">
                <a:solidFill>
                  <a:srgbClr val="FFFFFF"/>
                </a:solidFill>
              </a:rPr>
              <a:t>  实验目的</a:t>
            </a:r>
          </a:p>
        </p:txBody>
      </p:sp>
      <p:sp>
        <p:nvSpPr>
          <p:cNvPr id="75" name="Shape 75"/>
          <p:cNvSpPr/>
          <p:nvPr/>
        </p:nvSpPr>
        <p:spPr>
          <a:xfrm>
            <a:off x="3098395" y="2683074"/>
            <a:ext cx="389714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r>
              <a: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sz="2400">
                <a:solidFill>
                  <a:srgbClr val="FFFFFF"/>
                </a:solidFill>
              </a:rPr>
              <a:t>  解决方案</a:t>
            </a:r>
          </a:p>
        </p:txBody>
      </p:sp>
      <p:sp>
        <p:nvSpPr>
          <p:cNvPr id="76" name="Shape 76"/>
          <p:cNvSpPr/>
          <p:nvPr/>
        </p:nvSpPr>
        <p:spPr>
          <a:xfrm>
            <a:off x="3338562" y="1968860"/>
            <a:ext cx="3711697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NO. 2  </a:t>
            </a:r>
            <a:r>
              <a:rPr b="1" sz="2400">
                <a:solidFill>
                  <a:srgbClr val="FFFFFF"/>
                </a:solidFill>
              </a:rPr>
              <a:t>实验要求</a:t>
            </a:r>
            <a:r>
              <a: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sp>
        <p:nvSpPr>
          <p:cNvPr id="77" name="Shape 77"/>
          <p:cNvSpPr/>
          <p:nvPr/>
        </p:nvSpPr>
        <p:spPr>
          <a:xfrm>
            <a:off x="3446452" y="3453374"/>
            <a:ext cx="4035605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r>
              <a: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sz="2400">
                <a:solidFill>
                  <a:srgbClr val="FFFFFF"/>
                </a:solidFill>
              </a:rPr>
              <a:t>  成果展示</a:t>
            </a:r>
          </a:p>
        </p:txBody>
      </p:sp>
      <p:sp>
        <p:nvSpPr>
          <p:cNvPr id="78" name="Shape 78"/>
          <p:cNvSpPr/>
          <p:nvPr/>
        </p:nvSpPr>
        <p:spPr>
          <a:xfrm>
            <a:off x="76200" y="93344"/>
            <a:ext cx="243840" cy="2946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100">
                <a:solidFill>
                  <a:srgbClr val="E46C0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E46C0A"/>
                </a:solidFill>
              </a:rPr>
              <a:t>一</a:t>
            </a:r>
          </a:p>
        </p:txBody>
      </p:sp>
      <p:sp>
        <p:nvSpPr>
          <p:cNvPr id="79" name="Shape 79"/>
          <p:cNvSpPr/>
          <p:nvPr/>
        </p:nvSpPr>
        <p:spPr>
          <a:xfrm>
            <a:off x="7140784" y="657789"/>
            <a:ext cx="938339" cy="13106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8000">
                <a:solidFill>
                  <a:srgbClr val="E46C0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8000">
                <a:solidFill>
                  <a:srgbClr val="E46C0A"/>
                </a:solidFill>
              </a:rPr>
              <a:t>1</a:t>
            </a:r>
          </a:p>
        </p:txBody>
      </p:sp>
      <p:sp>
        <p:nvSpPr>
          <p:cNvPr id="80" name="Shape 80"/>
          <p:cNvSpPr/>
          <p:nvPr/>
        </p:nvSpPr>
        <p:spPr>
          <a:xfrm>
            <a:off x="2507839" y="1410118"/>
            <a:ext cx="938339" cy="13106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8000">
                <a:solidFill>
                  <a:srgbClr val="E46C0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8000">
                <a:solidFill>
                  <a:srgbClr val="E46C0A"/>
                </a:solidFill>
              </a:rPr>
              <a:t>2</a:t>
            </a:r>
          </a:p>
        </p:txBody>
      </p:sp>
      <p:sp>
        <p:nvSpPr>
          <p:cNvPr id="81" name="Shape 81"/>
          <p:cNvSpPr/>
          <p:nvPr/>
        </p:nvSpPr>
        <p:spPr>
          <a:xfrm>
            <a:off x="7020134" y="2194398"/>
            <a:ext cx="938339" cy="13106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8000">
                <a:solidFill>
                  <a:srgbClr val="E46C0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8000">
                <a:solidFill>
                  <a:srgbClr val="E46C0A"/>
                </a:solidFill>
              </a:rPr>
              <a:t>3</a:t>
            </a:r>
          </a:p>
        </p:txBody>
      </p:sp>
      <p:sp>
        <p:nvSpPr>
          <p:cNvPr id="82" name="Shape 82"/>
          <p:cNvSpPr/>
          <p:nvPr/>
        </p:nvSpPr>
        <p:spPr>
          <a:xfrm>
            <a:off x="2475352" y="2917413"/>
            <a:ext cx="938339" cy="13106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8000">
                <a:solidFill>
                  <a:srgbClr val="E46C0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8000">
                <a:solidFill>
                  <a:srgbClr val="E46C0A"/>
                </a:solidFill>
              </a:rPr>
              <a:t>4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387600" y="1083732"/>
            <a:ext cx="6756400" cy="3115734"/>
          </a:xfrm>
          <a:prstGeom prst="rect">
            <a:avLst/>
          </a:prstGeom>
          <a:solidFill>
            <a:srgbClr val="FFFFFF">
              <a:alpha val="40000"/>
            </a:srgb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5" name="Shape 85"/>
          <p:cNvSpPr/>
          <p:nvPr/>
        </p:nvSpPr>
        <p:spPr>
          <a:xfrm>
            <a:off x="3638450" y="1083732"/>
            <a:ext cx="1915684" cy="353501"/>
          </a:xfrm>
          <a:prstGeom prst="rect">
            <a:avLst/>
          </a:prstGeom>
          <a:solidFill>
            <a:srgbClr val="E46C0A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" name="Shape 86"/>
          <p:cNvSpPr/>
          <p:nvPr/>
        </p:nvSpPr>
        <p:spPr>
          <a:xfrm>
            <a:off x="3629288" y="1106564"/>
            <a:ext cx="1924134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实验目的</a:t>
            </a:r>
          </a:p>
        </p:txBody>
      </p:sp>
      <p:grpSp>
        <p:nvGrpSpPr>
          <p:cNvPr id="89" name="Group 89"/>
          <p:cNvGrpSpPr/>
          <p:nvPr/>
        </p:nvGrpSpPr>
        <p:grpSpPr>
          <a:xfrm>
            <a:off x="-305746" y="1471100"/>
            <a:ext cx="1427148" cy="356476"/>
            <a:chOff x="0" y="0"/>
            <a:chExt cx="1427146" cy="356474"/>
          </a:xfrm>
        </p:grpSpPr>
        <p:sp>
          <p:nvSpPr>
            <p:cNvPr id="87" name="Shape 87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" name="Shape 88"/>
            <p:cNvSpPr/>
            <p:nvPr/>
          </p:nvSpPr>
          <p:spPr>
            <a:xfrm>
              <a:off x="0" y="55126"/>
              <a:ext cx="142714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总体概述</a:t>
              </a:r>
            </a:p>
          </p:txBody>
        </p:sp>
      </p:grpSp>
      <p:grpSp>
        <p:nvGrpSpPr>
          <p:cNvPr id="92" name="Group 92"/>
          <p:cNvGrpSpPr/>
          <p:nvPr/>
        </p:nvGrpSpPr>
        <p:grpSpPr>
          <a:xfrm>
            <a:off x="-85605" y="1920090"/>
            <a:ext cx="1427147" cy="459914"/>
            <a:chOff x="0" y="0"/>
            <a:chExt cx="1427146" cy="459912"/>
          </a:xfrm>
        </p:grpSpPr>
        <p:sp>
          <p:nvSpPr>
            <p:cNvPr id="90" name="Shape 90"/>
            <p:cNvSpPr/>
            <p:nvPr/>
          </p:nvSpPr>
          <p:spPr>
            <a:xfrm>
              <a:off x="0" y="0"/>
              <a:ext cx="1427147" cy="356475"/>
            </a:xfrm>
            <a:prstGeom prst="rect">
              <a:avLst/>
            </a:prstGeom>
            <a:solidFill>
              <a:srgbClr val="E46C0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55127"/>
              <a:ext cx="1427147" cy="404786"/>
            </a:xfrm>
            <a:prstGeom prst="rect">
              <a:avLst/>
            </a:prstGeom>
            <a:solidFill>
              <a:srgbClr val="E46C0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实验目的</a:t>
              </a:r>
              <a:endParaRPr b="1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roup 95"/>
          <p:cNvGrpSpPr/>
          <p:nvPr/>
        </p:nvGrpSpPr>
        <p:grpSpPr>
          <a:xfrm>
            <a:off x="-305746" y="2369080"/>
            <a:ext cx="1427148" cy="356475"/>
            <a:chOff x="0" y="0"/>
            <a:chExt cx="1427146" cy="356474"/>
          </a:xfrm>
        </p:grpSpPr>
        <p:sp>
          <p:nvSpPr>
            <p:cNvPr id="93" name="Shape 93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" name="Shape 94"/>
            <p:cNvSpPr/>
            <p:nvPr/>
          </p:nvSpPr>
          <p:spPr>
            <a:xfrm>
              <a:off x="0" y="55126"/>
              <a:ext cx="142714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实验要求</a:t>
              </a:r>
            </a:p>
          </p:txBody>
        </p:sp>
      </p:grpSp>
      <p:grpSp>
        <p:nvGrpSpPr>
          <p:cNvPr id="98" name="Group 98"/>
          <p:cNvGrpSpPr/>
          <p:nvPr/>
        </p:nvGrpSpPr>
        <p:grpSpPr>
          <a:xfrm>
            <a:off x="-305746" y="2818070"/>
            <a:ext cx="1427148" cy="356475"/>
            <a:chOff x="0" y="0"/>
            <a:chExt cx="1427146" cy="356474"/>
          </a:xfrm>
        </p:grpSpPr>
        <p:sp>
          <p:nvSpPr>
            <p:cNvPr id="96" name="Shape 96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" name="Shape 97"/>
            <p:cNvSpPr/>
            <p:nvPr/>
          </p:nvSpPr>
          <p:spPr>
            <a:xfrm>
              <a:off x="0" y="55127"/>
              <a:ext cx="142714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解决方案</a:t>
              </a:r>
            </a:p>
          </p:txBody>
        </p:sp>
      </p:grpSp>
      <p:grpSp>
        <p:nvGrpSpPr>
          <p:cNvPr id="101" name="Group 101"/>
          <p:cNvGrpSpPr/>
          <p:nvPr/>
        </p:nvGrpSpPr>
        <p:grpSpPr>
          <a:xfrm>
            <a:off x="-305746" y="3267061"/>
            <a:ext cx="1427148" cy="356475"/>
            <a:chOff x="0" y="0"/>
            <a:chExt cx="1427146" cy="356474"/>
          </a:xfrm>
        </p:grpSpPr>
        <p:sp>
          <p:nvSpPr>
            <p:cNvPr id="99" name="Shape 99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" name="Shape 100"/>
            <p:cNvSpPr/>
            <p:nvPr/>
          </p:nvSpPr>
          <p:spPr>
            <a:xfrm>
              <a:off x="0" y="55126"/>
              <a:ext cx="142714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成果展示</a:t>
              </a:r>
            </a:p>
          </p:txBody>
        </p:sp>
      </p:grpSp>
      <p:sp>
        <p:nvSpPr>
          <p:cNvPr id="102" name="Shape 102"/>
          <p:cNvSpPr/>
          <p:nvPr/>
        </p:nvSpPr>
        <p:spPr>
          <a:xfrm>
            <a:off x="2734735" y="1686167"/>
            <a:ext cx="2993259" cy="1557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sz="1000"/>
              <a:t>1</a:t>
            </a:r>
            <a:r>
              <a:rPr sz="1000"/>
              <a:t>、巩固提高《</a:t>
            </a:r>
            <a:r>
              <a:rPr sz="1000"/>
              <a:t>C</a:t>
            </a:r>
            <a:r>
              <a:rPr sz="1000"/>
              <a:t>语言》课程</a:t>
            </a:r>
            <a:endParaRPr sz="1000"/>
          </a:p>
          <a:p>
            <a:pPr lvl="0">
              <a:lnSpc>
                <a:spcPct val="130000"/>
              </a:lnSpc>
            </a:pPr>
            <a:endParaRPr sz="1000"/>
          </a:p>
          <a:p>
            <a:pPr lvl="0">
              <a:lnSpc>
                <a:spcPct val="130000"/>
              </a:lnSpc>
            </a:pPr>
            <a:r>
              <a:rPr sz="1000"/>
              <a:t>2</a:t>
            </a:r>
            <a:r>
              <a:rPr sz="1000"/>
              <a:t>、为《数据结构》的学习加深基础</a:t>
            </a:r>
            <a:endParaRPr sz="1000"/>
          </a:p>
          <a:p>
            <a:pPr lvl="0">
              <a:lnSpc>
                <a:spcPct val="130000"/>
              </a:lnSpc>
            </a:pPr>
            <a:endParaRPr sz="1000"/>
          </a:p>
          <a:p>
            <a:pPr lvl="0">
              <a:lnSpc>
                <a:spcPct val="130000"/>
              </a:lnSpc>
            </a:pPr>
            <a:r>
              <a:rPr sz="1000"/>
              <a:t>3</a:t>
            </a:r>
            <a:r>
              <a:rPr sz="1000"/>
              <a:t>、通过实践加深对</a:t>
            </a:r>
            <a:r>
              <a:rPr sz="1000"/>
              <a:t>C</a:t>
            </a:r>
            <a:r>
              <a:rPr sz="1000"/>
              <a:t>代码的理解和运用</a:t>
            </a:r>
            <a:endParaRPr sz="1000"/>
          </a:p>
          <a:p>
            <a:pPr lvl="0">
              <a:lnSpc>
                <a:spcPct val="130000"/>
              </a:lnSpc>
            </a:pPr>
            <a:endParaRPr sz="1000"/>
          </a:p>
          <a:p>
            <a:pPr lvl="0">
              <a:lnSpc>
                <a:spcPct val="130000"/>
              </a:lnSpc>
            </a:pPr>
            <a:r>
              <a:rPr sz="1000"/>
              <a:t>4</a:t>
            </a:r>
            <a:r>
              <a:rPr sz="1000"/>
              <a:t>、结构模快化设计，培养团队协作的能力</a:t>
            </a:r>
          </a:p>
        </p:txBody>
      </p:sp>
      <p:sp>
        <p:nvSpPr>
          <p:cNvPr id="103" name="Shape 103"/>
          <p:cNvSpPr/>
          <p:nvPr/>
        </p:nvSpPr>
        <p:spPr>
          <a:xfrm>
            <a:off x="76200" y="93344"/>
            <a:ext cx="243840" cy="2946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100">
                <a:solidFill>
                  <a:srgbClr val="E46C0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E46C0A"/>
                </a:solidFill>
              </a:rPr>
              <a:t>二</a:t>
            </a:r>
          </a:p>
        </p:txBody>
      </p:sp>
      <p:sp>
        <p:nvSpPr>
          <p:cNvPr id="104" name="Shape 104"/>
          <p:cNvSpPr/>
          <p:nvPr/>
        </p:nvSpPr>
        <p:spPr>
          <a:xfrm>
            <a:off x="5765800" y="4325501"/>
            <a:ext cx="792088" cy="217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defTabSz="914400"/>
            <a:r>
              <a:rPr sz="100">
                <a:latin typeface="Calibri"/>
                <a:ea typeface="Calibri"/>
                <a:cs typeface="Calibri"/>
                <a:sym typeface="Calibri"/>
              </a:rPr>
              <a:t>PPT</a:t>
            </a:r>
            <a:r>
              <a:rPr sz="100">
                <a:latin typeface="宋体"/>
                <a:ea typeface="宋体"/>
                <a:cs typeface="宋体"/>
                <a:sym typeface="宋体"/>
              </a:rPr>
              <a:t>模板下载：</a:t>
            </a:r>
            <a:r>
              <a:rPr sz="100">
                <a:latin typeface="Calibri"/>
                <a:ea typeface="Calibri"/>
                <a:cs typeface="Calibri"/>
                <a:sym typeface="Calibri"/>
              </a:rPr>
              <a:t>www.1ppt.com/moban/     </a:t>
            </a:r>
            <a:r>
              <a:rPr sz="100">
                <a:latin typeface="宋体"/>
                <a:ea typeface="宋体"/>
                <a:cs typeface="宋体"/>
                <a:sym typeface="宋体"/>
              </a:rPr>
              <a:t>行业</a:t>
            </a:r>
            <a:r>
              <a:rPr sz="100">
                <a:latin typeface="Calibri"/>
                <a:ea typeface="Calibri"/>
                <a:cs typeface="Calibri"/>
                <a:sym typeface="Calibri"/>
              </a:rPr>
              <a:t>PPT</a:t>
            </a:r>
            <a:r>
              <a:rPr sz="100">
                <a:latin typeface="宋体"/>
                <a:ea typeface="宋体"/>
                <a:cs typeface="宋体"/>
                <a:sym typeface="宋体"/>
              </a:rPr>
              <a:t>模板：</a:t>
            </a:r>
            <a:r>
              <a:rPr sz="100">
                <a:latin typeface="Calibri"/>
                <a:ea typeface="Calibri"/>
                <a:cs typeface="Calibri"/>
                <a:sym typeface="Calibri"/>
              </a:rPr>
              <a:t>www.1ppt.com/hangye/ </a:t>
            </a:r>
            <a:endParaRPr sz="100">
              <a:latin typeface="Calibri"/>
              <a:ea typeface="Calibri"/>
              <a:cs typeface="Calibri"/>
              <a:sym typeface="Calibri"/>
            </a:endParaRPr>
          </a:p>
          <a:p>
            <a:pPr lvl="0" defTabSz="914400"/>
            <a:r>
              <a:rPr sz="100">
                <a:latin typeface="宋体"/>
                <a:ea typeface="宋体"/>
                <a:cs typeface="宋体"/>
                <a:sym typeface="宋体"/>
              </a:rPr>
              <a:t>节日</a:t>
            </a:r>
            <a:r>
              <a:rPr sz="100">
                <a:latin typeface="Calibri"/>
                <a:ea typeface="Calibri"/>
                <a:cs typeface="Calibri"/>
                <a:sym typeface="Calibri"/>
              </a:rPr>
              <a:t>PPT</a:t>
            </a:r>
            <a:r>
              <a:rPr sz="100">
                <a:latin typeface="宋体"/>
                <a:ea typeface="宋体"/>
                <a:cs typeface="宋体"/>
                <a:sym typeface="宋体"/>
              </a:rPr>
              <a:t>模板：</a:t>
            </a:r>
            <a:r>
              <a:rPr sz="100">
                <a:latin typeface="Calibri"/>
                <a:ea typeface="Calibri"/>
                <a:cs typeface="Calibri"/>
                <a:sym typeface="Calibri"/>
              </a:rPr>
              <a:t>www.1ppt.com/jieri/           PPT</a:t>
            </a:r>
            <a:r>
              <a:rPr sz="100">
                <a:latin typeface="宋体"/>
                <a:ea typeface="宋体"/>
                <a:cs typeface="宋体"/>
                <a:sym typeface="宋体"/>
              </a:rPr>
              <a:t>素材下载：</a:t>
            </a:r>
            <a:r>
              <a:rPr sz="100">
                <a:latin typeface="Calibri"/>
                <a:ea typeface="Calibri"/>
                <a:cs typeface="Calibri"/>
                <a:sym typeface="Calibri"/>
              </a:rPr>
              <a:t>www.1ppt.com/sucai/</a:t>
            </a:r>
            <a:endParaRPr sz="100">
              <a:latin typeface="Calibri"/>
              <a:ea typeface="Calibri"/>
              <a:cs typeface="Calibri"/>
              <a:sym typeface="Calibri"/>
            </a:endParaRPr>
          </a:p>
          <a:p>
            <a:pPr lvl="0" defTabSz="914400"/>
            <a:r>
              <a:rPr sz="100">
                <a:latin typeface="Calibri"/>
                <a:ea typeface="Calibri"/>
                <a:cs typeface="Calibri"/>
                <a:sym typeface="Calibri"/>
              </a:rPr>
              <a:t>PPT</a:t>
            </a:r>
            <a:r>
              <a:rPr sz="100">
                <a:latin typeface="宋体"/>
                <a:ea typeface="宋体"/>
                <a:cs typeface="宋体"/>
                <a:sym typeface="宋体"/>
              </a:rPr>
              <a:t>背景图片：</a:t>
            </a:r>
            <a:r>
              <a:rPr sz="100">
                <a:latin typeface="Calibri"/>
                <a:ea typeface="Calibri"/>
                <a:cs typeface="Calibri"/>
                <a:sym typeface="Calibri"/>
              </a:rPr>
              <a:t>www.1ppt.com/beijing/      PPT</a:t>
            </a:r>
            <a:r>
              <a:rPr sz="100">
                <a:latin typeface="宋体"/>
                <a:ea typeface="宋体"/>
                <a:cs typeface="宋体"/>
                <a:sym typeface="宋体"/>
              </a:rPr>
              <a:t>图表下载：</a:t>
            </a:r>
            <a:r>
              <a:rPr sz="100">
                <a:latin typeface="Calibri"/>
                <a:ea typeface="Calibri"/>
                <a:cs typeface="Calibri"/>
                <a:sym typeface="Calibri"/>
              </a:rPr>
              <a:t>www.1ppt.com/tubiao/      </a:t>
            </a:r>
            <a:endParaRPr sz="100">
              <a:latin typeface="Calibri"/>
              <a:ea typeface="Calibri"/>
              <a:cs typeface="Calibri"/>
              <a:sym typeface="Calibri"/>
            </a:endParaRPr>
          </a:p>
          <a:p>
            <a:pPr lvl="0" defTabSz="914400"/>
            <a:r>
              <a:rPr sz="100">
                <a:latin typeface="宋体"/>
                <a:ea typeface="宋体"/>
                <a:cs typeface="宋体"/>
                <a:sym typeface="宋体"/>
              </a:rPr>
              <a:t>优秀</a:t>
            </a:r>
            <a:r>
              <a:rPr sz="100">
                <a:latin typeface="Calibri"/>
                <a:ea typeface="Calibri"/>
                <a:cs typeface="Calibri"/>
                <a:sym typeface="Calibri"/>
              </a:rPr>
              <a:t>PPT</a:t>
            </a:r>
            <a:r>
              <a:rPr sz="100">
                <a:latin typeface="宋体"/>
                <a:ea typeface="宋体"/>
                <a:cs typeface="宋体"/>
                <a:sym typeface="宋体"/>
              </a:rPr>
              <a:t>下载：</a:t>
            </a:r>
            <a:r>
              <a:rPr sz="100">
                <a:latin typeface="Calibri"/>
                <a:ea typeface="Calibri"/>
                <a:cs typeface="Calibri"/>
                <a:sym typeface="Calibri"/>
              </a:rPr>
              <a:t>www.1ppt.com/xiazai/        PPT</a:t>
            </a:r>
            <a:r>
              <a:rPr sz="100">
                <a:latin typeface="宋体"/>
                <a:ea typeface="宋体"/>
                <a:cs typeface="宋体"/>
                <a:sym typeface="宋体"/>
              </a:rPr>
              <a:t>教程： </a:t>
            </a:r>
            <a:r>
              <a:rPr sz="100">
                <a:latin typeface="Calibri"/>
                <a:ea typeface="Calibri"/>
                <a:cs typeface="Calibri"/>
                <a:sym typeface="Calibri"/>
              </a:rPr>
              <a:t>www.1ppt.com/powerpoint/      </a:t>
            </a:r>
            <a:endParaRPr sz="100">
              <a:latin typeface="Calibri"/>
              <a:ea typeface="Calibri"/>
              <a:cs typeface="Calibri"/>
              <a:sym typeface="Calibri"/>
            </a:endParaRPr>
          </a:p>
          <a:p>
            <a:pPr lvl="0" defTabSz="914400"/>
            <a:r>
              <a:rPr sz="100">
                <a:latin typeface="Calibri"/>
                <a:ea typeface="Calibri"/>
                <a:cs typeface="Calibri"/>
                <a:sym typeface="Calibri"/>
              </a:rPr>
              <a:t>Word</a:t>
            </a:r>
            <a:r>
              <a:rPr sz="100">
                <a:latin typeface="宋体"/>
                <a:ea typeface="宋体"/>
                <a:cs typeface="宋体"/>
                <a:sym typeface="宋体"/>
              </a:rPr>
              <a:t>教程： </a:t>
            </a:r>
            <a:r>
              <a:rPr sz="100">
                <a:latin typeface="Calibri"/>
                <a:ea typeface="Calibri"/>
                <a:cs typeface="Calibri"/>
                <a:sym typeface="Calibri"/>
              </a:rPr>
              <a:t>www.1ppt.com/word/              Excel</a:t>
            </a:r>
            <a:r>
              <a:rPr sz="100">
                <a:latin typeface="宋体"/>
                <a:ea typeface="宋体"/>
                <a:cs typeface="宋体"/>
                <a:sym typeface="宋体"/>
              </a:rPr>
              <a:t>教程：</a:t>
            </a:r>
            <a:r>
              <a:rPr sz="100">
                <a:latin typeface="Calibri"/>
                <a:ea typeface="Calibri"/>
                <a:cs typeface="Calibri"/>
                <a:sym typeface="Calibri"/>
              </a:rPr>
              <a:t>www.1ppt.com/excel/  </a:t>
            </a:r>
            <a:endParaRPr sz="100">
              <a:latin typeface="Calibri"/>
              <a:ea typeface="Calibri"/>
              <a:cs typeface="Calibri"/>
              <a:sym typeface="Calibri"/>
            </a:endParaRPr>
          </a:p>
          <a:p>
            <a:pPr lvl="0" defTabSz="914400"/>
            <a:r>
              <a:rPr sz="100">
                <a:latin typeface="宋体"/>
                <a:ea typeface="宋体"/>
                <a:cs typeface="宋体"/>
                <a:sym typeface="宋体"/>
              </a:rPr>
              <a:t>资料下载：</a:t>
            </a:r>
            <a:r>
              <a:rPr sz="100">
                <a:latin typeface="Calibri"/>
                <a:ea typeface="Calibri"/>
                <a:cs typeface="Calibri"/>
                <a:sym typeface="Calibri"/>
              </a:rPr>
              <a:t>www.1ppt.com/ziliao/                PPT</a:t>
            </a:r>
            <a:r>
              <a:rPr sz="100">
                <a:latin typeface="宋体"/>
                <a:ea typeface="宋体"/>
                <a:cs typeface="宋体"/>
                <a:sym typeface="宋体"/>
              </a:rPr>
              <a:t>课件下载：</a:t>
            </a:r>
            <a:r>
              <a:rPr sz="100">
                <a:latin typeface="Calibri"/>
                <a:ea typeface="Calibri"/>
                <a:cs typeface="Calibri"/>
                <a:sym typeface="Calibri"/>
              </a:rPr>
              <a:t>www.1ppt.com/kejian/ </a:t>
            </a:r>
            <a:endParaRPr sz="100">
              <a:latin typeface="Calibri"/>
              <a:ea typeface="Calibri"/>
              <a:cs typeface="Calibri"/>
              <a:sym typeface="Calibri"/>
            </a:endParaRPr>
          </a:p>
          <a:p>
            <a:pPr lvl="0" defTabSz="914400"/>
            <a:r>
              <a:rPr sz="100">
                <a:latin typeface="宋体"/>
                <a:ea typeface="宋体"/>
                <a:cs typeface="宋体"/>
                <a:sym typeface="宋体"/>
              </a:rPr>
              <a:t>范文下载：</a:t>
            </a:r>
            <a:r>
              <a:rPr sz="100">
                <a:latin typeface="Calibri"/>
                <a:ea typeface="Calibri"/>
                <a:cs typeface="Calibri"/>
                <a:sym typeface="Calibri"/>
              </a:rPr>
              <a:t>www.1ppt.com/fanwen/             </a:t>
            </a:r>
            <a:r>
              <a:rPr sz="100">
                <a:latin typeface="宋体"/>
                <a:ea typeface="宋体"/>
                <a:cs typeface="宋体"/>
                <a:sym typeface="宋体"/>
              </a:rPr>
              <a:t>试卷下载：</a:t>
            </a:r>
            <a:r>
              <a:rPr sz="100">
                <a:latin typeface="Calibri"/>
                <a:ea typeface="Calibri"/>
                <a:cs typeface="Calibri"/>
                <a:sym typeface="Calibri"/>
              </a:rPr>
              <a:t>www.1ppt.com/shiti/  </a:t>
            </a:r>
            <a:endParaRPr sz="100">
              <a:latin typeface="Calibri"/>
              <a:ea typeface="Calibri"/>
              <a:cs typeface="Calibri"/>
              <a:sym typeface="Calibri"/>
            </a:endParaRPr>
          </a:p>
          <a:p>
            <a:pPr lvl="0" defTabSz="914400"/>
            <a:r>
              <a:rPr sz="100">
                <a:latin typeface="宋体"/>
                <a:ea typeface="宋体"/>
                <a:cs typeface="宋体"/>
                <a:sym typeface="宋体"/>
              </a:rPr>
              <a:t>教案下载：</a:t>
            </a:r>
            <a:r>
              <a:rPr sz="100">
                <a:latin typeface="Calibri"/>
                <a:ea typeface="Calibri"/>
                <a:cs typeface="Calibri"/>
                <a:sym typeface="Calibri"/>
              </a:rPr>
              <a:t>www.1ppt.com/jiaoan/  </a:t>
            </a:r>
            <a:endParaRPr sz="100">
              <a:latin typeface="Calibri"/>
              <a:ea typeface="Calibri"/>
              <a:cs typeface="Calibri"/>
              <a:sym typeface="Calibri"/>
            </a:endParaRPr>
          </a:p>
          <a:p>
            <a:pPr lvl="0" defTabSz="914400"/>
            <a:r>
              <a:rPr sz="100"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6502400" y="529590"/>
            <a:ext cx="1498600" cy="99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46C0A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Shape 107"/>
          <p:cNvSpPr/>
          <p:nvPr/>
        </p:nvSpPr>
        <p:spPr>
          <a:xfrm rot="1254326">
            <a:off x="2517774" y="2270760"/>
            <a:ext cx="1557021" cy="1596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8" name="Shape 108"/>
          <p:cNvSpPr/>
          <p:nvPr/>
        </p:nvSpPr>
        <p:spPr>
          <a:xfrm>
            <a:off x="3415665" y="368300"/>
            <a:ext cx="1357631" cy="1209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Shape 109"/>
          <p:cNvSpPr/>
          <p:nvPr/>
        </p:nvSpPr>
        <p:spPr>
          <a:xfrm>
            <a:off x="6302374" y="2959099"/>
            <a:ext cx="1515748" cy="1053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110" name="Connector 110"/>
          <p:cNvCxnSpPr>
            <a:stCxn id="106" idx="0"/>
            <a:endCxn id="108" idx="0"/>
          </p:cNvCxnSpPr>
          <p:nvPr/>
        </p:nvCxnSpPr>
        <p:spPr>
          <a:xfrm flipH="1" flipV="1">
            <a:off x="4094480" y="972820"/>
            <a:ext cx="3157220" cy="54928"/>
          </a:xfrm>
          <a:prstGeom prst="straightConnector1">
            <a:avLst/>
          </a:prstGeom>
          <a:ln>
            <a:solidFill>
              <a:srgbClr val="FCC124"/>
            </a:solidFill>
            <a:prstDash val="das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cxnSp>
      <p:cxnSp>
        <p:nvCxnSpPr>
          <p:cNvPr id="111" name="Connector 111"/>
          <p:cNvCxnSpPr>
            <a:stCxn id="106" idx="0"/>
            <a:endCxn id="107" idx="0"/>
          </p:cNvCxnSpPr>
          <p:nvPr/>
        </p:nvCxnSpPr>
        <p:spPr>
          <a:xfrm flipH="1">
            <a:off x="3296284" y="1027747"/>
            <a:ext cx="3955416" cy="2041209"/>
          </a:xfrm>
          <a:prstGeom prst="straightConnector1">
            <a:avLst/>
          </a:prstGeom>
          <a:ln>
            <a:solidFill>
              <a:srgbClr val="FCC124"/>
            </a:solidFill>
            <a:prstDash val="das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cxnSp>
      <p:cxnSp>
        <p:nvCxnSpPr>
          <p:cNvPr id="112" name="Connector 112"/>
          <p:cNvCxnSpPr>
            <a:stCxn id="106" idx="0"/>
            <a:endCxn id="109" idx="0"/>
          </p:cNvCxnSpPr>
          <p:nvPr/>
        </p:nvCxnSpPr>
        <p:spPr>
          <a:xfrm flipH="1">
            <a:off x="7060248" y="1027747"/>
            <a:ext cx="191452" cy="2458086"/>
          </a:xfrm>
          <a:prstGeom prst="straightConnector1">
            <a:avLst/>
          </a:prstGeom>
          <a:ln>
            <a:solidFill>
              <a:srgbClr val="FCC124"/>
            </a:solidFill>
            <a:prstDash val="das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cxnSp>
      <p:sp>
        <p:nvSpPr>
          <p:cNvPr id="113" name="Shape 113"/>
          <p:cNvSpPr/>
          <p:nvPr/>
        </p:nvSpPr>
        <p:spPr>
          <a:xfrm>
            <a:off x="6783706" y="859155"/>
            <a:ext cx="1034415" cy="3708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16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600">
                <a:solidFill>
                  <a:srgbClr val="FFFFFF"/>
                </a:solidFill>
              </a:rPr>
              <a:t>融会贯通</a:t>
            </a:r>
          </a:p>
        </p:txBody>
      </p:sp>
      <p:sp>
        <p:nvSpPr>
          <p:cNvPr id="114" name="Shape 114"/>
          <p:cNvSpPr/>
          <p:nvPr/>
        </p:nvSpPr>
        <p:spPr>
          <a:xfrm>
            <a:off x="2171825" y="2775803"/>
            <a:ext cx="228247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1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实验课题</a:t>
            </a:r>
          </a:p>
        </p:txBody>
      </p:sp>
      <p:sp>
        <p:nvSpPr>
          <p:cNvPr id="115" name="Shape 115"/>
          <p:cNvSpPr/>
          <p:nvPr/>
        </p:nvSpPr>
        <p:spPr>
          <a:xfrm>
            <a:off x="76200" y="93344"/>
            <a:ext cx="243840" cy="2946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100">
                <a:solidFill>
                  <a:srgbClr val="E46C0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E46C0A"/>
                </a:solidFill>
              </a:rPr>
              <a:t>三</a:t>
            </a:r>
          </a:p>
        </p:txBody>
      </p:sp>
      <p:sp>
        <p:nvSpPr>
          <p:cNvPr id="116" name="Shape 116"/>
          <p:cNvSpPr/>
          <p:nvPr/>
        </p:nvSpPr>
        <p:spPr>
          <a:xfrm>
            <a:off x="6502225" y="3267061"/>
            <a:ext cx="14653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团队协作</a:t>
            </a:r>
          </a:p>
        </p:txBody>
      </p:sp>
      <p:sp>
        <p:nvSpPr>
          <p:cNvPr id="117" name="Shape 117"/>
          <p:cNvSpPr/>
          <p:nvPr/>
        </p:nvSpPr>
        <p:spPr>
          <a:xfrm>
            <a:off x="3512994" y="765460"/>
            <a:ext cx="126063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1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课本内容</a:t>
            </a:r>
          </a:p>
        </p:txBody>
      </p:sp>
      <p:grpSp>
        <p:nvGrpSpPr>
          <p:cNvPr id="120" name="Group 120"/>
          <p:cNvGrpSpPr/>
          <p:nvPr/>
        </p:nvGrpSpPr>
        <p:grpSpPr>
          <a:xfrm>
            <a:off x="-305746" y="1471100"/>
            <a:ext cx="1427148" cy="356476"/>
            <a:chOff x="0" y="0"/>
            <a:chExt cx="1427146" cy="356474"/>
          </a:xfrm>
        </p:grpSpPr>
        <p:sp>
          <p:nvSpPr>
            <p:cNvPr id="118" name="Shape 118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" name="Shape 119"/>
            <p:cNvSpPr/>
            <p:nvPr/>
          </p:nvSpPr>
          <p:spPr>
            <a:xfrm>
              <a:off x="0" y="55126"/>
              <a:ext cx="142714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总体概述</a:t>
              </a:r>
            </a:p>
          </p:txBody>
        </p:sp>
      </p:grpSp>
      <p:grpSp>
        <p:nvGrpSpPr>
          <p:cNvPr id="123" name="Group 123"/>
          <p:cNvGrpSpPr/>
          <p:nvPr/>
        </p:nvGrpSpPr>
        <p:grpSpPr>
          <a:xfrm>
            <a:off x="-85605" y="1920090"/>
            <a:ext cx="1427147" cy="459914"/>
            <a:chOff x="0" y="0"/>
            <a:chExt cx="1427146" cy="459912"/>
          </a:xfrm>
        </p:grpSpPr>
        <p:sp>
          <p:nvSpPr>
            <p:cNvPr id="121" name="Shape 121"/>
            <p:cNvSpPr/>
            <p:nvPr/>
          </p:nvSpPr>
          <p:spPr>
            <a:xfrm>
              <a:off x="0" y="0"/>
              <a:ext cx="1427147" cy="356475"/>
            </a:xfrm>
            <a:prstGeom prst="rect">
              <a:avLst/>
            </a:prstGeom>
            <a:solidFill>
              <a:srgbClr val="E46C0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2" name="Shape 122"/>
            <p:cNvSpPr/>
            <p:nvPr/>
          </p:nvSpPr>
          <p:spPr>
            <a:xfrm>
              <a:off x="0" y="55127"/>
              <a:ext cx="1427147" cy="4047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实验目的</a:t>
              </a:r>
              <a:endParaRPr b="1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roup 126"/>
          <p:cNvGrpSpPr/>
          <p:nvPr/>
        </p:nvGrpSpPr>
        <p:grpSpPr>
          <a:xfrm>
            <a:off x="-305746" y="2369080"/>
            <a:ext cx="1427148" cy="356475"/>
            <a:chOff x="0" y="0"/>
            <a:chExt cx="1427146" cy="356474"/>
          </a:xfrm>
        </p:grpSpPr>
        <p:sp>
          <p:nvSpPr>
            <p:cNvPr id="124" name="Shape 124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" name="Shape 125"/>
            <p:cNvSpPr/>
            <p:nvPr/>
          </p:nvSpPr>
          <p:spPr>
            <a:xfrm>
              <a:off x="0" y="55126"/>
              <a:ext cx="142714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实验要求</a:t>
              </a:r>
            </a:p>
          </p:txBody>
        </p:sp>
      </p:grpSp>
      <p:grpSp>
        <p:nvGrpSpPr>
          <p:cNvPr id="129" name="Group 129"/>
          <p:cNvGrpSpPr/>
          <p:nvPr/>
        </p:nvGrpSpPr>
        <p:grpSpPr>
          <a:xfrm>
            <a:off x="-305746" y="2818070"/>
            <a:ext cx="1427148" cy="356475"/>
            <a:chOff x="0" y="0"/>
            <a:chExt cx="1427146" cy="356474"/>
          </a:xfrm>
        </p:grpSpPr>
        <p:sp>
          <p:nvSpPr>
            <p:cNvPr id="127" name="Shape 127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" name="Shape 128"/>
            <p:cNvSpPr/>
            <p:nvPr/>
          </p:nvSpPr>
          <p:spPr>
            <a:xfrm>
              <a:off x="0" y="55127"/>
              <a:ext cx="142714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解决方案</a:t>
              </a:r>
            </a:p>
          </p:txBody>
        </p:sp>
      </p:grpSp>
      <p:grpSp>
        <p:nvGrpSpPr>
          <p:cNvPr id="132" name="Group 132"/>
          <p:cNvGrpSpPr/>
          <p:nvPr/>
        </p:nvGrpSpPr>
        <p:grpSpPr>
          <a:xfrm>
            <a:off x="-305746" y="3267061"/>
            <a:ext cx="1427148" cy="356475"/>
            <a:chOff x="0" y="0"/>
            <a:chExt cx="1427146" cy="356474"/>
          </a:xfrm>
        </p:grpSpPr>
        <p:sp>
          <p:nvSpPr>
            <p:cNvPr id="130" name="Shape 130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" name="Shape 131"/>
            <p:cNvSpPr/>
            <p:nvPr/>
          </p:nvSpPr>
          <p:spPr>
            <a:xfrm>
              <a:off x="0" y="55126"/>
              <a:ext cx="142714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成果展示</a:t>
              </a:r>
            </a:p>
          </p:txBody>
        </p:sp>
      </p:grpSp>
    </p:spTree>
  </p:cSld>
  <p:clrMapOvr>
    <a:masterClrMapping/>
  </p:clrMapOvr>
  <p:transition spd="slow" advClick="1">
    <p:push dir="l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6"/>
          <p:cNvGrpSpPr/>
          <p:nvPr/>
        </p:nvGrpSpPr>
        <p:grpSpPr>
          <a:xfrm>
            <a:off x="1575433" y="416500"/>
            <a:ext cx="508001" cy="508001"/>
            <a:chOff x="0" y="0"/>
            <a:chExt cx="508000" cy="508000"/>
          </a:xfrm>
        </p:grpSpPr>
        <p:sp>
          <p:nvSpPr>
            <p:cNvPr id="134" name="Shape 134"/>
            <p:cNvSpPr/>
            <p:nvPr/>
          </p:nvSpPr>
          <p:spPr>
            <a:xfrm>
              <a:off x="0" y="0"/>
              <a:ext cx="508000" cy="50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6C0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" name="Shape 135"/>
            <p:cNvSpPr/>
            <p:nvPr/>
          </p:nvSpPr>
          <p:spPr>
            <a:xfrm>
              <a:off x="76082" y="96905"/>
              <a:ext cx="273656" cy="359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lnSpc>
                  <a:spcPts val="2000"/>
                </a:lnSpc>
                <a:defRPr b="1"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40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137" name="Shape 137"/>
          <p:cNvSpPr/>
          <p:nvPr/>
        </p:nvSpPr>
        <p:spPr>
          <a:xfrm>
            <a:off x="2120899" y="497780"/>
            <a:ext cx="8153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FCC124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FCC124"/>
                </a:solidFill>
              </a:rPr>
              <a:t>问题描述</a:t>
            </a:r>
          </a:p>
        </p:txBody>
      </p:sp>
      <p:sp>
        <p:nvSpPr>
          <p:cNvPr id="138" name="Shape 138"/>
          <p:cNvSpPr/>
          <p:nvPr/>
        </p:nvSpPr>
        <p:spPr>
          <a:xfrm>
            <a:off x="2973705" y="501015"/>
            <a:ext cx="5591176" cy="643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indent="276225" algn="just" defTabSz="266700"/>
            <a:r>
              <a:rPr sz="1050">
                <a:solidFill>
                  <a:srgbClr val="FFFFFF"/>
                </a:solidFill>
                <a:uFill>
                  <a:solidFill/>
                </a:uFill>
                <a:latin typeface="宋体"/>
                <a:ea typeface="宋体"/>
                <a:cs typeface="宋体"/>
                <a:sym typeface="宋体"/>
              </a:rPr>
              <a:t>编写一个简单的通讯录管理程序。通讯录记录有姓名，地址</a:t>
            </a:r>
            <a:r>
              <a:rPr sz="1050">
                <a:solidFill>
                  <a:srgbClr val="FFFFFF"/>
                </a:solidFill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1050">
                <a:solidFill>
                  <a:srgbClr val="FFFFFF"/>
                </a:solidFill>
                <a:uFill>
                  <a:solidFill/>
                </a:uFill>
                <a:latin typeface="宋体"/>
                <a:ea typeface="宋体"/>
                <a:cs typeface="宋体"/>
                <a:sym typeface="宋体"/>
              </a:rPr>
              <a:t>省、市</a:t>
            </a:r>
            <a:r>
              <a:rPr sz="1050">
                <a:solidFill>
                  <a:srgbClr val="FFFFFF"/>
                </a:solidFill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1050">
                <a:solidFill>
                  <a:srgbClr val="FFFFFF"/>
                </a:solidFill>
                <a:uFill>
                  <a:solidFill/>
                </a:uFill>
                <a:latin typeface="宋体"/>
                <a:ea typeface="宋体"/>
                <a:cs typeface="宋体"/>
                <a:sym typeface="宋体"/>
              </a:rPr>
              <a:t>县</a:t>
            </a:r>
            <a:r>
              <a:rPr sz="1050">
                <a:solidFill>
                  <a:srgbClr val="FFFFFF"/>
                </a:solidFill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sz="1050">
                <a:solidFill>
                  <a:srgbClr val="FFFFFF"/>
                </a:solidFill>
                <a:uFill>
                  <a:solidFill/>
                </a:uFill>
                <a:latin typeface="宋体"/>
                <a:ea typeface="宋体"/>
                <a:cs typeface="宋体"/>
                <a:sym typeface="宋体"/>
              </a:rPr>
              <a:t>、街道</a:t>
            </a:r>
            <a:r>
              <a:rPr sz="1050">
                <a:solidFill>
                  <a:srgbClr val="FFFFFF"/>
                </a:solidFill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sz="1050">
                <a:solidFill>
                  <a:srgbClr val="FFFFFF"/>
                </a:solidFill>
                <a:uFill>
                  <a:solidFill/>
                </a:uFill>
                <a:latin typeface="宋体"/>
                <a:ea typeface="宋体"/>
                <a:cs typeface="宋体"/>
                <a:sym typeface="宋体"/>
              </a:rPr>
              <a:t>，电话号码，邮政编码等四项。</a:t>
            </a:r>
            <a:endParaRPr sz="1050">
              <a:solidFill>
                <a:srgbClr val="FFFFFF"/>
              </a:solidFill>
              <a:uFill>
                <a:solidFill/>
              </a:uFill>
              <a:latin typeface="宋体"/>
              <a:ea typeface="宋体"/>
              <a:cs typeface="宋体"/>
              <a:sym typeface="宋体"/>
            </a:endParaRPr>
          </a:p>
        </p:txBody>
      </p:sp>
      <p:grpSp>
        <p:nvGrpSpPr>
          <p:cNvPr id="141" name="Group 141"/>
          <p:cNvGrpSpPr/>
          <p:nvPr/>
        </p:nvGrpSpPr>
        <p:grpSpPr>
          <a:xfrm>
            <a:off x="1575433" y="2873523"/>
            <a:ext cx="508001" cy="508001"/>
            <a:chOff x="0" y="0"/>
            <a:chExt cx="508000" cy="508000"/>
          </a:xfrm>
        </p:grpSpPr>
        <p:sp>
          <p:nvSpPr>
            <p:cNvPr id="139" name="Shape 139"/>
            <p:cNvSpPr/>
            <p:nvPr/>
          </p:nvSpPr>
          <p:spPr>
            <a:xfrm>
              <a:off x="0" y="0"/>
              <a:ext cx="508000" cy="50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6C0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" name="Shape 140"/>
            <p:cNvSpPr/>
            <p:nvPr/>
          </p:nvSpPr>
          <p:spPr>
            <a:xfrm>
              <a:off x="76082" y="96905"/>
              <a:ext cx="273656" cy="359233"/>
            </a:xfrm>
            <a:prstGeom prst="rect">
              <a:avLst/>
            </a:prstGeom>
            <a:solidFill>
              <a:srgbClr val="E46C0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ts val="2000"/>
                </a:lnSpc>
                <a:defRPr b="1"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400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142" name="Shape 142"/>
          <p:cNvSpPr/>
          <p:nvPr/>
        </p:nvSpPr>
        <p:spPr>
          <a:xfrm>
            <a:off x="2081526" y="3004217"/>
            <a:ext cx="8153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FCC124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FCC124"/>
                </a:solidFill>
              </a:rPr>
              <a:t>测试数据</a:t>
            </a:r>
          </a:p>
        </p:txBody>
      </p:sp>
      <p:sp>
        <p:nvSpPr>
          <p:cNvPr id="143" name="Shape 143"/>
          <p:cNvSpPr/>
          <p:nvPr/>
        </p:nvSpPr>
        <p:spPr>
          <a:xfrm>
            <a:off x="2764789" y="3075191"/>
            <a:ext cx="5483226" cy="452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indent="276225" algn="just" defTabSz="266700"/>
            <a:r>
              <a:rPr sz="1050">
                <a:solidFill>
                  <a:srgbClr val="FFFFFF"/>
                </a:solidFill>
                <a:uFill>
                  <a:solidFill/>
                </a:uFill>
                <a:latin typeface="宋体"/>
                <a:ea typeface="宋体"/>
                <a:cs typeface="宋体"/>
                <a:sym typeface="宋体"/>
              </a:rPr>
              <a:t>程序应输入不少于</a:t>
            </a:r>
            <a:r>
              <a:rPr sz="1050">
                <a:solidFill>
                  <a:srgbClr val="FFFFFF"/>
                </a:solidFill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sz="1050">
                <a:solidFill>
                  <a:srgbClr val="FFFFFF"/>
                </a:solidFill>
                <a:uFill>
                  <a:solidFill/>
                </a:uFill>
                <a:latin typeface="宋体"/>
                <a:ea typeface="宋体"/>
                <a:cs typeface="宋体"/>
                <a:sym typeface="宋体"/>
              </a:rPr>
              <a:t>个人员的通讯录信息，应考虑到人员可以同名的情况。</a:t>
            </a:r>
            <a:endParaRPr sz="1050">
              <a:solidFill>
                <a:srgbClr val="FFFFFF"/>
              </a:solidFill>
              <a:uFill>
                <a:solidFill/>
              </a:uFill>
              <a:latin typeface="宋体"/>
              <a:ea typeface="宋体"/>
              <a:cs typeface="宋体"/>
              <a:sym typeface="宋体"/>
            </a:endParaRPr>
          </a:p>
        </p:txBody>
      </p:sp>
      <p:grpSp>
        <p:nvGrpSpPr>
          <p:cNvPr id="146" name="Group 146"/>
          <p:cNvGrpSpPr/>
          <p:nvPr/>
        </p:nvGrpSpPr>
        <p:grpSpPr>
          <a:xfrm>
            <a:off x="1575221" y="1781099"/>
            <a:ext cx="508001" cy="508001"/>
            <a:chOff x="0" y="0"/>
            <a:chExt cx="508000" cy="508000"/>
          </a:xfrm>
        </p:grpSpPr>
        <p:sp>
          <p:nvSpPr>
            <p:cNvPr id="144" name="Shape 144"/>
            <p:cNvSpPr/>
            <p:nvPr/>
          </p:nvSpPr>
          <p:spPr>
            <a:xfrm flipH="1">
              <a:off x="0" y="0"/>
              <a:ext cx="508000" cy="50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6C0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" name="Shape 145"/>
            <p:cNvSpPr/>
            <p:nvPr/>
          </p:nvSpPr>
          <p:spPr>
            <a:xfrm>
              <a:off x="76081" y="96905"/>
              <a:ext cx="273656" cy="359233"/>
            </a:xfrm>
            <a:prstGeom prst="rect">
              <a:avLst/>
            </a:prstGeom>
            <a:solidFill>
              <a:srgbClr val="E46C0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ts val="2000"/>
                </a:lnSpc>
                <a:defRPr b="1"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400">
                  <a:solidFill>
                    <a:srgbClr val="FFFFFF"/>
                  </a:solidFill>
                </a:rPr>
                <a:t>2</a:t>
              </a:r>
            </a:p>
          </p:txBody>
        </p:sp>
      </p:grpSp>
      <p:sp>
        <p:nvSpPr>
          <p:cNvPr id="147" name="Shape 147"/>
          <p:cNvSpPr/>
          <p:nvPr/>
        </p:nvSpPr>
        <p:spPr>
          <a:xfrm>
            <a:off x="2083435" y="1943735"/>
            <a:ext cx="90805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400">
                <a:solidFill>
                  <a:srgbClr val="FCC124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FCC124"/>
                </a:solidFill>
              </a:rPr>
              <a:t>设计要求</a:t>
            </a:r>
          </a:p>
        </p:txBody>
      </p:sp>
      <p:sp>
        <p:nvSpPr>
          <p:cNvPr id="148" name="Shape 148"/>
          <p:cNvSpPr/>
          <p:nvPr/>
        </p:nvSpPr>
        <p:spPr>
          <a:xfrm>
            <a:off x="2765107" y="1372813"/>
            <a:ext cx="5482591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indent="276225" algn="just" defTabSz="266700"/>
            <a:r>
              <a:rPr sz="1050">
                <a:solidFill>
                  <a:srgbClr val="FFFFFF"/>
                </a:solidFill>
                <a:uFill>
                  <a:solidFill/>
                </a:uFill>
                <a:latin typeface="宋体"/>
                <a:ea typeface="宋体"/>
                <a:cs typeface="宋体"/>
                <a:sym typeface="宋体"/>
              </a:rPr>
              <a:t>程序应提供的基本基本管理功能有：</a:t>
            </a:r>
            <a:endParaRPr sz="1050">
              <a:solidFill>
                <a:srgbClr val="FFFFFF"/>
              </a:solidFill>
              <a:uFill>
                <a:solidFill/>
              </a:uFill>
              <a:latin typeface="宋体"/>
              <a:ea typeface="宋体"/>
              <a:cs typeface="宋体"/>
              <a:sym typeface="宋体"/>
            </a:endParaRPr>
          </a:p>
          <a:p>
            <a:pPr lvl="0" marL="476250" indent="-200025" algn="just" defTabSz="266700">
              <a:buSzPct val="100000"/>
              <a:buAutoNum type="arabicPeriod" startAt="1"/>
              <a:tabLst>
                <a:tab pos="469900" algn="l"/>
              </a:tabLst>
            </a:pPr>
            <a:r>
              <a:rPr sz="1050">
                <a:solidFill>
                  <a:srgbClr val="FFFFFF"/>
                </a:solidFill>
                <a:uFill>
                  <a:solidFill/>
                </a:uFill>
                <a:latin typeface="宋体"/>
                <a:ea typeface="宋体"/>
                <a:cs typeface="宋体"/>
                <a:sym typeface="宋体"/>
              </a:rPr>
              <a:t>添加：即增加一个人的记录到通信录中</a:t>
            </a:r>
            <a:endParaRPr sz="1050">
              <a:solidFill>
                <a:srgbClr val="FFFFFF"/>
              </a:solidFill>
              <a:uFill>
                <a:solidFill/>
              </a:uFill>
              <a:latin typeface="宋体"/>
              <a:ea typeface="宋体"/>
              <a:cs typeface="宋体"/>
              <a:sym typeface="宋体"/>
            </a:endParaRPr>
          </a:p>
          <a:p>
            <a:pPr lvl="0" marL="476250" indent="-200025" algn="just" defTabSz="266700">
              <a:buSzPct val="100000"/>
              <a:buAutoNum type="arabicPeriod" startAt="1"/>
              <a:tabLst>
                <a:tab pos="469900" algn="l"/>
              </a:tabLst>
            </a:pPr>
            <a:r>
              <a:rPr sz="1050">
                <a:solidFill>
                  <a:srgbClr val="FFFFFF"/>
                </a:solidFill>
                <a:uFill>
                  <a:solidFill/>
                </a:uFill>
                <a:latin typeface="宋体"/>
                <a:ea typeface="宋体"/>
                <a:cs typeface="宋体"/>
                <a:sym typeface="宋体"/>
              </a:rPr>
              <a:t>显示：即在屏幕上显示所有通信录中的人员信息，应能分屏显示。</a:t>
            </a:r>
            <a:endParaRPr sz="1050">
              <a:solidFill>
                <a:srgbClr val="FFFFFF"/>
              </a:solidFill>
              <a:uFill>
                <a:solidFill/>
              </a:uFill>
              <a:latin typeface="宋体"/>
              <a:ea typeface="宋体"/>
              <a:cs typeface="宋体"/>
              <a:sym typeface="宋体"/>
            </a:endParaRPr>
          </a:p>
          <a:p>
            <a:pPr lvl="0" marL="476250" indent="-200025" algn="just" defTabSz="266700">
              <a:buSzPct val="100000"/>
              <a:buAutoNum type="arabicPeriod" startAt="1"/>
              <a:tabLst>
                <a:tab pos="469900" algn="l"/>
              </a:tabLst>
            </a:pPr>
            <a:r>
              <a:rPr sz="1050">
                <a:solidFill>
                  <a:srgbClr val="FFFFFF"/>
                </a:solidFill>
                <a:uFill>
                  <a:solidFill/>
                </a:uFill>
                <a:latin typeface="宋体"/>
                <a:ea typeface="宋体"/>
                <a:cs typeface="宋体"/>
                <a:sym typeface="宋体"/>
              </a:rPr>
              <a:t>存储：即将通讯录信息保存在一个文件中。</a:t>
            </a:r>
            <a:endParaRPr sz="1050">
              <a:solidFill>
                <a:srgbClr val="FFFFFF"/>
              </a:solidFill>
              <a:uFill>
                <a:solidFill/>
              </a:uFill>
              <a:latin typeface="宋体"/>
              <a:ea typeface="宋体"/>
              <a:cs typeface="宋体"/>
              <a:sym typeface="宋体"/>
            </a:endParaRPr>
          </a:p>
          <a:p>
            <a:pPr lvl="0" marL="476250" indent="-200025" algn="just" defTabSz="266700">
              <a:buSzPct val="100000"/>
              <a:buAutoNum type="arabicPeriod" startAt="1"/>
              <a:tabLst>
                <a:tab pos="469900" algn="l"/>
              </a:tabLst>
            </a:pPr>
            <a:r>
              <a:rPr sz="1050">
                <a:solidFill>
                  <a:srgbClr val="FFFFFF"/>
                </a:solidFill>
                <a:uFill>
                  <a:solidFill/>
                </a:uFill>
                <a:latin typeface="宋体"/>
                <a:ea typeface="宋体"/>
                <a:cs typeface="宋体"/>
                <a:sym typeface="宋体"/>
              </a:rPr>
              <a:t>装入：即将文件中的信息读入程序。</a:t>
            </a:r>
            <a:endParaRPr sz="1050">
              <a:solidFill>
                <a:srgbClr val="FFFFFF"/>
              </a:solidFill>
              <a:uFill>
                <a:solidFill/>
              </a:uFill>
              <a:latin typeface="宋体"/>
              <a:ea typeface="宋体"/>
              <a:cs typeface="宋体"/>
              <a:sym typeface="宋体"/>
            </a:endParaRPr>
          </a:p>
          <a:p>
            <a:pPr lvl="0" marL="476250" indent="-200025" algn="just" defTabSz="266700">
              <a:buSzPct val="100000"/>
              <a:buAutoNum type="arabicPeriod" startAt="1"/>
              <a:tabLst>
                <a:tab pos="469900" algn="l"/>
              </a:tabLst>
            </a:pPr>
            <a:r>
              <a:rPr sz="1050">
                <a:solidFill>
                  <a:srgbClr val="FFFFFF"/>
                </a:solidFill>
                <a:uFill>
                  <a:solidFill/>
                </a:uFill>
                <a:latin typeface="宋体"/>
                <a:ea typeface="宋体"/>
                <a:cs typeface="宋体"/>
                <a:sym typeface="宋体"/>
              </a:rPr>
              <a:t>查询：可根据姓名查找某人的相关信息，若找到显示其姓名、地址、电话号码和邮政编码。</a:t>
            </a:r>
            <a:endParaRPr sz="1050">
              <a:solidFill>
                <a:srgbClr val="FFFFFF"/>
              </a:solidFill>
              <a:uFill>
                <a:solidFill/>
              </a:uFill>
              <a:latin typeface="宋体"/>
              <a:ea typeface="宋体"/>
              <a:cs typeface="宋体"/>
              <a:sym typeface="宋体"/>
            </a:endParaRPr>
          </a:p>
          <a:p>
            <a:pPr lvl="0" marL="476250" indent="-200025" algn="just" defTabSz="266700">
              <a:buSzPct val="100000"/>
              <a:buAutoNum type="arabicPeriod" startAt="1"/>
              <a:tabLst>
                <a:tab pos="469900" algn="l"/>
              </a:tabLst>
            </a:pPr>
            <a:r>
              <a:rPr sz="1050">
                <a:solidFill>
                  <a:srgbClr val="FFFFFF"/>
                </a:solidFill>
                <a:uFill>
                  <a:solidFill/>
                </a:uFill>
                <a:latin typeface="宋体"/>
                <a:ea typeface="宋体"/>
                <a:cs typeface="宋体"/>
                <a:sym typeface="宋体"/>
              </a:rPr>
              <a:t>修改：可修改一个人的除姓名外其它信息</a:t>
            </a:r>
          </a:p>
        </p:txBody>
      </p:sp>
      <p:grpSp>
        <p:nvGrpSpPr>
          <p:cNvPr id="151" name="Group 151"/>
          <p:cNvGrpSpPr/>
          <p:nvPr/>
        </p:nvGrpSpPr>
        <p:grpSpPr>
          <a:xfrm>
            <a:off x="1575433" y="3858621"/>
            <a:ext cx="508001" cy="508001"/>
            <a:chOff x="0" y="0"/>
            <a:chExt cx="508000" cy="508000"/>
          </a:xfrm>
        </p:grpSpPr>
        <p:sp>
          <p:nvSpPr>
            <p:cNvPr id="149" name="Shape 149"/>
            <p:cNvSpPr/>
            <p:nvPr/>
          </p:nvSpPr>
          <p:spPr>
            <a:xfrm flipH="1">
              <a:off x="0" y="0"/>
              <a:ext cx="508000" cy="50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6C0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" name="Shape 150"/>
            <p:cNvSpPr/>
            <p:nvPr/>
          </p:nvSpPr>
          <p:spPr>
            <a:xfrm>
              <a:off x="76081" y="96905"/>
              <a:ext cx="273656" cy="359233"/>
            </a:xfrm>
            <a:prstGeom prst="rect">
              <a:avLst/>
            </a:prstGeom>
            <a:solidFill>
              <a:srgbClr val="E46C0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ts val="2000"/>
                </a:lnSpc>
                <a:defRPr b="1"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40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152" name="Shape 152"/>
          <p:cNvSpPr/>
          <p:nvPr/>
        </p:nvSpPr>
        <p:spPr>
          <a:xfrm>
            <a:off x="2081527" y="3985824"/>
            <a:ext cx="8153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FCC124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FCC124"/>
                </a:solidFill>
              </a:rPr>
              <a:t>实现提示</a:t>
            </a:r>
          </a:p>
        </p:txBody>
      </p:sp>
      <p:sp>
        <p:nvSpPr>
          <p:cNvPr id="153" name="Shape 153"/>
          <p:cNvSpPr/>
          <p:nvPr/>
        </p:nvSpPr>
        <p:spPr>
          <a:xfrm>
            <a:off x="2917189" y="3839774"/>
            <a:ext cx="54832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276225" algn="just" defTabSz="266700">
              <a:defRPr sz="1050">
                <a:solidFill>
                  <a:srgbClr val="FFFFFF"/>
                </a:solidFill>
                <a:uFill>
                  <a:solidFill/>
                </a:u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050">
                <a:solidFill>
                  <a:srgbClr val="FFFFFF"/>
                </a:solidFill>
                <a:uFill>
                  <a:solidFill/>
                </a:uFill>
              </a:rPr>
              <a:t>程序可用一个结构体数组、单向链表或对象数组来管理人员信息，每个人员的姓名，地址，电话号码和邮政编码用一个结构体或类实现。</a:t>
            </a:r>
            <a:endParaRPr sz="1050">
              <a:solidFill>
                <a:srgbClr val="FFFFFF"/>
              </a:solidFill>
              <a:uFill>
                <a:solidFill/>
              </a:u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76200" y="93344"/>
            <a:ext cx="243840" cy="2946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100">
                <a:solidFill>
                  <a:srgbClr val="E46C0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E46C0A"/>
                </a:solidFill>
              </a:rPr>
              <a:t>四</a:t>
            </a:r>
          </a:p>
        </p:txBody>
      </p:sp>
      <p:grpSp>
        <p:nvGrpSpPr>
          <p:cNvPr id="157" name="Group 157"/>
          <p:cNvGrpSpPr/>
          <p:nvPr/>
        </p:nvGrpSpPr>
        <p:grpSpPr>
          <a:xfrm>
            <a:off x="-305746" y="1471100"/>
            <a:ext cx="1427148" cy="356476"/>
            <a:chOff x="0" y="0"/>
            <a:chExt cx="1427146" cy="356474"/>
          </a:xfrm>
        </p:grpSpPr>
        <p:sp>
          <p:nvSpPr>
            <p:cNvPr id="155" name="Shape 155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55126"/>
              <a:ext cx="142714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总体概述</a:t>
              </a:r>
            </a:p>
          </p:txBody>
        </p:sp>
      </p:grpSp>
      <p:grpSp>
        <p:nvGrpSpPr>
          <p:cNvPr id="160" name="Group 160"/>
          <p:cNvGrpSpPr/>
          <p:nvPr/>
        </p:nvGrpSpPr>
        <p:grpSpPr>
          <a:xfrm>
            <a:off x="-305746" y="1920090"/>
            <a:ext cx="1427148" cy="356475"/>
            <a:chOff x="0" y="0"/>
            <a:chExt cx="1427146" cy="356474"/>
          </a:xfrm>
        </p:grpSpPr>
        <p:sp>
          <p:nvSpPr>
            <p:cNvPr id="158" name="Shape 158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9" name="Shape 159"/>
            <p:cNvSpPr/>
            <p:nvPr/>
          </p:nvSpPr>
          <p:spPr>
            <a:xfrm>
              <a:off x="0" y="55126"/>
              <a:ext cx="142714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实验目的</a:t>
              </a:r>
            </a:p>
          </p:txBody>
        </p:sp>
      </p:grpSp>
      <p:grpSp>
        <p:nvGrpSpPr>
          <p:cNvPr id="163" name="Group 163"/>
          <p:cNvGrpSpPr/>
          <p:nvPr/>
        </p:nvGrpSpPr>
        <p:grpSpPr>
          <a:xfrm>
            <a:off x="-85605" y="2369080"/>
            <a:ext cx="1427148" cy="356475"/>
            <a:chOff x="0" y="0"/>
            <a:chExt cx="1427146" cy="356474"/>
          </a:xfrm>
        </p:grpSpPr>
        <p:sp>
          <p:nvSpPr>
            <p:cNvPr id="161" name="Shape 161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E46C0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55126"/>
              <a:ext cx="1427147" cy="269241"/>
            </a:xfrm>
            <a:prstGeom prst="rect">
              <a:avLst/>
            </a:prstGeom>
            <a:solidFill>
              <a:srgbClr val="E46C0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实验要求</a:t>
              </a:r>
            </a:p>
          </p:txBody>
        </p:sp>
      </p:grpSp>
      <p:grpSp>
        <p:nvGrpSpPr>
          <p:cNvPr id="166" name="Group 166"/>
          <p:cNvGrpSpPr/>
          <p:nvPr/>
        </p:nvGrpSpPr>
        <p:grpSpPr>
          <a:xfrm>
            <a:off x="-305746" y="2818070"/>
            <a:ext cx="1427148" cy="356475"/>
            <a:chOff x="0" y="0"/>
            <a:chExt cx="1427146" cy="356474"/>
          </a:xfrm>
        </p:grpSpPr>
        <p:sp>
          <p:nvSpPr>
            <p:cNvPr id="164" name="Shape 164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55127"/>
              <a:ext cx="142714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解决方案</a:t>
              </a:r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-305746" y="3267061"/>
            <a:ext cx="1427148" cy="356475"/>
            <a:chOff x="0" y="0"/>
            <a:chExt cx="1427146" cy="356474"/>
          </a:xfrm>
        </p:grpSpPr>
        <p:sp>
          <p:nvSpPr>
            <p:cNvPr id="167" name="Shape 167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" name="Shape 168"/>
            <p:cNvSpPr/>
            <p:nvPr/>
          </p:nvSpPr>
          <p:spPr>
            <a:xfrm>
              <a:off x="0" y="55126"/>
              <a:ext cx="142714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成果展示</a:t>
              </a:r>
            </a:p>
          </p:txBody>
        </p:sp>
      </p:grpSp>
    </p:spTree>
  </p:cSld>
  <p:clrMapOvr>
    <a:masterClrMapping/>
  </p:clrMapOvr>
  <p:transition spd="slow" advClick="1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76200" y="93344"/>
            <a:ext cx="243840" cy="2946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100">
                <a:solidFill>
                  <a:srgbClr val="E46C0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E46C0A"/>
                </a:solidFill>
              </a:rPr>
              <a:t>五</a:t>
            </a:r>
          </a:p>
        </p:txBody>
      </p:sp>
      <p:grpSp>
        <p:nvGrpSpPr>
          <p:cNvPr id="174" name="Group 174"/>
          <p:cNvGrpSpPr/>
          <p:nvPr/>
        </p:nvGrpSpPr>
        <p:grpSpPr>
          <a:xfrm>
            <a:off x="-305746" y="1471100"/>
            <a:ext cx="1427148" cy="356476"/>
            <a:chOff x="0" y="0"/>
            <a:chExt cx="1427146" cy="356474"/>
          </a:xfrm>
        </p:grpSpPr>
        <p:sp>
          <p:nvSpPr>
            <p:cNvPr id="172" name="Shape 172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" name="Shape 173"/>
            <p:cNvSpPr/>
            <p:nvPr/>
          </p:nvSpPr>
          <p:spPr>
            <a:xfrm>
              <a:off x="0" y="55126"/>
              <a:ext cx="142714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总体概述</a:t>
              </a:r>
            </a:p>
          </p:txBody>
        </p:sp>
      </p:grpSp>
      <p:grpSp>
        <p:nvGrpSpPr>
          <p:cNvPr id="177" name="Group 177"/>
          <p:cNvGrpSpPr/>
          <p:nvPr/>
        </p:nvGrpSpPr>
        <p:grpSpPr>
          <a:xfrm>
            <a:off x="-305746" y="1920090"/>
            <a:ext cx="1427148" cy="356475"/>
            <a:chOff x="0" y="0"/>
            <a:chExt cx="1427146" cy="356474"/>
          </a:xfrm>
        </p:grpSpPr>
        <p:sp>
          <p:nvSpPr>
            <p:cNvPr id="175" name="Shape 175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" name="Shape 176"/>
            <p:cNvSpPr/>
            <p:nvPr/>
          </p:nvSpPr>
          <p:spPr>
            <a:xfrm>
              <a:off x="0" y="55126"/>
              <a:ext cx="142714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实验目的</a:t>
              </a:r>
            </a:p>
          </p:txBody>
        </p:sp>
      </p:grpSp>
      <p:grpSp>
        <p:nvGrpSpPr>
          <p:cNvPr id="180" name="Group 180"/>
          <p:cNvGrpSpPr/>
          <p:nvPr/>
        </p:nvGrpSpPr>
        <p:grpSpPr>
          <a:xfrm>
            <a:off x="-305746" y="2369080"/>
            <a:ext cx="1427148" cy="356475"/>
            <a:chOff x="0" y="0"/>
            <a:chExt cx="1427146" cy="356474"/>
          </a:xfrm>
        </p:grpSpPr>
        <p:sp>
          <p:nvSpPr>
            <p:cNvPr id="178" name="Shape 178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9" name="Shape 179"/>
            <p:cNvSpPr/>
            <p:nvPr/>
          </p:nvSpPr>
          <p:spPr>
            <a:xfrm>
              <a:off x="0" y="55126"/>
              <a:ext cx="142714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实验要求</a:t>
              </a:r>
            </a:p>
          </p:txBody>
        </p:sp>
      </p:grpSp>
      <p:grpSp>
        <p:nvGrpSpPr>
          <p:cNvPr id="183" name="Group 183"/>
          <p:cNvGrpSpPr/>
          <p:nvPr/>
        </p:nvGrpSpPr>
        <p:grpSpPr>
          <a:xfrm>
            <a:off x="-85605" y="2818070"/>
            <a:ext cx="1427148" cy="356475"/>
            <a:chOff x="0" y="0"/>
            <a:chExt cx="1427146" cy="356474"/>
          </a:xfrm>
        </p:grpSpPr>
        <p:sp>
          <p:nvSpPr>
            <p:cNvPr id="181" name="Shape 181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E46C0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2" name="Shape 182"/>
            <p:cNvSpPr/>
            <p:nvPr/>
          </p:nvSpPr>
          <p:spPr>
            <a:xfrm>
              <a:off x="0" y="55127"/>
              <a:ext cx="1427147" cy="269241"/>
            </a:xfrm>
            <a:prstGeom prst="rect">
              <a:avLst/>
            </a:prstGeom>
            <a:solidFill>
              <a:srgbClr val="E46C0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解决方案</a:t>
              </a:r>
            </a:p>
          </p:txBody>
        </p:sp>
      </p:grpSp>
      <p:grpSp>
        <p:nvGrpSpPr>
          <p:cNvPr id="186" name="Group 186"/>
          <p:cNvGrpSpPr/>
          <p:nvPr/>
        </p:nvGrpSpPr>
        <p:grpSpPr>
          <a:xfrm>
            <a:off x="-305746" y="3267061"/>
            <a:ext cx="1427148" cy="356475"/>
            <a:chOff x="0" y="0"/>
            <a:chExt cx="1427146" cy="356474"/>
          </a:xfrm>
        </p:grpSpPr>
        <p:sp>
          <p:nvSpPr>
            <p:cNvPr id="184" name="Shape 184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" name="Shape 185"/>
            <p:cNvSpPr/>
            <p:nvPr/>
          </p:nvSpPr>
          <p:spPr>
            <a:xfrm>
              <a:off x="0" y="55126"/>
              <a:ext cx="142714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成果展示</a:t>
              </a:r>
            </a:p>
          </p:txBody>
        </p:sp>
      </p:grpSp>
      <p:sp>
        <p:nvSpPr>
          <p:cNvPr id="187" name="Shape 187"/>
          <p:cNvSpPr/>
          <p:nvPr/>
        </p:nvSpPr>
        <p:spPr>
          <a:xfrm>
            <a:off x="4001134" y="685800"/>
            <a:ext cx="1313816" cy="434340"/>
          </a:xfrm>
          <a:prstGeom prst="rect">
            <a:avLst/>
          </a:prstGeom>
          <a:solidFill>
            <a:srgbClr val="FFFFFF"/>
          </a:solidFill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/>
          </a:lstStyle>
          <a:p>
            <a:pPr lvl="0"/>
            <a:r>
              <a:t>主菜单</a:t>
            </a:r>
          </a:p>
        </p:txBody>
      </p:sp>
      <p:sp>
        <p:nvSpPr>
          <p:cNvPr id="188" name="Shape 188"/>
          <p:cNvSpPr/>
          <p:nvPr/>
        </p:nvSpPr>
        <p:spPr>
          <a:xfrm>
            <a:off x="2754629" y="1554480"/>
            <a:ext cx="1168401" cy="548641"/>
          </a:xfrm>
          <a:prstGeom prst="rect">
            <a:avLst/>
          </a:prstGeom>
          <a:solidFill>
            <a:srgbClr val="FFFFFF"/>
          </a:solidFill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显示联系人信息</a:t>
            </a:r>
          </a:p>
        </p:txBody>
      </p:sp>
      <p:sp>
        <p:nvSpPr>
          <p:cNvPr id="189" name="Shape 189"/>
          <p:cNvSpPr/>
          <p:nvPr/>
        </p:nvSpPr>
        <p:spPr>
          <a:xfrm>
            <a:off x="6621780" y="1554480"/>
            <a:ext cx="1198246" cy="332741"/>
          </a:xfrm>
          <a:prstGeom prst="rect">
            <a:avLst/>
          </a:prstGeom>
          <a:solidFill>
            <a:srgbClr val="FFFFFF"/>
          </a:solidFill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sz="1200"/>
              <a:t>删除联系人信息</a:t>
            </a:r>
          </a:p>
        </p:txBody>
      </p:sp>
      <p:sp>
        <p:nvSpPr>
          <p:cNvPr id="190" name="Shape 190"/>
          <p:cNvSpPr/>
          <p:nvPr/>
        </p:nvSpPr>
        <p:spPr>
          <a:xfrm>
            <a:off x="5402579" y="1554480"/>
            <a:ext cx="1132841" cy="548641"/>
          </a:xfrm>
          <a:prstGeom prst="rect">
            <a:avLst/>
          </a:prstGeom>
          <a:solidFill>
            <a:srgbClr val="FFFFFF"/>
          </a:solidFill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修改联系人信息</a:t>
            </a:r>
          </a:p>
        </p:txBody>
      </p:sp>
      <p:sp>
        <p:nvSpPr>
          <p:cNvPr id="191" name="Shape 191"/>
          <p:cNvSpPr/>
          <p:nvPr/>
        </p:nvSpPr>
        <p:spPr>
          <a:xfrm>
            <a:off x="4000500" y="1554480"/>
            <a:ext cx="1314450" cy="332741"/>
          </a:xfrm>
          <a:prstGeom prst="rect">
            <a:avLst/>
          </a:prstGeom>
          <a:solidFill>
            <a:srgbClr val="FFFFFF"/>
          </a:solidFill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查询联系人信息</a:t>
            </a:r>
          </a:p>
        </p:txBody>
      </p:sp>
      <p:sp>
        <p:nvSpPr>
          <p:cNvPr id="192" name="Shape 192"/>
          <p:cNvSpPr/>
          <p:nvPr/>
        </p:nvSpPr>
        <p:spPr>
          <a:xfrm>
            <a:off x="1410335" y="1554480"/>
            <a:ext cx="1294131" cy="294641"/>
          </a:xfrm>
          <a:prstGeom prst="rect">
            <a:avLst/>
          </a:prstGeom>
          <a:solidFill>
            <a:srgbClr val="FFFFFF"/>
          </a:solidFill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 lvl="0">
              <a:defRPr sz="1800"/>
            </a:pPr>
            <a:r>
              <a:rPr sz="1000"/>
              <a:t>添加联系人信息</a:t>
            </a:r>
          </a:p>
        </p:txBody>
      </p:sp>
      <p:sp>
        <p:nvSpPr>
          <p:cNvPr id="193" name="Shape 193"/>
          <p:cNvSpPr/>
          <p:nvPr/>
        </p:nvSpPr>
        <p:spPr>
          <a:xfrm>
            <a:off x="2773045" y="2818129"/>
            <a:ext cx="1149986" cy="472441"/>
          </a:xfrm>
          <a:prstGeom prst="rect">
            <a:avLst/>
          </a:prstGeom>
          <a:solidFill>
            <a:srgbClr val="FFFFFF"/>
          </a:solidFill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 lvl="0">
              <a:defRPr sz="1800"/>
            </a:pPr>
            <a:r>
              <a:rPr sz="1000"/>
              <a:t>输入查询联系人的姓名</a:t>
            </a:r>
          </a:p>
        </p:txBody>
      </p:sp>
      <p:sp>
        <p:nvSpPr>
          <p:cNvPr id="194" name="Shape 194"/>
          <p:cNvSpPr/>
          <p:nvPr/>
        </p:nvSpPr>
        <p:spPr>
          <a:xfrm>
            <a:off x="4082415" y="2818129"/>
            <a:ext cx="1168401" cy="472441"/>
          </a:xfrm>
          <a:prstGeom prst="rect">
            <a:avLst/>
          </a:prstGeom>
          <a:solidFill>
            <a:srgbClr val="FFFFFF"/>
          </a:solidFill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 lvl="0">
              <a:defRPr sz="1800"/>
            </a:pPr>
            <a:r>
              <a:rPr sz="1000"/>
              <a:t>用search函数查询联系人</a:t>
            </a:r>
          </a:p>
        </p:txBody>
      </p:sp>
      <p:sp>
        <p:nvSpPr>
          <p:cNvPr id="195" name="Shape 195"/>
          <p:cNvSpPr/>
          <p:nvPr/>
        </p:nvSpPr>
        <p:spPr>
          <a:xfrm>
            <a:off x="5402579" y="2818129"/>
            <a:ext cx="1149986" cy="294641"/>
          </a:xfrm>
          <a:prstGeom prst="rect">
            <a:avLst/>
          </a:prstGeom>
          <a:solidFill>
            <a:srgbClr val="FFFFFF"/>
          </a:solidFill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 lvl="0">
              <a:defRPr sz="1800"/>
            </a:pPr>
            <a:r>
              <a:rPr sz="1000"/>
              <a:t>输出联系人的信息</a:t>
            </a:r>
          </a:p>
        </p:txBody>
      </p:sp>
      <p:sp>
        <p:nvSpPr>
          <p:cNvPr id="196" name="Shape 196"/>
          <p:cNvSpPr/>
          <p:nvPr/>
        </p:nvSpPr>
        <p:spPr>
          <a:xfrm>
            <a:off x="4091940" y="4060190"/>
            <a:ext cx="1149986" cy="586741"/>
          </a:xfrm>
          <a:prstGeom prst="rect">
            <a:avLst/>
          </a:prstGeom>
          <a:solidFill>
            <a:srgbClr val="FFFFFF"/>
          </a:solidFill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t>结束</a:t>
            </a:r>
          </a:p>
          <a:p>
            <a:pPr lvl="0" algn="ctr"/>
            <a:r>
              <a:rPr sz="1000"/>
              <a:t>END</a:t>
            </a:r>
          </a:p>
        </p:txBody>
      </p:sp>
      <p:cxnSp>
        <p:nvCxnSpPr>
          <p:cNvPr id="197" name="Connector 197"/>
          <p:cNvCxnSpPr>
            <a:stCxn id="187" idx="0"/>
            <a:endCxn id="192" idx="0"/>
          </p:cNvCxnSpPr>
          <p:nvPr/>
        </p:nvCxnSpPr>
        <p:spPr>
          <a:xfrm flipH="1">
            <a:off x="2057400" y="902969"/>
            <a:ext cx="2600643" cy="798832"/>
          </a:xfrm>
          <a:prstGeom prst="straightConnector1">
            <a:avLst/>
          </a:prstGeom>
          <a:ln>
            <a:solidFill>
              <a:srgbClr val="F69240"/>
            </a:solidFill>
            <a:tailEnd type="triangle"/>
          </a:ln>
        </p:spPr>
      </p:cxnSp>
      <p:cxnSp>
        <p:nvCxnSpPr>
          <p:cNvPr id="198" name="Connector 198"/>
          <p:cNvCxnSpPr>
            <a:stCxn id="187" idx="0"/>
            <a:endCxn id="188" idx="0"/>
          </p:cNvCxnSpPr>
          <p:nvPr/>
        </p:nvCxnSpPr>
        <p:spPr>
          <a:xfrm flipH="1">
            <a:off x="3338829" y="902969"/>
            <a:ext cx="1319214" cy="925832"/>
          </a:xfrm>
          <a:prstGeom prst="straightConnector1">
            <a:avLst/>
          </a:prstGeom>
          <a:ln>
            <a:solidFill>
              <a:srgbClr val="F69240"/>
            </a:solidFill>
            <a:tailEnd type="triangle"/>
          </a:ln>
        </p:spPr>
      </p:cxnSp>
      <p:cxnSp>
        <p:nvCxnSpPr>
          <p:cNvPr id="199" name="Connector 199"/>
          <p:cNvCxnSpPr>
            <a:stCxn id="187" idx="0"/>
            <a:endCxn id="191" idx="0"/>
          </p:cNvCxnSpPr>
          <p:nvPr/>
        </p:nvCxnSpPr>
        <p:spPr>
          <a:xfrm flipH="1">
            <a:off x="4657725" y="902969"/>
            <a:ext cx="318" cy="817882"/>
          </a:xfrm>
          <a:prstGeom prst="straightConnector1">
            <a:avLst/>
          </a:prstGeom>
          <a:ln>
            <a:solidFill>
              <a:srgbClr val="F69240"/>
            </a:solidFill>
            <a:tailEnd type="triangle"/>
          </a:ln>
        </p:spPr>
      </p:cxnSp>
      <p:sp>
        <p:nvSpPr>
          <p:cNvPr id="200" name="Shape 200"/>
          <p:cNvSpPr/>
          <p:nvPr/>
        </p:nvSpPr>
        <p:spPr>
          <a:xfrm>
            <a:off x="4838850" y="1114272"/>
            <a:ext cx="1156563" cy="443712"/>
          </a:xfrm>
          <a:prstGeom prst="line">
            <a:avLst/>
          </a:prstGeom>
          <a:ln>
            <a:solidFill>
              <a:srgbClr val="F6924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cxnSp>
        <p:nvCxnSpPr>
          <p:cNvPr id="201" name="Connector 201"/>
          <p:cNvCxnSpPr>
            <a:stCxn id="187" idx="0"/>
            <a:endCxn id="189" idx="0"/>
          </p:cNvCxnSpPr>
          <p:nvPr/>
        </p:nvCxnSpPr>
        <p:spPr>
          <a:xfrm>
            <a:off x="4658042" y="902969"/>
            <a:ext cx="2562861" cy="817882"/>
          </a:xfrm>
          <a:prstGeom prst="straightConnector1">
            <a:avLst/>
          </a:prstGeom>
          <a:ln>
            <a:solidFill>
              <a:srgbClr val="F69240"/>
            </a:solidFill>
            <a:tailEnd type="triangle"/>
          </a:ln>
        </p:spPr>
      </p:cxnSp>
      <p:cxnSp>
        <p:nvCxnSpPr>
          <p:cNvPr id="202" name="Connector 202"/>
          <p:cNvCxnSpPr>
            <a:stCxn id="191" idx="0"/>
            <a:endCxn id="193" idx="0"/>
          </p:cNvCxnSpPr>
          <p:nvPr/>
        </p:nvCxnSpPr>
        <p:spPr>
          <a:xfrm flipH="1">
            <a:off x="3348037" y="1720850"/>
            <a:ext cx="1309688" cy="1333500"/>
          </a:xfrm>
          <a:prstGeom prst="straightConnector1">
            <a:avLst/>
          </a:prstGeom>
          <a:ln>
            <a:solidFill>
              <a:srgbClr val="F69240"/>
            </a:solidFill>
            <a:tailEnd type="triangle"/>
          </a:ln>
        </p:spPr>
      </p:cxnSp>
      <p:cxnSp>
        <p:nvCxnSpPr>
          <p:cNvPr id="203" name="Connector 203"/>
          <p:cNvCxnSpPr>
            <a:stCxn id="191" idx="0"/>
            <a:endCxn id="194" idx="0"/>
          </p:cNvCxnSpPr>
          <p:nvPr/>
        </p:nvCxnSpPr>
        <p:spPr>
          <a:xfrm>
            <a:off x="4657725" y="1720850"/>
            <a:ext cx="8891" cy="1333500"/>
          </a:xfrm>
          <a:prstGeom prst="straightConnector1">
            <a:avLst/>
          </a:prstGeom>
          <a:ln>
            <a:solidFill>
              <a:srgbClr val="F69240"/>
            </a:solidFill>
            <a:tailEnd type="triangle"/>
          </a:ln>
        </p:spPr>
      </p:cxnSp>
      <p:sp>
        <p:nvSpPr>
          <p:cNvPr id="204" name="Shape 204"/>
          <p:cNvSpPr/>
          <p:nvPr/>
        </p:nvSpPr>
        <p:spPr>
          <a:xfrm>
            <a:off x="4658359" y="1841499"/>
            <a:ext cx="1319531" cy="976632"/>
          </a:xfrm>
          <a:prstGeom prst="line">
            <a:avLst/>
          </a:prstGeom>
          <a:ln>
            <a:solidFill>
              <a:srgbClr val="F6924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3742241" y="753883"/>
            <a:ext cx="1" cy="963975"/>
          </a:xfrm>
          <a:prstGeom prst="line">
            <a:avLst/>
          </a:prstGeom>
          <a:ln w="25400">
            <a:solidFill>
              <a:srgbClr val="FFFF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5072435" y="3429350"/>
            <a:ext cx="1" cy="963976"/>
          </a:xfrm>
          <a:prstGeom prst="line">
            <a:avLst/>
          </a:prstGeom>
          <a:ln w="25400">
            <a:solidFill>
              <a:srgbClr val="FFFF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4377237" y="2091615"/>
            <a:ext cx="1" cy="963975"/>
          </a:xfrm>
          <a:prstGeom prst="line">
            <a:avLst/>
          </a:prstGeom>
          <a:ln w="25400">
            <a:solidFill>
              <a:srgbClr val="FFFF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2037466" y="2818232"/>
            <a:ext cx="1330195" cy="86884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6000"/>
              </a:lnSpc>
              <a:defRPr b="1" sz="60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210" name="Shape 210"/>
          <p:cNvSpPr/>
          <p:nvPr/>
        </p:nvSpPr>
        <p:spPr>
          <a:xfrm>
            <a:off x="3367763" y="2818368"/>
            <a:ext cx="865565" cy="865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46C0A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1395486" y="792159"/>
            <a:ext cx="1330195" cy="86884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6000"/>
              </a:lnSpc>
              <a:defRPr b="1" sz="60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212" name="Shape 212"/>
          <p:cNvSpPr/>
          <p:nvPr/>
        </p:nvSpPr>
        <p:spPr>
          <a:xfrm>
            <a:off x="2732765" y="803089"/>
            <a:ext cx="865565" cy="865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46C0A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15" name="Group 215"/>
          <p:cNvGrpSpPr/>
          <p:nvPr/>
        </p:nvGrpSpPr>
        <p:grpSpPr>
          <a:xfrm>
            <a:off x="-305746" y="1471100"/>
            <a:ext cx="1427148" cy="356476"/>
            <a:chOff x="0" y="0"/>
            <a:chExt cx="1427146" cy="356474"/>
          </a:xfrm>
        </p:grpSpPr>
        <p:sp>
          <p:nvSpPr>
            <p:cNvPr id="213" name="Shape 213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4" name="Shape 214"/>
            <p:cNvSpPr/>
            <p:nvPr/>
          </p:nvSpPr>
          <p:spPr>
            <a:xfrm>
              <a:off x="0" y="55126"/>
              <a:ext cx="142714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总体概述</a:t>
              </a:r>
            </a:p>
          </p:txBody>
        </p:sp>
      </p:grpSp>
      <p:grpSp>
        <p:nvGrpSpPr>
          <p:cNvPr id="218" name="Group 218"/>
          <p:cNvGrpSpPr/>
          <p:nvPr/>
        </p:nvGrpSpPr>
        <p:grpSpPr>
          <a:xfrm>
            <a:off x="-305746" y="1920090"/>
            <a:ext cx="1427148" cy="356475"/>
            <a:chOff x="0" y="0"/>
            <a:chExt cx="1427146" cy="356474"/>
          </a:xfrm>
        </p:grpSpPr>
        <p:sp>
          <p:nvSpPr>
            <p:cNvPr id="216" name="Shape 216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" name="Shape 217"/>
            <p:cNvSpPr/>
            <p:nvPr/>
          </p:nvSpPr>
          <p:spPr>
            <a:xfrm>
              <a:off x="0" y="55126"/>
              <a:ext cx="142714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实验目的</a:t>
              </a:r>
            </a:p>
          </p:txBody>
        </p:sp>
      </p:grpSp>
      <p:grpSp>
        <p:nvGrpSpPr>
          <p:cNvPr id="221" name="Group 221"/>
          <p:cNvGrpSpPr/>
          <p:nvPr/>
        </p:nvGrpSpPr>
        <p:grpSpPr>
          <a:xfrm>
            <a:off x="-305746" y="2369080"/>
            <a:ext cx="1427148" cy="356475"/>
            <a:chOff x="0" y="0"/>
            <a:chExt cx="1427146" cy="356474"/>
          </a:xfrm>
        </p:grpSpPr>
        <p:sp>
          <p:nvSpPr>
            <p:cNvPr id="219" name="Shape 219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" name="Shape 220"/>
            <p:cNvSpPr/>
            <p:nvPr/>
          </p:nvSpPr>
          <p:spPr>
            <a:xfrm>
              <a:off x="0" y="55126"/>
              <a:ext cx="142714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实验要求</a:t>
              </a:r>
            </a:p>
          </p:txBody>
        </p:sp>
      </p:grpSp>
      <p:grpSp>
        <p:nvGrpSpPr>
          <p:cNvPr id="224" name="Group 224"/>
          <p:cNvGrpSpPr/>
          <p:nvPr/>
        </p:nvGrpSpPr>
        <p:grpSpPr>
          <a:xfrm>
            <a:off x="-85605" y="2818070"/>
            <a:ext cx="1427148" cy="356475"/>
            <a:chOff x="0" y="0"/>
            <a:chExt cx="1427146" cy="356474"/>
          </a:xfrm>
        </p:grpSpPr>
        <p:sp>
          <p:nvSpPr>
            <p:cNvPr id="222" name="Shape 222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E46C0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" name="Shape 223"/>
            <p:cNvSpPr/>
            <p:nvPr/>
          </p:nvSpPr>
          <p:spPr>
            <a:xfrm>
              <a:off x="0" y="55127"/>
              <a:ext cx="1427147" cy="269241"/>
            </a:xfrm>
            <a:prstGeom prst="rect">
              <a:avLst/>
            </a:prstGeom>
            <a:solidFill>
              <a:srgbClr val="E46C0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解决方案</a:t>
              </a:r>
            </a:p>
          </p:txBody>
        </p:sp>
      </p:grpSp>
      <p:grpSp>
        <p:nvGrpSpPr>
          <p:cNvPr id="227" name="Group 227"/>
          <p:cNvGrpSpPr/>
          <p:nvPr/>
        </p:nvGrpSpPr>
        <p:grpSpPr>
          <a:xfrm>
            <a:off x="-305746" y="3270870"/>
            <a:ext cx="1427148" cy="356475"/>
            <a:chOff x="0" y="0"/>
            <a:chExt cx="1427146" cy="356474"/>
          </a:xfrm>
        </p:grpSpPr>
        <p:sp>
          <p:nvSpPr>
            <p:cNvPr id="225" name="Shape 225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" name="Shape 226"/>
            <p:cNvSpPr/>
            <p:nvPr/>
          </p:nvSpPr>
          <p:spPr>
            <a:xfrm>
              <a:off x="0" y="55126"/>
              <a:ext cx="142714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成果展示</a:t>
              </a:r>
            </a:p>
          </p:txBody>
        </p:sp>
      </p:grpSp>
      <p:sp>
        <p:nvSpPr>
          <p:cNvPr id="228" name="Shape 228"/>
          <p:cNvSpPr/>
          <p:nvPr/>
        </p:nvSpPr>
        <p:spPr>
          <a:xfrm>
            <a:off x="76200" y="93344"/>
            <a:ext cx="243840" cy="2946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100">
                <a:solidFill>
                  <a:srgbClr val="E46C0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E46C0A"/>
                </a:solidFill>
              </a:rPr>
              <a:t>六</a:t>
            </a:r>
          </a:p>
        </p:txBody>
      </p:sp>
      <p:sp>
        <p:nvSpPr>
          <p:cNvPr id="229" name="Shape 229"/>
          <p:cNvSpPr/>
          <p:nvPr/>
        </p:nvSpPr>
        <p:spPr>
          <a:xfrm>
            <a:off x="2927350" y="1043305"/>
            <a:ext cx="44069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代</a:t>
            </a:r>
          </a:p>
        </p:txBody>
      </p:sp>
      <p:sp>
        <p:nvSpPr>
          <p:cNvPr id="230" name="Shape 230"/>
          <p:cNvSpPr/>
          <p:nvPr/>
        </p:nvSpPr>
        <p:spPr>
          <a:xfrm>
            <a:off x="3598545" y="3069589"/>
            <a:ext cx="54102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码</a:t>
            </a:r>
          </a:p>
        </p:txBody>
      </p:sp>
      <p:pic>
        <p:nvPicPr>
          <p:cNvPr id="231" name="屏幕快照 2016-09-24 下午12.42.3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9540" y="113520"/>
            <a:ext cx="3174147" cy="2244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屏幕快照 2016-09-24 下午12.42.4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1147" y="2826672"/>
            <a:ext cx="4020658" cy="18387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flip dir="r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3999217" y="465578"/>
            <a:ext cx="1145566" cy="4089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>
                <a:solidFill>
                  <a:srgbClr val="FFFFFF"/>
                </a:solidFill>
              </a:rPr>
              <a:t>代码演示</a:t>
            </a:r>
          </a:p>
        </p:txBody>
      </p:sp>
      <p:pic>
        <p:nvPicPr>
          <p:cNvPr id="235" name="屏幕快照 2016-09-24 下午12.43.0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4272" y="1546969"/>
            <a:ext cx="3178357" cy="3389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屏幕快照 2016-09-24 下午12.42.5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7901" y="1484348"/>
            <a:ext cx="2869762" cy="3514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3083520" y="291995"/>
            <a:ext cx="297696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600">
                <a:solidFill>
                  <a:srgbClr val="FFFFFF"/>
                </a:solidFill>
              </a:rPr>
              <a:t>实验结果</a:t>
            </a:r>
          </a:p>
        </p:txBody>
      </p:sp>
      <p:sp>
        <p:nvSpPr>
          <p:cNvPr id="239" name="Shape 239"/>
          <p:cNvSpPr/>
          <p:nvPr/>
        </p:nvSpPr>
        <p:spPr>
          <a:xfrm>
            <a:off x="76200" y="93344"/>
            <a:ext cx="243840" cy="2946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100">
                <a:solidFill>
                  <a:srgbClr val="E46C0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E46C0A"/>
                </a:solidFill>
              </a:rPr>
              <a:t>七</a:t>
            </a:r>
          </a:p>
        </p:txBody>
      </p:sp>
      <p:grpSp>
        <p:nvGrpSpPr>
          <p:cNvPr id="242" name="Group 242"/>
          <p:cNvGrpSpPr/>
          <p:nvPr/>
        </p:nvGrpSpPr>
        <p:grpSpPr>
          <a:xfrm>
            <a:off x="-305746" y="1471100"/>
            <a:ext cx="1427148" cy="356476"/>
            <a:chOff x="0" y="0"/>
            <a:chExt cx="1427146" cy="356474"/>
          </a:xfrm>
        </p:grpSpPr>
        <p:sp>
          <p:nvSpPr>
            <p:cNvPr id="240" name="Shape 240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1" name="Shape 241"/>
            <p:cNvSpPr/>
            <p:nvPr/>
          </p:nvSpPr>
          <p:spPr>
            <a:xfrm>
              <a:off x="0" y="55126"/>
              <a:ext cx="142714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总体概述</a:t>
              </a:r>
            </a:p>
          </p:txBody>
        </p:sp>
      </p:grpSp>
      <p:grpSp>
        <p:nvGrpSpPr>
          <p:cNvPr id="245" name="Group 245"/>
          <p:cNvGrpSpPr/>
          <p:nvPr/>
        </p:nvGrpSpPr>
        <p:grpSpPr>
          <a:xfrm>
            <a:off x="-305746" y="1920090"/>
            <a:ext cx="1427148" cy="356475"/>
            <a:chOff x="0" y="0"/>
            <a:chExt cx="1427146" cy="356474"/>
          </a:xfrm>
        </p:grpSpPr>
        <p:sp>
          <p:nvSpPr>
            <p:cNvPr id="243" name="Shape 243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4" name="Shape 244"/>
            <p:cNvSpPr/>
            <p:nvPr/>
          </p:nvSpPr>
          <p:spPr>
            <a:xfrm>
              <a:off x="0" y="55126"/>
              <a:ext cx="142714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实验目的</a:t>
              </a:r>
            </a:p>
          </p:txBody>
        </p:sp>
      </p:grpSp>
      <p:grpSp>
        <p:nvGrpSpPr>
          <p:cNvPr id="248" name="Group 248"/>
          <p:cNvGrpSpPr/>
          <p:nvPr/>
        </p:nvGrpSpPr>
        <p:grpSpPr>
          <a:xfrm>
            <a:off x="-305746" y="2369080"/>
            <a:ext cx="1427148" cy="356475"/>
            <a:chOff x="0" y="0"/>
            <a:chExt cx="1427146" cy="356474"/>
          </a:xfrm>
        </p:grpSpPr>
        <p:sp>
          <p:nvSpPr>
            <p:cNvPr id="246" name="Shape 246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7" name="Shape 247"/>
            <p:cNvSpPr/>
            <p:nvPr/>
          </p:nvSpPr>
          <p:spPr>
            <a:xfrm>
              <a:off x="0" y="55126"/>
              <a:ext cx="142714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实验要求</a:t>
              </a:r>
            </a:p>
          </p:txBody>
        </p:sp>
      </p:grpSp>
      <p:grpSp>
        <p:nvGrpSpPr>
          <p:cNvPr id="251" name="Group 251"/>
          <p:cNvGrpSpPr/>
          <p:nvPr/>
        </p:nvGrpSpPr>
        <p:grpSpPr>
          <a:xfrm>
            <a:off x="-305746" y="2818070"/>
            <a:ext cx="1427148" cy="356475"/>
            <a:chOff x="0" y="0"/>
            <a:chExt cx="1427146" cy="356474"/>
          </a:xfrm>
        </p:grpSpPr>
        <p:sp>
          <p:nvSpPr>
            <p:cNvPr id="249" name="Shape 249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Shape 250"/>
            <p:cNvSpPr/>
            <p:nvPr/>
          </p:nvSpPr>
          <p:spPr>
            <a:xfrm>
              <a:off x="0" y="55127"/>
              <a:ext cx="142714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解决方案</a:t>
              </a:r>
            </a:p>
          </p:txBody>
        </p:sp>
      </p:grpSp>
      <p:grpSp>
        <p:nvGrpSpPr>
          <p:cNvPr id="254" name="Group 254"/>
          <p:cNvGrpSpPr/>
          <p:nvPr/>
        </p:nvGrpSpPr>
        <p:grpSpPr>
          <a:xfrm>
            <a:off x="-85605" y="3267061"/>
            <a:ext cx="1427148" cy="356475"/>
            <a:chOff x="0" y="0"/>
            <a:chExt cx="1427146" cy="356474"/>
          </a:xfrm>
        </p:grpSpPr>
        <p:sp>
          <p:nvSpPr>
            <p:cNvPr id="252" name="Shape 252"/>
            <p:cNvSpPr/>
            <p:nvPr/>
          </p:nvSpPr>
          <p:spPr>
            <a:xfrm>
              <a:off x="0" y="-1"/>
              <a:ext cx="1427147" cy="356476"/>
            </a:xfrm>
            <a:prstGeom prst="rect">
              <a:avLst/>
            </a:prstGeom>
            <a:solidFill>
              <a:srgbClr val="E46C0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Shape 253"/>
            <p:cNvSpPr/>
            <p:nvPr/>
          </p:nvSpPr>
          <p:spPr>
            <a:xfrm>
              <a:off x="0" y="55126"/>
              <a:ext cx="1427147" cy="269241"/>
            </a:xfrm>
            <a:prstGeom prst="rect">
              <a:avLst/>
            </a:prstGeom>
            <a:solidFill>
              <a:srgbClr val="E46C0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defRPr b="1" sz="1000">
                  <a:solidFill>
                    <a:srgbClr val="FFFFFF"/>
                  </a:solidFill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000">
                  <a:solidFill>
                    <a:srgbClr val="FFFFFF"/>
                  </a:solidFill>
                </a:rPr>
                <a:t>成果展示</a:t>
              </a:r>
            </a:p>
          </p:txBody>
        </p:sp>
      </p:grpSp>
      <p:pic>
        <p:nvPicPr>
          <p:cNvPr id="255" name="屏幕快照 2016-09-24 下午12.46.3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4908" y="756939"/>
            <a:ext cx="2355349" cy="15018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屏幕快照 2016-09-24 下午12.46.4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73832" y="767090"/>
            <a:ext cx="2355348" cy="1481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屏幕快照 2016-09-24 下午12.46.50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94974" y="767090"/>
            <a:ext cx="2345851" cy="1481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屏幕快照 2016-09-24 下午12.46.57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01256" y="2827867"/>
            <a:ext cx="2383011" cy="1481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屏幕快照 2016-09-24 下午12.47.07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43981" y="2817716"/>
            <a:ext cx="2432097" cy="15018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屏幕快照 2016-09-24 下午12.47.13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397726" y="2827867"/>
            <a:ext cx="2340347" cy="14815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checker dir="horz"/>
  </p:transition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6565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6565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6565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6565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