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279" r:id="rId3"/>
    <p:sldId id="280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8C799-195E-42CA-A48D-B83AD3DAE038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621C4-03EC-47B1-8E04-4DCB9CE105A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E68B3-AFC4-4758-8ADA-6FBE904976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06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/>
              <a:t>패킷 트레이서만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ko-KR" altLang="en-US"/>
              <a:t>패킷 트레이서만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54DD4-0FD2-4C57-BFF0-6F252D20903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03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40FA2-F3A6-4969-BC21-709CE72C6225}" type="datetimeFigureOut">
              <a:rPr lang="ko-KR" altLang="en-US" smtClean="0"/>
              <a:pPr/>
              <a:t>2017-04-11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6AD23-9135-46C9-A2CD-C95F36DFD4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cones.pro/go.php?http://icdn.pro/images/fr/o/r/ordinateur-pc-icone-6183-48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1863858"/>
            <a:ext cx="5184576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Floating Static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2852936"/>
            <a:ext cx="3312368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>
                <a:latin typeface="THE정고딕110" pitchFamily="18" charset="-127"/>
                <a:ea typeface="THE정고딕110" pitchFamily="18" charset="-127"/>
              </a:rPr>
              <a:t>PART 5</a:t>
            </a:r>
            <a:endParaRPr lang="ko-KR" altLang="en-US" sz="1600" spc="-150" dirty="0">
              <a:latin typeface="THE정고딕110" pitchFamily="18" charset="-127"/>
              <a:ea typeface="THE정고딕110" pitchFamily="18" charset="-127"/>
            </a:endParaRPr>
          </a:p>
        </p:txBody>
      </p:sp>
      <p:grpSp>
        <p:nvGrpSpPr>
          <p:cNvPr id="2" name="그룹 6"/>
          <p:cNvGrpSpPr/>
          <p:nvPr/>
        </p:nvGrpSpPr>
        <p:grpSpPr>
          <a:xfrm>
            <a:off x="2195736" y="2624524"/>
            <a:ext cx="4464496" cy="96011"/>
            <a:chOff x="2195736" y="1968393"/>
            <a:chExt cx="4464496" cy="72008"/>
          </a:xfrm>
        </p:grpSpPr>
        <p:cxnSp>
          <p:nvCxnSpPr>
            <p:cNvPr id="13" name="직선 연결선 12"/>
            <p:cNvCxnSpPr/>
            <p:nvPr/>
          </p:nvCxnSpPr>
          <p:spPr>
            <a:xfrm>
              <a:off x="2195736" y="2004397"/>
              <a:ext cx="4464496" cy="0"/>
            </a:xfrm>
            <a:prstGeom prst="line">
              <a:avLst/>
            </a:prstGeom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2195736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444208" y="1968393"/>
              <a:ext cx="216024" cy="720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scene3d>
              <a:camera prst="obliqueTop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691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836" y="1124744"/>
            <a:ext cx="8965660" cy="537847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 sz="1000" b="1" dirty="0"/>
              <a:t>- </a:t>
            </a:r>
            <a:r>
              <a:rPr lang="ko-KR" altLang="en-US" sz="1000" b="1" dirty="0"/>
              <a:t>일반</a:t>
            </a:r>
            <a:r>
              <a:rPr lang="en-US" altLang="ko-KR" sz="1000" b="1" dirty="0"/>
              <a:t> Static</a:t>
            </a:r>
          </a:p>
          <a:p>
            <a:pPr latinLnBrk="0">
              <a:spcBef>
                <a:spcPct val="0"/>
              </a:spcBef>
            </a:pPr>
            <a:endParaRPr lang="en-US" altLang="ko-KR" sz="1000" b="1" dirty="0"/>
          </a:p>
          <a:p>
            <a:pPr latinLnBrk="0">
              <a:spcBef>
                <a:spcPct val="0"/>
              </a:spcBef>
            </a:pPr>
            <a:r>
              <a:rPr lang="en-US" altLang="ko-KR" sz="1000" dirty="0"/>
              <a:t>. AD(Administrative Distance) </a:t>
            </a:r>
            <a:r>
              <a:rPr lang="ko-KR" altLang="en-US" sz="1000" dirty="0"/>
              <a:t>값 </a:t>
            </a:r>
            <a:r>
              <a:rPr lang="en-US" altLang="ko-KR" sz="1000" dirty="0"/>
              <a:t>: 1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72842"/>
            <a:ext cx="864096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1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. </a:t>
            </a:r>
            <a:r>
              <a:rPr lang="ko-KR" altLang="en-US" sz="4000" spc="-150">
                <a:latin typeface="THE정고딕140" pitchFamily="18" charset="-127"/>
                <a:ea typeface="THE정고딕140" pitchFamily="18" charset="-127"/>
              </a:rPr>
              <a:t>일반</a:t>
            </a:r>
            <a:r>
              <a:rPr lang="en-US" altLang="ko-KR" sz="4000" spc="-150">
                <a:latin typeface="THE정고딕140" pitchFamily="18" charset="-127"/>
                <a:ea typeface="THE정고딕140" pitchFamily="18" charset="-127"/>
              </a:rPr>
              <a:t> </a:t>
            </a:r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Static</a:t>
            </a:r>
            <a:endParaRPr lang="ko-KR" altLang="en-US" sz="4000" spc="-150" dirty="0">
              <a:latin typeface="THE정고딕140" pitchFamily="18" charset="-127"/>
              <a:ea typeface="THE정고딕140" pitchFamily="18" charset="-127"/>
            </a:endParaRP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134377" y="1803432"/>
            <a:ext cx="338437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000" dirty="0">
                <a:latin typeface="+mn-ea"/>
              </a:rPr>
              <a:t>R1(</a:t>
            </a:r>
            <a:r>
              <a:rPr lang="en-US" altLang="ko-KR" sz="1000" dirty="0" err="1">
                <a:latin typeface="+mn-ea"/>
              </a:rPr>
              <a:t>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192.168.40.0 </a:t>
            </a:r>
            <a:r>
              <a:rPr lang="en-US" altLang="ko-KR" sz="1000" dirty="0">
                <a:latin typeface="+mn-ea"/>
              </a:rPr>
              <a:t>255.255.255.0 1.1.1.2</a:t>
            </a:r>
          </a:p>
          <a:p>
            <a:pPr latinLnBrk="0">
              <a:spcBef>
                <a:spcPct val="0"/>
              </a:spcBef>
            </a:pPr>
            <a:r>
              <a:rPr lang="en-US" altLang="ko-KR" sz="1000" dirty="0">
                <a:latin typeface="+mn-ea"/>
              </a:rPr>
              <a:t>R1(</a:t>
            </a:r>
            <a:r>
              <a:rPr lang="en-US" altLang="ko-KR" sz="1000" dirty="0" err="1">
                <a:latin typeface="+mn-ea"/>
              </a:rPr>
              <a:t>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route 192.168.30.0 255.255.255.0 1.1.1.2</a:t>
            </a:r>
          </a:p>
          <a:p>
            <a:pPr latinLnBrk="0">
              <a:spcBef>
                <a:spcPct val="0"/>
              </a:spcBef>
            </a:pPr>
            <a:r>
              <a:rPr lang="en-US" altLang="ko-KR" sz="1000" dirty="0">
                <a:latin typeface="+mn-ea"/>
              </a:rPr>
              <a:t>R1(</a:t>
            </a:r>
            <a:r>
              <a:rPr lang="en-US" altLang="ko-KR" sz="1000" dirty="0" err="1">
                <a:latin typeface="+mn-ea"/>
              </a:rPr>
              <a:t>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route 192.168.20.0 255.255.255.0 1.1.1.2</a:t>
            </a:r>
          </a:p>
        </p:txBody>
      </p:sp>
      <p:grpSp>
        <p:nvGrpSpPr>
          <p:cNvPr id="2" name="그룹 10"/>
          <p:cNvGrpSpPr/>
          <p:nvPr/>
        </p:nvGrpSpPr>
        <p:grpSpPr>
          <a:xfrm>
            <a:off x="1059972" y="3143248"/>
            <a:ext cx="7093957" cy="3079817"/>
            <a:chOff x="1791195" y="2366764"/>
            <a:chExt cx="5613872" cy="2101039"/>
          </a:xfrm>
        </p:grpSpPr>
        <p:cxnSp>
          <p:nvCxnSpPr>
            <p:cNvPr id="59" name="직선 연결선 58"/>
            <p:cNvCxnSpPr>
              <a:stCxn id="21" idx="0"/>
              <a:endCxn id="58" idx="2"/>
            </p:cNvCxnSpPr>
            <p:nvPr/>
          </p:nvCxnSpPr>
          <p:spPr>
            <a:xfrm flipV="1">
              <a:off x="2311816" y="3107253"/>
              <a:ext cx="2612" cy="82341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43253" y="2564904"/>
              <a:ext cx="542349" cy="542349"/>
            </a:xfrm>
            <a:prstGeom prst="rect">
              <a:avLst/>
            </a:prstGeom>
            <a:noFill/>
          </p:spPr>
        </p:pic>
        <p:sp>
          <p:nvSpPr>
            <p:cNvPr id="64" name="TextBox 63"/>
            <p:cNvSpPr txBox="1"/>
            <p:nvPr/>
          </p:nvSpPr>
          <p:spPr>
            <a:xfrm>
              <a:off x="1791195" y="2366764"/>
              <a:ext cx="1013827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192.168.10.1/24</a:t>
              </a:r>
              <a:endParaRPr lang="ko-KR" altLang="en-US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59926" y="3841514"/>
              <a:ext cx="677661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1.1.1.0/30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562133" y="4157996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</a:rPr>
                <a:t>R3</a:t>
              </a:r>
              <a:endParaRPr lang="ko-KR" altLang="en-US" sz="1050" b="1" dirty="0">
                <a:solidFill>
                  <a:schemeClr val="bg1"/>
                </a:solidFill>
              </a:endParaRPr>
            </a:p>
          </p:txBody>
        </p:sp>
        <p:cxnSp>
          <p:nvCxnSpPr>
            <p:cNvPr id="42" name="직선 연결선 41"/>
            <p:cNvCxnSpPr>
              <a:endCxn id="43" idx="2"/>
            </p:cNvCxnSpPr>
            <p:nvPr/>
          </p:nvCxnSpPr>
          <p:spPr>
            <a:xfrm flipV="1">
              <a:off x="3861111" y="3107253"/>
              <a:ext cx="2612" cy="82341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92548" y="2564904"/>
              <a:ext cx="542349" cy="542349"/>
            </a:xfrm>
            <a:prstGeom prst="rect">
              <a:avLst/>
            </a:prstGeom>
            <a:noFill/>
          </p:spPr>
        </p:pic>
        <p:cxnSp>
          <p:nvCxnSpPr>
            <p:cNvPr id="44" name="직선 연결선 43"/>
            <p:cNvCxnSpPr>
              <a:endCxn id="45" idx="2"/>
            </p:cNvCxnSpPr>
            <p:nvPr/>
          </p:nvCxnSpPr>
          <p:spPr>
            <a:xfrm flipV="1">
              <a:off x="5377949" y="3107253"/>
              <a:ext cx="2612" cy="82341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45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09386" y="2564904"/>
              <a:ext cx="542349" cy="542349"/>
            </a:xfrm>
            <a:prstGeom prst="rect">
              <a:avLst/>
            </a:prstGeom>
            <a:noFill/>
          </p:spPr>
        </p:pic>
        <p:cxnSp>
          <p:nvCxnSpPr>
            <p:cNvPr id="49" name="직선 연결선 48"/>
            <p:cNvCxnSpPr>
              <a:endCxn id="53" idx="2"/>
            </p:cNvCxnSpPr>
            <p:nvPr/>
          </p:nvCxnSpPr>
          <p:spPr>
            <a:xfrm flipV="1">
              <a:off x="6929180" y="3107253"/>
              <a:ext cx="2612" cy="82341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Picture 4" descr="Ordinateur pc en 48 pixels">
              <a:hlinkClick r:id="rId3" tooltip="Télécharger l'image Ordinateur pc en 64 pixels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60617" y="2564904"/>
              <a:ext cx="542349" cy="542349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4295019" y="3841514"/>
              <a:ext cx="677661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1.1.1.4/30</a:t>
              </a:r>
              <a:endParaRPr lang="ko-KR" altLang="en-US" sz="12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23323" y="3841514"/>
              <a:ext cx="677661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1.1.1.8/30</a:t>
              </a:r>
              <a:endParaRPr lang="ko-KR" altLang="en-US" sz="1200" dirty="0"/>
            </a:p>
          </p:txBody>
        </p:sp>
        <p:grpSp>
          <p:nvGrpSpPr>
            <p:cNvPr id="3" name="그룹 62"/>
            <p:cNvGrpSpPr/>
            <p:nvPr/>
          </p:nvGrpSpPr>
          <p:grpSpPr>
            <a:xfrm rot="10800000">
              <a:off x="2378185" y="4144995"/>
              <a:ext cx="1431897" cy="108484"/>
              <a:chOff x="1547664" y="2365814"/>
              <a:chExt cx="1363315" cy="177078"/>
            </a:xfrm>
          </p:grpSpPr>
          <p:cxnSp>
            <p:nvCxnSpPr>
              <p:cNvPr id="65" name="직선 연결선 6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67"/>
            <p:cNvGrpSpPr/>
            <p:nvPr/>
          </p:nvGrpSpPr>
          <p:grpSpPr>
            <a:xfrm rot="10800000">
              <a:off x="3869881" y="4110653"/>
              <a:ext cx="1431897" cy="108484"/>
              <a:chOff x="1547664" y="2365814"/>
              <a:chExt cx="1363315" cy="177078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73"/>
            <p:cNvGrpSpPr/>
            <p:nvPr/>
          </p:nvGrpSpPr>
          <p:grpSpPr>
            <a:xfrm rot="10800000">
              <a:off x="5364089" y="4111432"/>
              <a:ext cx="1431897" cy="108484"/>
              <a:chOff x="1547664" y="2365814"/>
              <a:chExt cx="1363315" cy="177078"/>
            </a:xfrm>
          </p:grpSpPr>
          <p:cxnSp>
            <p:nvCxnSpPr>
              <p:cNvPr id="75" name="직선 연결선 74"/>
              <p:cNvCxnSpPr/>
              <p:nvPr/>
            </p:nvCxnSpPr>
            <p:spPr>
              <a:xfrm flipV="1">
                <a:off x="1547664" y="2365814"/>
                <a:ext cx="648072" cy="11658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 flipH="1">
                <a:off x="2123728" y="2365814"/>
                <a:ext cx="72008" cy="17707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 flipV="1">
                <a:off x="2123728" y="2511763"/>
                <a:ext cx="787251" cy="31129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/>
            <p:cNvSpPr txBox="1"/>
            <p:nvPr/>
          </p:nvSpPr>
          <p:spPr>
            <a:xfrm>
              <a:off x="3323171" y="2383202"/>
              <a:ext cx="1013827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192.168.20.1/24</a:t>
              </a:r>
              <a:endParaRPr lang="ko-KR" altLang="en-US" sz="12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48862" y="2366765"/>
              <a:ext cx="1013827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192.168.30.1/24</a:t>
              </a:r>
              <a:endParaRPr lang="ko-KR" altLang="en-US" sz="12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391240" y="2366765"/>
              <a:ext cx="1013827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192.168.40.1/24</a:t>
              </a:r>
              <a:endParaRPr lang="ko-KR" altLang="en-US" sz="12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888742" y="3701670"/>
              <a:ext cx="374476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.254</a:t>
              </a:r>
              <a:endParaRPr lang="ko-KR" altLang="en-US" sz="12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468151" y="3701471"/>
              <a:ext cx="374476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.254</a:t>
              </a:r>
              <a:endParaRPr lang="ko-KR" altLang="en-US" sz="12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72306" y="3701471"/>
              <a:ext cx="374476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.254</a:t>
              </a:r>
              <a:endParaRPr lang="ko-KR" altLang="en-US" sz="1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515314" y="3701471"/>
              <a:ext cx="374476" cy="18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.254</a:t>
              </a:r>
              <a:endParaRPr lang="ko-KR" altLang="en-US" sz="12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907704" y="3930671"/>
              <a:ext cx="808223" cy="537132"/>
              <a:chOff x="1310281" y="3940789"/>
              <a:chExt cx="808223" cy="537132"/>
            </a:xfrm>
          </p:grpSpPr>
          <p:pic>
            <p:nvPicPr>
              <p:cNvPr id="21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281" y="3940789"/>
                <a:ext cx="808223" cy="53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1583189" y="4187199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R1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그룹 4"/>
            <p:cNvGrpSpPr/>
            <p:nvPr/>
          </p:nvGrpSpPr>
          <p:grpSpPr>
            <a:xfrm>
              <a:off x="3448147" y="3930671"/>
              <a:ext cx="808223" cy="537132"/>
              <a:chOff x="2806314" y="4904819"/>
              <a:chExt cx="808223" cy="537132"/>
            </a:xfrm>
          </p:grpSpPr>
          <p:pic>
            <p:nvPicPr>
              <p:cNvPr id="29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6314" y="4904819"/>
                <a:ext cx="808223" cy="53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3077352" y="5151229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R2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그룹 6"/>
            <p:cNvGrpSpPr/>
            <p:nvPr/>
          </p:nvGrpSpPr>
          <p:grpSpPr>
            <a:xfrm>
              <a:off x="6516216" y="3919915"/>
              <a:ext cx="808223" cy="537132"/>
              <a:chOff x="2797847" y="2998921"/>
              <a:chExt cx="808223" cy="537132"/>
            </a:xfrm>
          </p:grpSpPr>
          <p:pic>
            <p:nvPicPr>
              <p:cNvPr id="22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97847" y="2998921"/>
                <a:ext cx="808223" cy="53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0" name="TextBox 99"/>
              <p:cNvSpPr txBox="1"/>
              <p:nvPr/>
            </p:nvSpPr>
            <p:spPr>
              <a:xfrm>
                <a:off x="3087438" y="3256087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R4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0" name="그룹 1"/>
            <p:cNvGrpSpPr/>
            <p:nvPr/>
          </p:nvGrpSpPr>
          <p:grpSpPr>
            <a:xfrm>
              <a:off x="4976450" y="3930671"/>
              <a:ext cx="808223" cy="537132"/>
              <a:chOff x="4318482" y="3943109"/>
              <a:chExt cx="808223" cy="537132"/>
            </a:xfrm>
          </p:grpSpPr>
          <p:pic>
            <p:nvPicPr>
              <p:cNvPr id="35" name="Picture 9" descr="Router by juanj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8482" y="3943109"/>
                <a:ext cx="808223" cy="537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4599792" y="4189519"/>
                <a:ext cx="35137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R3</a:t>
                </a:r>
                <a:endParaRPr lang="ko-KR" altLang="en-US" sz="105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4" name="직사각형 53"/>
          <p:cNvSpPr/>
          <p:nvPr/>
        </p:nvSpPr>
        <p:spPr>
          <a:xfrm>
            <a:off x="2063203" y="2446374"/>
            <a:ext cx="3384376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R2(config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192.168.10.0 255.255.255.0 1.1.1.1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R2(config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192.168.30.0 255.255.255.0 1.1.1.6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R2(config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192.168.40.0 255.255.255.0 1.1.1.6</a:t>
            </a:r>
            <a:endParaRPr lang="en-US" altLang="ko-KR" sz="1000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777715" y="1785926"/>
            <a:ext cx="3429024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R3(config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192.168.10.0 255.255.255.0 1.1.1.5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R3(config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192.168.20.0 255.255.255.0 1.1.1.5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R3(config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192.168.40.0 255.255.255.0 1.1.1.10</a:t>
            </a:r>
            <a:endParaRPr lang="en-US" altLang="ko-KR" sz="100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5563665" y="2428868"/>
            <a:ext cx="3429024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R4(config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192.168.10.0 255.255.255.0 1.1.1.9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R4(config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192.168.20.0 255.255.255.0 1.1.1.9</a:t>
            </a:r>
            <a:endParaRPr lang="en-US" altLang="ko-KR" sz="1000" dirty="0">
              <a:latin typeface="+mn-ea"/>
            </a:endParaRPr>
          </a:p>
          <a:p>
            <a:pPr latinLnBrk="0">
              <a:spcBef>
                <a:spcPct val="0"/>
              </a:spcBef>
            </a:pPr>
            <a:r>
              <a:rPr lang="en-US" altLang="ko-KR" sz="1000">
                <a:latin typeface="+mn-ea"/>
              </a:rPr>
              <a:t>R4(config</a:t>
            </a:r>
            <a:r>
              <a:rPr lang="en-US" altLang="ko-KR" sz="1000" dirty="0">
                <a:latin typeface="+mn-ea"/>
              </a:rPr>
              <a:t>)# </a:t>
            </a:r>
            <a:r>
              <a:rPr lang="en-US" altLang="ko-KR" sz="1000" dirty="0" err="1">
                <a:latin typeface="+mn-ea"/>
              </a:rPr>
              <a:t>ip</a:t>
            </a:r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route 192.168.30.0 255.255.255.0 1.1.1.9</a:t>
            </a:r>
            <a:endParaRPr lang="en-US" altLang="ko-KR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925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70836" y="1124744"/>
            <a:ext cx="8965660" cy="537847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ct val="0"/>
              </a:spcBef>
            </a:pPr>
            <a:r>
              <a:rPr lang="en-US" altLang="ko-KR" sz="1000" b="1" dirty="0"/>
              <a:t>- Floating Static</a:t>
            </a:r>
          </a:p>
          <a:p>
            <a:pPr latinLnBrk="0">
              <a:spcBef>
                <a:spcPct val="0"/>
              </a:spcBef>
            </a:pPr>
            <a:endParaRPr lang="en-US" altLang="ko-KR" sz="1000" b="1" dirty="0"/>
          </a:p>
          <a:p>
            <a:pPr latinLnBrk="0">
              <a:spcBef>
                <a:spcPct val="0"/>
              </a:spcBef>
            </a:pPr>
            <a:r>
              <a:rPr lang="en-US" altLang="ko-KR" sz="1000" dirty="0"/>
              <a:t>. </a:t>
            </a:r>
            <a:r>
              <a:rPr lang="ko-KR" altLang="en-US" sz="1000" dirty="0"/>
              <a:t>일반 </a:t>
            </a:r>
            <a:r>
              <a:rPr lang="en-US" altLang="ko-KR" sz="1000" dirty="0"/>
              <a:t>Static : AD(Administrative Distance) </a:t>
            </a:r>
            <a:r>
              <a:rPr lang="ko-KR" altLang="en-US" sz="1000" dirty="0"/>
              <a:t>값 </a:t>
            </a:r>
            <a:r>
              <a:rPr lang="en-US" altLang="ko-KR" sz="1000" dirty="0"/>
              <a:t>: 1</a:t>
            </a:r>
          </a:p>
        </p:txBody>
      </p:sp>
      <p:grpSp>
        <p:nvGrpSpPr>
          <p:cNvPr id="2" name="그룹 57"/>
          <p:cNvGrpSpPr/>
          <p:nvPr/>
        </p:nvGrpSpPr>
        <p:grpSpPr>
          <a:xfrm rot="10800000">
            <a:off x="2407414" y="3422854"/>
            <a:ext cx="3748762" cy="294175"/>
            <a:chOff x="1547664" y="2365814"/>
            <a:chExt cx="1363315" cy="177078"/>
          </a:xfrm>
        </p:grpSpPr>
        <p:cxnSp>
          <p:nvCxnSpPr>
            <p:cNvPr id="59" name="직선 연결선 58"/>
            <p:cNvCxnSpPr/>
            <p:nvPr/>
          </p:nvCxnSpPr>
          <p:spPr>
            <a:xfrm flipV="1">
              <a:off x="1547664" y="2365814"/>
              <a:ext cx="648072" cy="1165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123728" y="2365814"/>
              <a:ext cx="72008" cy="1770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V="1">
              <a:off x="2123728" y="2511763"/>
              <a:ext cx="787251" cy="3112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3" name="직사각형 122"/>
          <p:cNvSpPr/>
          <p:nvPr/>
        </p:nvSpPr>
        <p:spPr>
          <a:xfrm>
            <a:off x="17748" y="1052736"/>
            <a:ext cx="9090756" cy="544752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7748" y="-20841"/>
            <a:ext cx="1296144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THE정고딕110" pitchFamily="18" charset="-127"/>
                <a:ea typeface="THE정고딕110" pitchFamily="18" charset="-127"/>
              </a:rPr>
              <a:t>Part 01</a:t>
            </a:r>
            <a:endParaRPr lang="ko-KR" altLang="en-US" sz="2000" dirty="0">
              <a:solidFill>
                <a:schemeClr val="bg1"/>
              </a:solidFill>
              <a:latin typeface="THE정고딕110" pitchFamily="18" charset="-127"/>
              <a:ea typeface="THE정고딕11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72842"/>
            <a:ext cx="8640960" cy="707886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latin typeface="THE정고딕140" pitchFamily="18" charset="-127"/>
                <a:ea typeface="THE정고딕140" pitchFamily="18" charset="-127"/>
              </a:rPr>
              <a:t>2. Floating Static – </a:t>
            </a:r>
            <a:r>
              <a:rPr lang="ko-KR" altLang="en-US" sz="4000" spc="-150" dirty="0" err="1">
                <a:latin typeface="THE정고딕140" pitchFamily="18" charset="-127"/>
                <a:ea typeface="THE정고딕140" pitchFamily="18" charset="-127"/>
              </a:rPr>
              <a:t>패킷</a:t>
            </a:r>
            <a:r>
              <a:rPr lang="ko-KR" altLang="en-US" sz="4000" spc="-150" dirty="0">
                <a:latin typeface="THE정고딕140" pitchFamily="18" charset="-127"/>
                <a:ea typeface="THE정고딕140" pitchFamily="18" charset="-127"/>
              </a:rPr>
              <a:t> 트레이서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0" y="142852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-32" y="6669931"/>
            <a:ext cx="9144000" cy="71437"/>
          </a:xfrm>
          <a:prstGeom prst="roundRect">
            <a:avLst/>
          </a:prstGeom>
          <a:solidFill>
            <a:schemeClr val="tx1">
              <a:lumMod val="50000"/>
              <a:lumOff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23528" y="5198422"/>
            <a:ext cx="4146951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200" dirty="0">
                <a:latin typeface="+mn-ea"/>
              </a:rPr>
              <a:t>R1(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ip</a:t>
            </a:r>
            <a:r>
              <a:rPr lang="en-US" altLang="ko-KR" sz="1200" dirty="0">
                <a:latin typeface="+mn-ea"/>
              </a:rPr>
              <a:t> route 192.168.20.0 255.255.255.0 1.1.1.6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23529" y="5528265"/>
            <a:ext cx="414695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200" dirty="0">
                <a:latin typeface="+mn-ea"/>
              </a:rPr>
              <a:t>R1(</a:t>
            </a:r>
            <a:r>
              <a:rPr lang="en-US" altLang="ko-KR" sz="1200" dirty="0" err="1">
                <a:latin typeface="+mn-ea"/>
              </a:rPr>
              <a:t>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ip</a:t>
            </a:r>
            <a:r>
              <a:rPr lang="en-US" altLang="ko-KR" sz="1200" dirty="0">
                <a:latin typeface="+mn-ea"/>
              </a:rPr>
              <a:t> route 192.168.20.0 255.255.255.0 1.1.1.2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5</a:t>
            </a:r>
          </a:p>
        </p:txBody>
      </p:sp>
      <p:cxnSp>
        <p:nvCxnSpPr>
          <p:cNvPr id="33" name="직선 연결선 32"/>
          <p:cNvCxnSpPr/>
          <p:nvPr/>
        </p:nvCxnSpPr>
        <p:spPr>
          <a:xfrm flipH="1">
            <a:off x="1195809" y="3457682"/>
            <a:ext cx="141614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그룹 37"/>
          <p:cNvGrpSpPr/>
          <p:nvPr/>
        </p:nvGrpSpPr>
        <p:grpSpPr>
          <a:xfrm rot="10800000">
            <a:off x="2915816" y="3278840"/>
            <a:ext cx="3274073" cy="294175"/>
            <a:chOff x="1547664" y="2365814"/>
            <a:chExt cx="1363315" cy="177078"/>
          </a:xfrm>
        </p:grpSpPr>
        <p:cxnSp>
          <p:nvCxnSpPr>
            <p:cNvPr id="46" name="직선 연결선 45"/>
            <p:cNvCxnSpPr/>
            <p:nvPr/>
          </p:nvCxnSpPr>
          <p:spPr>
            <a:xfrm flipV="1">
              <a:off x="1547664" y="2365814"/>
              <a:ext cx="648072" cy="11658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2123728" y="2365814"/>
              <a:ext cx="72008" cy="177078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flipV="1">
              <a:off x="2123728" y="2511763"/>
              <a:ext cx="787251" cy="31129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7" name="직선 연결선 56"/>
          <p:cNvCxnSpPr/>
          <p:nvPr/>
        </p:nvCxnSpPr>
        <p:spPr>
          <a:xfrm flipH="1">
            <a:off x="6485957" y="3449066"/>
            <a:ext cx="1416148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4483" y="3121850"/>
            <a:ext cx="685779" cy="735341"/>
          </a:xfrm>
          <a:prstGeom prst="rect">
            <a:avLst/>
          </a:prstGeom>
          <a:noFill/>
        </p:spPr>
      </p:pic>
      <p:pic>
        <p:nvPicPr>
          <p:cNvPr id="27" name="Picture 4" descr="Ordinateur pc en 48 pixels">
            <a:hlinkClick r:id="rId3" tooltip="Télécharger l'image Ordinateur pc en 64 pixels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20524" y="3090012"/>
            <a:ext cx="685779" cy="735341"/>
          </a:xfrm>
          <a:prstGeom prst="rect">
            <a:avLst/>
          </a:prstGeom>
          <a:noFill/>
        </p:spPr>
      </p:pic>
      <p:pic>
        <p:nvPicPr>
          <p:cNvPr id="21" name="Picture 9" descr="Router by juan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858" y="3121850"/>
            <a:ext cx="1021966" cy="7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Router by juanj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58" y="3124441"/>
            <a:ext cx="1021966" cy="72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85160" y="3850117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192.168.10.1/24</a:t>
            </a:r>
            <a:endParaRPr lang="ko-KR" altLang="en-US" sz="1100" dirty="0"/>
          </a:p>
        </p:txBody>
      </p:sp>
      <p:sp>
        <p:nvSpPr>
          <p:cNvPr id="63" name="TextBox 62"/>
          <p:cNvSpPr txBox="1"/>
          <p:nvPr/>
        </p:nvSpPr>
        <p:spPr>
          <a:xfrm>
            <a:off x="7281905" y="3823196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192.168.20.1/24</a:t>
            </a:r>
            <a:endParaRPr lang="ko-KR" altLang="en-US" sz="1100" dirty="0"/>
          </a:p>
        </p:txBody>
      </p:sp>
      <p:sp>
        <p:nvSpPr>
          <p:cNvPr id="97" name="TextBox 96"/>
          <p:cNvSpPr txBox="1"/>
          <p:nvPr/>
        </p:nvSpPr>
        <p:spPr>
          <a:xfrm>
            <a:off x="2411760" y="343817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304986" y="47361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10228" y="342763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bg1"/>
                </a:solidFill>
              </a:rPr>
              <a:t>R2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304986" y="216041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R4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987824" y="2996952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1.1.1.1/30</a:t>
            </a:r>
            <a:endParaRPr lang="ko-KR" alt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4954596" y="3111404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1.1.1.2/30</a:t>
            </a:r>
            <a:endParaRPr lang="ko-KR" alt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3249176" y="3563743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1.1.1.5/30</a:t>
            </a:r>
            <a:endParaRPr lang="ko-KR" alt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4868257" y="3768601"/>
            <a:ext cx="7938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1.1.1.6/30</a:t>
            </a:r>
            <a:endParaRPr lang="ko-KR" altLang="en-US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5984865" y="376860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1.1.1.10/30</a:t>
            </a:r>
            <a:endParaRPr lang="ko-KR" altLang="en-US" sz="1100" dirty="0"/>
          </a:p>
        </p:txBody>
      </p:sp>
      <p:sp>
        <p:nvSpPr>
          <p:cNvPr id="62" name="직사각형 61"/>
          <p:cNvSpPr/>
          <p:nvPr/>
        </p:nvSpPr>
        <p:spPr>
          <a:xfrm>
            <a:off x="4467136" y="4406332"/>
            <a:ext cx="4146951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200">
                <a:latin typeface="+mn-ea"/>
              </a:rPr>
              <a:t>R2(config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ip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route 192.168.10.0 255.255.255.0 1.1.1.5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467905" y="4736176"/>
            <a:ext cx="4146951" cy="27699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0">
              <a:spcBef>
                <a:spcPct val="0"/>
              </a:spcBef>
            </a:pPr>
            <a:r>
              <a:rPr lang="en-US" altLang="ko-KR" sz="1200">
                <a:latin typeface="+mn-ea"/>
              </a:rPr>
              <a:t>R2(config</a:t>
            </a:r>
            <a:r>
              <a:rPr lang="en-US" altLang="ko-KR" sz="1200" dirty="0">
                <a:latin typeface="+mn-ea"/>
              </a:rPr>
              <a:t>)# </a:t>
            </a:r>
            <a:r>
              <a:rPr lang="en-US" altLang="ko-KR" sz="1200" dirty="0" err="1">
                <a:latin typeface="+mn-ea"/>
              </a:rPr>
              <a:t>ip</a:t>
            </a:r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route 192.168.10.0 255.255.255.0 1.1.1.1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8488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화면 슬라이드 쇼(4:3)</PresentationFormat>
  <Paragraphs>60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THE정고딕110</vt:lpstr>
      <vt:lpstr>THE정고딕140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김성대</dc:creator>
  <cp:lastModifiedBy>정우균</cp:lastModifiedBy>
  <cp:revision>9</cp:revision>
  <dcterms:created xsi:type="dcterms:W3CDTF">2016-05-09T06:12:52Z</dcterms:created>
  <dcterms:modified xsi:type="dcterms:W3CDTF">2017-04-11T00:45:33Z</dcterms:modified>
</cp:coreProperties>
</file>