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64" r:id="rId4"/>
    <p:sldId id="334" r:id="rId5"/>
    <p:sldId id="307" r:id="rId6"/>
    <p:sldId id="569" r:id="rId7"/>
    <p:sldId id="543" r:id="rId8"/>
    <p:sldId id="550" r:id="rId9"/>
    <p:sldId id="551" r:id="rId10"/>
    <p:sldId id="552" r:id="rId11"/>
    <p:sldId id="628" r:id="rId12"/>
    <p:sldId id="626" r:id="rId13"/>
    <p:sldId id="627" r:id="rId14"/>
    <p:sldId id="562" r:id="rId15"/>
    <p:sldId id="563" r:id="rId16"/>
    <p:sldId id="596" r:id="rId17"/>
    <p:sldId id="595" r:id="rId18"/>
    <p:sldId id="597" r:id="rId19"/>
    <p:sldId id="598" r:id="rId20"/>
    <p:sldId id="599" r:id="rId21"/>
    <p:sldId id="600" r:id="rId22"/>
    <p:sldId id="601" r:id="rId23"/>
    <p:sldId id="603" r:id="rId24"/>
    <p:sldId id="602" r:id="rId25"/>
    <p:sldId id="624" r:id="rId26"/>
    <p:sldId id="604" r:id="rId27"/>
    <p:sldId id="605" r:id="rId28"/>
    <p:sldId id="606" r:id="rId29"/>
    <p:sldId id="608" r:id="rId30"/>
    <p:sldId id="609" r:id="rId31"/>
    <p:sldId id="611" r:id="rId32"/>
    <p:sldId id="612" r:id="rId33"/>
    <p:sldId id="618" r:id="rId34"/>
    <p:sldId id="614" r:id="rId35"/>
    <p:sldId id="615" r:id="rId36"/>
    <p:sldId id="616" r:id="rId37"/>
    <p:sldId id="617" r:id="rId38"/>
    <p:sldId id="623" r:id="rId39"/>
    <p:sldId id="619" r:id="rId40"/>
    <p:sldId id="620" r:id="rId41"/>
    <p:sldId id="621" r:id="rId42"/>
  </p:sldIdLst>
  <p:sldSz cx="9144000" cy="6858000" type="screen4x3"/>
  <p:notesSz cx="6797675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97F"/>
    <a:srgbClr val="97BF0D"/>
    <a:srgbClr val="E0E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4660"/>
  </p:normalViewPr>
  <p:slideViewPr>
    <p:cSldViewPr>
      <p:cViewPr>
        <p:scale>
          <a:sx n="100" d="100"/>
          <a:sy n="100" d="100"/>
        </p:scale>
        <p:origin x="-1242" y="-372"/>
      </p:cViewPr>
      <p:guideLst>
        <p:guide orient="horz" pos="845"/>
        <p:guide orient="horz" pos="2478"/>
        <p:guide orient="horz" pos="4247"/>
        <p:guide orient="horz" pos="300"/>
        <p:guide pos="2880"/>
        <p:guide pos="204"/>
        <p:guide pos="20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30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836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B3E2520-1F92-433D-978D-63CB403649C7}" type="datetimeFigureOut">
              <a:rPr lang="fr-FR"/>
              <a:pPr>
                <a:defRPr/>
              </a:pPr>
              <a:t>26/03/2013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8252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836" y="9378252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69A9BDD-0E4B-45CD-A6D5-3CF63A4788F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1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836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3FBE054-C648-4A1F-AE4C-C9801A5B5777}" type="datetimeFigureOut">
              <a:rPr lang="fr-FR"/>
              <a:pPr>
                <a:defRPr/>
              </a:pPr>
              <a:t>26/03/2013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252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836" y="9378252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9ECE733-7004-48BC-9AA1-2E0EC0E80F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000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F4DB3D-1758-43AE-973B-F487FFE900FF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CE733-7004-48BC-9AA1-2E0EC0E80FEC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65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CAD54-A4A5-4F8C-A572-087A9D201E26}" type="slidenum">
              <a:rPr lang="fr-FR"/>
              <a:pPr/>
              <a:t>31</a:t>
            </a:fld>
            <a:endParaRPr lang="fr-FR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900"/>
              <a:t>The first step in setting up the system is to describe the data that the application manipulates. </a:t>
            </a:r>
          </a:p>
          <a:p>
            <a:pPr>
              <a:lnSpc>
                <a:spcPct val="90000"/>
              </a:lnSpc>
            </a:pPr>
            <a:endParaRPr lang="en-GB" sz="900"/>
          </a:p>
          <a:p>
            <a:pPr>
              <a:lnSpc>
                <a:spcPct val="90000"/>
              </a:lnSpc>
            </a:pPr>
            <a:r>
              <a:rPr lang="en-GB" sz="900"/>
              <a:t>For example, when dealing with forest inventories, we have location data, information about the plot (exposure, crown cover …) and information about the trees (species, height …).</a:t>
            </a:r>
          </a:p>
          <a:p>
            <a:pPr>
              <a:lnSpc>
                <a:spcPct val="90000"/>
              </a:lnSpc>
            </a:pPr>
            <a:endParaRPr lang="en-GB" sz="9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900"/>
              <a:t>The DATA table contains the description of all the different items of information used in the system (a tree identifier, a species, a plot coordinate, a date of inventory …). 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GB" sz="9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900"/>
              <a:t>Each DATUM possesses a UNIT which corresponds to different types of units.</a:t>
            </a:r>
          </a:p>
          <a:p>
            <a:pPr lvl="1">
              <a:lnSpc>
                <a:spcPct val="90000"/>
              </a:lnSpc>
            </a:pPr>
            <a:r>
              <a:rPr lang="fr-FR" sz="900"/>
              <a:t>Meter -&gt; Numeric</a:t>
            </a:r>
          </a:p>
          <a:p>
            <a:pPr lvl="1">
              <a:lnSpc>
                <a:spcPct val="90000"/>
              </a:lnSpc>
            </a:pPr>
            <a:r>
              <a:rPr lang="fr-FR" sz="900"/>
              <a:t>Kilogram -&gt; Numeric</a:t>
            </a:r>
          </a:p>
          <a:p>
            <a:pPr>
              <a:lnSpc>
                <a:spcPct val="90000"/>
              </a:lnSpc>
            </a:pPr>
            <a:endParaRPr lang="en-GB"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8D59C-4FB3-4BE3-855E-97140AEE2D19}" type="slidenum">
              <a:rPr lang="fr-FR"/>
              <a:pPr/>
              <a:t>32</a:t>
            </a:fld>
            <a:endParaRPr lang="fr-FR"/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000"/>
              <a:t>Logical description =&gt;  Dictionaries</a:t>
            </a:r>
          </a:p>
          <a:p>
            <a:endParaRPr lang="en-GB" sz="1000"/>
          </a:p>
          <a:p>
            <a:r>
              <a:rPr lang="en-GB" sz="1000"/>
              <a:t>Physical description =&gt; Where is the data?</a:t>
            </a:r>
          </a:p>
          <a:p>
            <a:endParaRPr lang="en-GB" sz="1000"/>
          </a:p>
          <a:p>
            <a:r>
              <a:rPr lang="en-GB" sz="1000"/>
              <a:t>A FIELD can be one of three types:</a:t>
            </a:r>
            <a:endParaRPr lang="fr-FR" sz="1000"/>
          </a:p>
          <a:p>
            <a:pPr>
              <a:buFontTx/>
              <a:buChar char="•"/>
            </a:pPr>
            <a:r>
              <a:rPr lang="en-GB" sz="1000"/>
              <a:t>A TABLE_FIELD describes the location of a field in a database (a column in a table).</a:t>
            </a:r>
          </a:p>
          <a:p>
            <a:pPr>
              <a:buFontTx/>
              <a:buChar char="•"/>
            </a:pPr>
            <a:r>
              <a:rPr lang="en-GB" sz="1000"/>
              <a:t>A FILE_FIELD describes the location of a field in a CSV file (the position of a column in a Comma-separated Values file)</a:t>
            </a:r>
          </a:p>
          <a:p>
            <a:pPr>
              <a:buFontTx/>
              <a:buChar char="•"/>
            </a:pPr>
            <a:r>
              <a:rPr lang="en-GB" sz="1000"/>
              <a:t>A FORM_FIELD describes the HTML form element corresponding to the data.</a:t>
            </a:r>
            <a:endParaRPr lang="fr-FR" sz="1000"/>
          </a:p>
          <a:p>
            <a:endParaRPr lang="fr-FR" sz="1000"/>
          </a:p>
          <a:p>
            <a:r>
              <a:rPr lang="en-GB" sz="1000"/>
              <a:t>The FIELD_MAPPING table describes the links between two fields.</a:t>
            </a:r>
          </a:p>
          <a:p>
            <a:endParaRPr lang="en-GB"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47738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47738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47738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47738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47A011B-3D08-4B92-B36C-576F6AB150AB}" type="slidenum">
              <a:rPr lang="fr-FR" sz="1200" smtClean="0"/>
              <a:pPr/>
              <a:t>35</a:t>
            </a:fld>
            <a:endParaRPr lang="fr-FR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6" descr="europe_gp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3238"/>
            <a:ext cx="9144000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7" descr="logo_ign_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76250"/>
            <a:ext cx="93503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8"/>
          <p:cNvSpPr txBox="1">
            <a:spLocks noChangeArrowheads="1"/>
          </p:cNvSpPr>
          <p:nvPr userDrawn="1"/>
        </p:nvSpPr>
        <p:spPr bwMode="auto">
          <a:xfrm>
            <a:off x="8561388" y="6565900"/>
            <a:ext cx="504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sz="1000" b="1">
                <a:solidFill>
                  <a:srgbClr val="97BF0D"/>
                </a:solidFill>
                <a:latin typeface="Arial" charset="0"/>
              </a:rPr>
              <a:t>ign.fr</a:t>
            </a:r>
          </a:p>
        </p:txBody>
      </p:sp>
      <p:pic>
        <p:nvPicPr>
          <p:cNvPr id="5" name="Image 9" descr="baseline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744538"/>
            <a:ext cx="19526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502025" y="6507163"/>
            <a:ext cx="2133600" cy="365125"/>
          </a:xfrm>
        </p:spPr>
        <p:txBody>
          <a:bodyPr/>
          <a:lstStyle>
            <a:lvl1pPr algn="ctr">
              <a:defRPr sz="900" smtClean="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smtClean="0"/>
              <a:t>03/2013</a:t>
            </a:r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36538" y="6513513"/>
            <a:ext cx="2895600" cy="365125"/>
          </a:xfrm>
        </p:spPr>
        <p:txBody>
          <a:bodyPr/>
          <a:lstStyle>
            <a:lvl1pPr algn="l">
              <a:defRPr sz="900" cap="all" baseline="0" dirty="0" smtClean="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6372200" y="6565900"/>
            <a:ext cx="2016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900" kern="1200" dirty="0" smtClean="0">
                <a:solidFill>
                  <a:srgbClr val="72797F"/>
                </a:solidFill>
                <a:latin typeface="Arial" pitchFamily="34" charset="0"/>
                <a:ea typeface="+mn-ea"/>
                <a:cs typeface="Arial" pitchFamily="34" charset="0"/>
              </a:rPr>
              <a:t>Modèle TN-02.018-1.3</a:t>
            </a:r>
          </a:p>
        </p:txBody>
      </p:sp>
    </p:spTree>
    <p:extLst>
      <p:ext uri="{BB962C8B-B14F-4D97-AF65-F5344CB8AC3E}">
        <p14:creationId xmlns:p14="http://schemas.microsoft.com/office/powerpoint/2010/main" val="392379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logo_ign_tram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49"/>
          <a:stretch>
            <a:fillRect/>
          </a:stretch>
        </p:blipFill>
        <p:spPr bwMode="auto">
          <a:xfrm>
            <a:off x="5927725" y="179388"/>
            <a:ext cx="3216275" cy="664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7" descr="logo_ign_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76250"/>
            <a:ext cx="93503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8"/>
          <p:cNvSpPr txBox="1">
            <a:spLocks noChangeArrowheads="1"/>
          </p:cNvSpPr>
          <p:nvPr userDrawn="1"/>
        </p:nvSpPr>
        <p:spPr bwMode="auto">
          <a:xfrm>
            <a:off x="8561388" y="6565900"/>
            <a:ext cx="504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sz="1000" b="1">
                <a:solidFill>
                  <a:srgbClr val="97BF0D"/>
                </a:solidFill>
                <a:latin typeface="Arial" charset="0"/>
              </a:rPr>
              <a:t>ign.fr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068960"/>
            <a:ext cx="7772400" cy="794519"/>
          </a:xfrm>
        </p:spPr>
        <p:txBody>
          <a:bodyPr anchor="t">
            <a:noAutofit/>
          </a:bodyPr>
          <a:lstStyle>
            <a:lvl1pPr>
              <a:defRPr sz="2800" cap="all" baseline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620616"/>
            <a:ext cx="7776864" cy="1752600"/>
          </a:xfrm>
        </p:spPr>
        <p:txBody>
          <a:bodyPr/>
          <a:lstStyle>
            <a:lvl1pPr marL="0" indent="0" algn="l">
              <a:buNone/>
              <a:defRPr sz="1800" cap="all" baseline="0">
                <a:solidFill>
                  <a:srgbClr val="97BF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26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85738"/>
            <a:ext cx="9144000" cy="3455987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4" name="Image 7" descr="logo_ign_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/>
          </a:p>
        </p:txBody>
      </p:sp>
      <p:sp>
        <p:nvSpPr>
          <p:cNvPr id="6" name="Rectangle 5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Parallélogramme 7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Organigramme : Entrée manuelle 9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2871862"/>
            <a:ext cx="7772400" cy="1709266"/>
          </a:xfrm>
        </p:spPr>
        <p:txBody>
          <a:bodyPr anchor="t"/>
          <a:lstStyle>
            <a:lvl1pPr algn="l">
              <a:defRPr sz="2500" b="1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900" cap="all" baseline="0" dirty="0" smtClean="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z="900" smtClean="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smtClean="0"/>
              <a:t>03/2013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 smtClean="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5F88F1-7656-4BC7-B6C4-17AE09E479ED}" type="slidenum">
              <a:rPr lang="fr-FR" smtClean="0"/>
              <a:pPr>
                <a:defRPr/>
              </a:pPr>
              <a:t>‹N°›</a:t>
            </a:fld>
            <a:r>
              <a:rPr lang="fr-FR" dirty="0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467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 userDrawn="1"/>
        </p:nvCxnSpPr>
        <p:spPr>
          <a:xfrm>
            <a:off x="0" y="1052513"/>
            <a:ext cx="9144000" cy="0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" name="Parallélogramme 5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Organigramme : Entrée manuelle 7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10" name="Image 12" descr="logo_ign_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/>
          </a:p>
        </p:txBody>
      </p:sp>
      <p:sp>
        <p:nvSpPr>
          <p:cNvPr id="12" name="Rectangle 11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4785395"/>
          </a:xfrm>
        </p:spPr>
        <p:txBody>
          <a:bodyPr/>
          <a:lstStyle>
            <a:lvl1pPr>
              <a:defRPr cap="none" baseline="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 smtClean="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‹N°›</a:t>
            </a:fld>
            <a:r>
              <a:rPr lang="fr-FR" dirty="0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3322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enu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 userDrawn="1"/>
        </p:nvCxnSpPr>
        <p:spPr>
          <a:xfrm>
            <a:off x="0" y="1052513"/>
            <a:ext cx="9144000" cy="0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" name="Parallélogramme 5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Organigramme : Entrée manuelle 7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10" name="Image 12" descr="logo_ign_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/>
          </a:p>
        </p:txBody>
      </p:sp>
      <p:sp>
        <p:nvSpPr>
          <p:cNvPr id="12" name="Rectangle 11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23728" y="1340768"/>
            <a:ext cx="6563072" cy="478539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 smtClean="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497630A-45E5-4EC0-B7D1-97F3111E7631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51846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Parallélogramme 4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Organigramme : Entrée manuelle 6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1588" y="1052513"/>
            <a:ext cx="9144000" cy="0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12" descr="logo_ign_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/>
          </a:p>
        </p:txBody>
      </p:sp>
      <p:sp>
        <p:nvSpPr>
          <p:cNvPr id="12" name="Rectangle 11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5184254" cy="49678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3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cap="all" baseline="0" dirty="0" smtClean="0"/>
            </a:lvl1pPr>
          </a:lstStyle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 smtClean="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12A216-3B0B-4C99-A684-67C5D29973C6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35609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6" descr="logo_ign_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/>
          </a:p>
        </p:txBody>
      </p:sp>
      <p:sp>
        <p:nvSpPr>
          <p:cNvPr id="5" name="Rectangle 4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Parallélogramme 6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Organigramme : Entrée manuelle 8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1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03/2013</a:t>
            </a:r>
            <a:endParaRPr lang="fr-FR" dirty="0"/>
          </a:p>
        </p:txBody>
      </p:sp>
      <p:sp>
        <p:nvSpPr>
          <p:cNvPr id="13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BBE65-5BC5-4F5B-AC3E-F656336B572A}" type="slidenum">
              <a:rPr lang="fr-FR" smtClean="0"/>
              <a:pPr>
                <a:defRPr/>
              </a:pPr>
              <a:t>‹N°›</a:t>
            </a:fld>
            <a:r>
              <a:rPr lang="fr-FR" dirty="0" smtClean="0"/>
              <a:t>//75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88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8125" y="65103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fr-FR" sz="900" kern="1200" cap="all" baseline="0" smtClean="0">
                <a:solidFill>
                  <a:srgbClr val="72797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23850" y="490538"/>
            <a:ext cx="836295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3850" y="1341438"/>
            <a:ext cx="8362950" cy="478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82838" y="6510338"/>
            <a:ext cx="1125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smtClean="0"/>
              <a:t>03/2013</a:t>
            </a:r>
            <a:endParaRPr lang="fr-FR" dirty="0"/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198813" y="65103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19F7AF1-FAC2-4EB3-9049-0141CA5EBEB0}" type="slidenum">
              <a:rPr lang="fr-FR" smtClean="0"/>
              <a:pPr>
                <a:defRPr/>
              </a:pPr>
              <a:t>‹N°›</a:t>
            </a:fld>
            <a:r>
              <a:rPr lang="fr-FR" dirty="0" smtClean="0"/>
              <a:t>/41</a:t>
            </a:r>
            <a:endParaRPr lang="fr-FR" dirty="0"/>
          </a:p>
        </p:txBody>
      </p:sp>
      <p:pic>
        <p:nvPicPr>
          <p:cNvPr id="7" name="Picture 16" descr="angel_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93" y="6127342"/>
            <a:ext cx="414193" cy="33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 cap="all">
          <a:solidFill>
            <a:srgbClr val="72797F"/>
          </a:solidFill>
          <a:latin typeface="Arial Black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9pPr>
    </p:titleStyle>
    <p:bodyStyle>
      <a:lvl1pPr marL="179388" indent="-179388" algn="l" rtl="0" eaLnBrk="1" fontAlgn="base" hangingPunct="1">
        <a:spcBef>
          <a:spcPct val="20000"/>
        </a:spcBef>
        <a:spcAft>
          <a:spcPct val="0"/>
        </a:spcAft>
        <a:buClr>
          <a:srgbClr val="97BF0D"/>
        </a:buClr>
        <a:buSzPct val="120000"/>
        <a:buFont typeface="Wingdings" pitchFamily="2" charset="2"/>
        <a:buChar char="§"/>
        <a:defRPr sz="2000" b="1" kern="1200" cap="all">
          <a:solidFill>
            <a:srgbClr val="72797F"/>
          </a:solidFill>
          <a:latin typeface="Arial" pitchFamily="34" charset="0"/>
          <a:ea typeface="+mn-ea"/>
          <a:cs typeface="Arial" pitchFamily="34" charset="0"/>
        </a:defRPr>
      </a:lvl1pPr>
      <a:lvl2pPr marL="627063" indent="-169863" algn="l" rtl="0" eaLnBrk="1" fontAlgn="base" hangingPunct="1">
        <a:lnSpc>
          <a:spcPts val="4100"/>
        </a:lnSpc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325" indent="-161925" algn="l" rtl="0" eaLnBrk="1" fontAlgn="base" hangingPunct="1"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1" fontAlgn="base" hangingPunct="1"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71675" indent="-142875" algn="l" rtl="0" eaLnBrk="1" fontAlgn="base" hangingPunct="1"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DescribeFatureType_response.xm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naturefrance.fr/sinp/wfs??service=wfs&amp;version=2.0.0&amp;request=GetFeature&amp;TypeNames=Projet,Contexte,Observation&amp;Filter" TargetMode="External"/><Relationship Id="rId2" Type="http://schemas.openxmlformats.org/officeDocument/2006/relationships/hyperlink" Target="http://naturefrance.fr/sinp/wfs??service=wfs&amp;version=2.0.0&amp;request=GetFeature&amp;StoredQuery_Id=MaRequete&amp;Pam1=v1&amp;Pam2=v2&amp;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imitri.Sarafinof@ign.f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Dimitri.Sarafinof@ign.f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none" dirty="0" smtClean="0"/>
              <a:t>Opération </a:t>
            </a:r>
            <a:r>
              <a:rPr lang="fr-FR" cap="none" dirty="0" err="1" smtClean="0"/>
              <a:t>DescribeFeatureType</a:t>
            </a:r>
            <a:r>
              <a:rPr lang="fr-FR" cap="none" dirty="0" smtClean="0"/>
              <a:t> 			2/2</a:t>
            </a:r>
            <a:endParaRPr lang="fr-FR" cap="non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323850" y="1196752"/>
            <a:ext cx="8362950" cy="417646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Structure Projet </a:t>
            </a:r>
            <a:r>
              <a:rPr lang="fr-FR" dirty="0"/>
              <a:t>/ C</a:t>
            </a:r>
            <a:r>
              <a:rPr lang="fr-FR" dirty="0" smtClean="0"/>
              <a:t>ontexte </a:t>
            </a:r>
            <a:r>
              <a:rPr lang="fr-FR" dirty="0"/>
              <a:t>/ </a:t>
            </a:r>
            <a:r>
              <a:rPr lang="fr-FR" dirty="0" smtClean="0"/>
              <a:t>Observation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/>
              <a:t>Réponse</a:t>
            </a:r>
          </a:p>
          <a:p>
            <a:pPr lvl="1"/>
            <a:r>
              <a:rPr lang="fr-FR" dirty="0" smtClean="0"/>
              <a:t>Schéma GML définissant la structure des données</a:t>
            </a:r>
          </a:p>
          <a:p>
            <a:pPr lvl="1"/>
            <a:r>
              <a:rPr lang="fr-FR" dirty="0" smtClean="0">
                <a:hlinkClick r:id="rId2" action="ppaction://hlinkpres?slideindex=1&amp;slidetitle="/>
              </a:rPr>
              <a:t>DescribeFatureType_response.xml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7" y="1628800"/>
            <a:ext cx="79248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10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43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80528" y="332656"/>
            <a:ext cx="9433048" cy="6264696"/>
          </a:xfrm>
        </p:spPr>
        <p:txBody>
          <a:bodyPr>
            <a:normAutofit/>
          </a:bodyPr>
          <a:lstStyle/>
          <a:p>
            <a:r>
              <a:rPr lang="de-D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de-DE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xsd:schema</a:t>
            </a:r>
            <a:r>
              <a:rPr lang="de-DE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de-DE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xmlns:sinp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http://www.naturefrance.fr/sinp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de-DE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de-DE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xmlns:xsd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http://www.w3.org/2001/XMLSchema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de-DE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de-DE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xmlns:gml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http://www.opengis.net/gml/3.2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de-DE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de-DE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targetNamespace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http://www.naturefrance.fr/sinp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de-DE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de-DE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elementFormDefault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qualified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de-DE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de-DE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version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2.0.1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xsd:import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namespace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http://www.opengis.net/gml/3.2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schemaLocation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http://schemas.opengis.net/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gml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/3.2.1/gml.xsd</a:t>
            </a:r>
            <a:r>
              <a:rPr lang="fr-F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endParaRPr lang="fr-FR" sz="8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&lt;!--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Arial"/>
              </a:rPr>
              <a:t>==  Projet  ==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--&gt;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Projet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sinp:ProjetType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substitutionGroup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gml:AbstractFeature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xsd:complexType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ProjetType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xsd:complexContent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xsd:extension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base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gml:AbstractFeatureType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xsd:sequence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nom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xsd:string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statutJuridique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xsd:string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contractant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xsd:string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contrat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xsd:string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commentaire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xsd:string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contexte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sinp:ContextePropertyType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minOccurs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maxOccurs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unbounded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xsd:sequence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xsd:extension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xsd:complexContent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xsd:complexType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xsd:complexType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ProjetPropertyType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xsd:sequence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ref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sinp:Projet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minOccurs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0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xsd:sequence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xsd:attributeGroup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ref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gml:AssociationAttributeGroup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xsd:complexType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TCN/13.045-1.0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11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55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80528" y="1196752"/>
            <a:ext cx="9577064" cy="5688632"/>
          </a:xfrm>
        </p:spPr>
        <p:txBody>
          <a:bodyPr>
            <a:normAutofit/>
          </a:bodyPr>
          <a:lstStyle/>
          <a:p>
            <a:r>
              <a:rPr lang="fr-F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    &lt;!--</a:t>
            </a:r>
            <a:r>
              <a:rPr lang="fr-F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Arial"/>
              </a:rPr>
              <a:t> ==  Contexte  ==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--&gt;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Contexte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sinp:ContexteType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substitutionGroup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gml:AbstractFeature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xsd:complexType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ContexteType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xsd:complexContent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xsd:extension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base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gml:AbstractFeatureType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xsd:sequence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protocole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xsd:string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date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xsd:dateTime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nomProjet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xsd:string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numReleve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xsd:string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commentaire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xsd:string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observation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sinp:ObservationPropertyType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minOccurs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maxOccurs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unbounded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xsd:sequence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xsd:extension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xsd:complexContent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xsd:complexType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xsd:complexType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ContextePropertyType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xsd:sequence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ref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sinp:Contexte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minOccurs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0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xsd:sequence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xsd:attributeGroup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ref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gml:AssociationAttributeGroup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xsd:complexType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12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135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52536" y="188640"/>
            <a:ext cx="9865096" cy="6669360"/>
          </a:xfrm>
        </p:spPr>
        <p:txBody>
          <a:bodyPr>
            <a:noAutofit/>
          </a:bodyPr>
          <a:lstStyle/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&lt;!--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Arial"/>
              </a:rPr>
              <a:t>==  Observation  ==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--&gt;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Observation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sinp:ObservationType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substitutionGroup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gml:AbstractFeature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xsd:complexType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ObservationType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xsd:complexContent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xsd:extension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base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gml:AbstractFeatureType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xsd:sequence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protocole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xsd:string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date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xsd:dateTime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idObserv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xsd:string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auteur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xsd:string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idTaxonRef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xsd:string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limiteDiffusion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xsd:boolean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qualite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xsd:string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sensible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xsd:boolean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etat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xsd:string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dateSaisie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xsd:dateTime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commentaireSaisi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xsd:string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dateValidation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xsd:dateTime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commentairevalidation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xsd:string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xsd:sequence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xsd:extension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xsd:complexContent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xsd:complexType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xsd:complexType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name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ObservationPropertyType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xsd:sequence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xsd:element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ref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sinp:Observation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minOccurs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0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xsd:sequence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xsd:attributeGroup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ref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gml:AssociationAttributeGroup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xsd:complexType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xsd:schema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13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21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 smtClean="0"/>
              <a:t>GetFeature</a:t>
            </a:r>
            <a:endParaRPr lang="fr-FR" cap="non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72408" y="2420888"/>
            <a:ext cx="5471592" cy="4608512"/>
          </a:xfrm>
        </p:spPr>
        <p:txBody>
          <a:bodyPr>
            <a:normAutofit/>
          </a:bodyPr>
          <a:lstStyle/>
          <a:p>
            <a:pPr marL="179388" lvl="2" indent="-179388">
              <a:spcAft>
                <a:spcPts val="600"/>
              </a:spcAft>
              <a:buClr>
                <a:srgbClr val="97BF0D"/>
              </a:buClr>
              <a:buSzPct val="120000"/>
            </a:pPr>
            <a:r>
              <a:rPr lang="fr-FR" sz="1800" b="1" dirty="0" err="1">
                <a:solidFill>
                  <a:srgbClr val="72797F"/>
                </a:solidFill>
              </a:rPr>
              <a:t>Stored</a:t>
            </a:r>
            <a:r>
              <a:rPr lang="fr-FR" sz="1800" b="1" dirty="0">
                <a:solidFill>
                  <a:srgbClr val="72797F"/>
                </a:solidFill>
              </a:rPr>
              <a:t> </a:t>
            </a:r>
            <a:r>
              <a:rPr lang="fr-FR" sz="1800" b="1" dirty="0" err="1">
                <a:solidFill>
                  <a:srgbClr val="72797F"/>
                </a:solidFill>
              </a:rPr>
              <a:t>Query</a:t>
            </a:r>
            <a:r>
              <a:rPr lang="fr-FR" sz="1800" b="1" dirty="0">
                <a:solidFill>
                  <a:srgbClr val="72797F"/>
                </a:solidFill>
              </a:rPr>
              <a:t> </a:t>
            </a:r>
            <a:r>
              <a:rPr lang="fr-FR" sz="1200" dirty="0" smtClean="0"/>
              <a:t>:</a:t>
            </a:r>
            <a:r>
              <a:rPr lang="fr-FR" sz="1800" dirty="0"/>
              <a:t>permet </a:t>
            </a:r>
            <a:r>
              <a:rPr lang="fr-FR" sz="1800" dirty="0" smtClean="0"/>
              <a:t>l’exécution d’une </a:t>
            </a:r>
            <a:r>
              <a:rPr lang="fr-FR" sz="1800" dirty="0"/>
              <a:t>requête </a:t>
            </a:r>
            <a:r>
              <a:rPr lang="fr-FR" sz="1800" dirty="0" smtClean="0"/>
              <a:t>stockée suivant des paramètres</a:t>
            </a:r>
            <a:endParaRPr lang="fr-FR" sz="1800" dirty="0"/>
          </a:p>
          <a:p>
            <a:pPr lvl="1"/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hlinkClick r:id="rId2"/>
              </a:rPr>
              <a:t>http://naturefrance.fr/sinp/wfs?</a:t>
            </a:r>
            <a:r>
              <a:rPr lang="fr-FR" dirty="0" smtClean="0">
                <a:hlinkClick r:id="rId2"/>
              </a:rPr>
              <a:t>?service=</a:t>
            </a:r>
            <a:r>
              <a:rPr lang="fr-FR" dirty="0" err="1" smtClean="0">
                <a:hlinkClick r:id="rId2"/>
              </a:rPr>
              <a:t>wfs&amp;version</a:t>
            </a:r>
            <a:r>
              <a:rPr lang="fr-FR" dirty="0" smtClean="0">
                <a:hlinkClick r:id="rId2"/>
              </a:rPr>
              <a:t>=2.0.0&amp;request=</a:t>
            </a:r>
            <a:r>
              <a:rPr lang="fr-FR" dirty="0" err="1" smtClean="0">
                <a:hlinkClick r:id="rId2"/>
              </a:rPr>
              <a:t>GetFeature&amp;StoredQuery_Id</a:t>
            </a:r>
            <a:r>
              <a:rPr lang="fr-FR" dirty="0" smtClean="0">
                <a:hlinkClick r:id="rId2"/>
              </a:rPr>
              <a:t>=MaRequete&amp;Pam1=v1&amp;Pam2=v2&amp;</a:t>
            </a:r>
            <a:r>
              <a:rPr lang="fr-FR" dirty="0" smtClean="0"/>
              <a:t>...</a:t>
            </a:r>
          </a:p>
          <a:p>
            <a:pPr lvl="1"/>
            <a:r>
              <a:rPr lang="fr-FR" dirty="0" smtClean="0"/>
              <a:t> </a:t>
            </a:r>
          </a:p>
          <a:p>
            <a:r>
              <a:rPr lang="fr-FR" sz="1800" dirty="0" err="1" smtClean="0"/>
              <a:t>Adhoc</a:t>
            </a:r>
            <a:r>
              <a:rPr lang="fr-FR" sz="1800" dirty="0" smtClean="0"/>
              <a:t> </a:t>
            </a:r>
            <a:r>
              <a:rPr lang="fr-FR" sz="1800" dirty="0" err="1" smtClean="0"/>
              <a:t>Query</a:t>
            </a:r>
            <a:r>
              <a:rPr lang="fr-FR" sz="1800" dirty="0" smtClean="0"/>
              <a:t> : </a:t>
            </a:r>
            <a:r>
              <a:rPr lang="fr-FR" sz="1800" b="0" dirty="0" smtClean="0">
                <a:solidFill>
                  <a:schemeClr val="tx1"/>
                </a:solidFill>
              </a:rPr>
              <a:t>permet l’exécution d’une requête spécifique</a:t>
            </a:r>
          </a:p>
          <a:p>
            <a:pPr lvl="1"/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hlinkClick r:id="rId3"/>
              </a:rPr>
              <a:t>http://naturefrance.fr/sinp/wfs?</a:t>
            </a:r>
            <a:r>
              <a:rPr lang="fr-FR" dirty="0">
                <a:hlinkClick r:id="rId3"/>
              </a:rPr>
              <a:t>?</a:t>
            </a:r>
            <a:r>
              <a:rPr lang="fr-FR" dirty="0" smtClean="0">
                <a:hlinkClick r:id="rId3"/>
              </a:rPr>
              <a:t>service=</a:t>
            </a:r>
            <a:r>
              <a:rPr lang="fr-FR" dirty="0" err="1" smtClean="0">
                <a:hlinkClick r:id="rId3"/>
              </a:rPr>
              <a:t>wfs&amp;version</a:t>
            </a:r>
            <a:r>
              <a:rPr lang="fr-FR" dirty="0" smtClean="0">
                <a:hlinkClick r:id="rId3"/>
              </a:rPr>
              <a:t>=2.0.0&amp;request=</a:t>
            </a:r>
            <a:r>
              <a:rPr lang="fr-FR" dirty="0" err="1" smtClean="0">
                <a:hlinkClick r:id="rId3"/>
              </a:rPr>
              <a:t>GetFeature&amp;TypeNames</a:t>
            </a:r>
            <a:r>
              <a:rPr lang="fr-FR" dirty="0" smtClean="0">
                <a:hlinkClick r:id="rId3"/>
              </a:rPr>
              <a:t>=</a:t>
            </a:r>
            <a:r>
              <a:rPr lang="fr-FR" dirty="0" err="1" smtClean="0">
                <a:hlinkClick r:id="rId3"/>
              </a:rPr>
              <a:t>Projet,Contexte,Observation&amp;Filter</a:t>
            </a:r>
            <a:r>
              <a:rPr lang="fr-FR" dirty="0" smtClean="0"/>
              <a:t>=..</a:t>
            </a:r>
          </a:p>
          <a:p>
            <a:pPr lvl="1"/>
            <a:endParaRPr lang="fr-FR" dirty="0" smtClean="0"/>
          </a:p>
          <a:p>
            <a:pPr lvl="1"/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87" y="2564904"/>
            <a:ext cx="2982069" cy="124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79512" y="4459287"/>
            <a:ext cx="3413820" cy="206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64617" y="1124744"/>
            <a:ext cx="8452667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7BF0D"/>
              </a:buClr>
              <a:buSzPct val="120000"/>
              <a:buFont typeface="Wingdings" pitchFamily="2" charset="2"/>
              <a:buChar char="§"/>
            </a:pPr>
            <a:r>
              <a:rPr lang="fr-FR" b="1" dirty="0">
                <a:solidFill>
                  <a:srgbClr val="72797F"/>
                </a:solidFill>
                <a:latin typeface="Arial" pitchFamily="34" charset="0"/>
                <a:cs typeface="Arial" pitchFamily="34" charset="0"/>
              </a:rPr>
              <a:t>Permet d’accéder à une sélection d’objet géographique</a:t>
            </a:r>
          </a:p>
          <a:p>
            <a:pPr marL="1093788" lvl="2" indent="-179388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7BF0D"/>
              </a:buClr>
              <a:buSzPct val="120000"/>
              <a:buFont typeface="Wingdings" pitchFamily="2" charset="2"/>
              <a:buChar char="§"/>
            </a:pPr>
            <a:endParaRPr lang="fr-FR" sz="1400" b="1" dirty="0">
              <a:solidFill>
                <a:srgbClr val="72797F"/>
              </a:solidFill>
              <a:latin typeface="Arial" pitchFamily="34" charset="0"/>
              <a:cs typeface="Arial" pitchFamily="34" charset="0"/>
            </a:endParaRPr>
          </a:p>
          <a:p>
            <a:pPr marL="179388" indent="-179388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7BF0D"/>
              </a:buClr>
              <a:buSzPct val="120000"/>
              <a:buFont typeface="Wingdings" pitchFamily="2" charset="2"/>
              <a:buChar char="§"/>
            </a:pPr>
            <a:r>
              <a:rPr lang="fr-FR" b="1" dirty="0" smtClean="0">
                <a:solidFill>
                  <a:srgbClr val="72797F"/>
                </a:solidFill>
                <a:latin typeface="Arial" pitchFamily="34" charset="0"/>
                <a:cs typeface="Arial" pitchFamily="34" charset="0"/>
              </a:rPr>
              <a:t>Requêtes : deux </a:t>
            </a:r>
            <a:r>
              <a:rPr lang="fr-FR" b="1" dirty="0">
                <a:solidFill>
                  <a:srgbClr val="72797F"/>
                </a:solidFill>
                <a:latin typeface="Arial" pitchFamily="34" charset="0"/>
                <a:cs typeface="Arial" pitchFamily="34" charset="0"/>
              </a:rPr>
              <a:t>moyens d’effectuer des </a:t>
            </a:r>
            <a:r>
              <a:rPr lang="fr-FR" b="1" dirty="0" smtClean="0">
                <a:solidFill>
                  <a:srgbClr val="72797F"/>
                </a:solidFill>
                <a:latin typeface="Arial" pitchFamily="34" charset="0"/>
                <a:cs typeface="Arial" pitchFamily="34" charset="0"/>
              </a:rPr>
              <a:t>requêtes</a:t>
            </a:r>
            <a:endParaRPr lang="fr-FR" b="1" dirty="0">
              <a:solidFill>
                <a:srgbClr val="7279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14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73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GetFeature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AdHoc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504056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Paramètres </a:t>
            </a:r>
            <a:r>
              <a:rPr lang="fr-FR" dirty="0" smtClean="0"/>
              <a:t> de </a:t>
            </a:r>
            <a:r>
              <a:rPr lang="fr-FR" dirty="0" err="1" smtClean="0"/>
              <a:t>requêtage</a:t>
            </a:r>
            <a:r>
              <a:rPr lang="fr-FR" dirty="0" smtClean="0"/>
              <a:t> </a:t>
            </a:r>
            <a:r>
              <a:rPr lang="fr-FR" dirty="0" err="1" smtClean="0"/>
              <a:t>GetFeature</a:t>
            </a:r>
            <a:r>
              <a:rPr lang="fr-FR" dirty="0"/>
              <a:t> </a:t>
            </a:r>
            <a:r>
              <a:rPr lang="fr-FR" dirty="0" smtClean="0"/>
              <a:t>(encodage </a:t>
            </a:r>
            <a:r>
              <a:rPr lang="fr-FR" dirty="0" err="1" smtClean="0"/>
              <a:t>Get</a:t>
            </a:r>
            <a:r>
              <a:rPr lang="fr-FR" dirty="0" smtClean="0"/>
              <a:t>/KVP) :</a:t>
            </a:r>
            <a:endParaRPr lang="fr-FR" dirty="0"/>
          </a:p>
          <a:p>
            <a:pPr lvl="1"/>
            <a:r>
              <a:rPr lang="fr-FR" dirty="0">
                <a:solidFill>
                  <a:srgbClr val="97BF0D"/>
                </a:solidFill>
              </a:rPr>
              <a:t>Paramètres présentation</a:t>
            </a:r>
          </a:p>
          <a:p>
            <a:pPr lvl="2"/>
            <a:r>
              <a:rPr lang="fr-FR" i="1" dirty="0"/>
              <a:t>STARTINDEX</a:t>
            </a:r>
            <a:r>
              <a:rPr lang="fr-FR" dirty="0"/>
              <a:t> (1) : début de l’index pour les objets téléchargés (</a:t>
            </a:r>
            <a:r>
              <a:rPr lang="fr-FR" dirty="0" err="1"/>
              <a:t>gml:id</a:t>
            </a:r>
            <a:r>
              <a:rPr lang="fr-FR" dirty="0"/>
              <a:t>)</a:t>
            </a:r>
          </a:p>
          <a:p>
            <a:pPr lvl="2"/>
            <a:r>
              <a:rPr lang="fr-FR" i="1" dirty="0"/>
              <a:t>COUNT</a:t>
            </a:r>
            <a:r>
              <a:rPr lang="fr-FR" dirty="0"/>
              <a:t> (1) : limite des valeurs fournies dans TYPENAME</a:t>
            </a:r>
          </a:p>
          <a:p>
            <a:pPr lvl="2"/>
            <a:r>
              <a:rPr lang="fr-FR" i="1" dirty="0"/>
              <a:t>OUTPUTFORMAT</a:t>
            </a:r>
            <a:r>
              <a:rPr lang="fr-FR" dirty="0"/>
              <a:t> (application/</a:t>
            </a:r>
            <a:r>
              <a:rPr lang="fr-FR" dirty="0" err="1"/>
              <a:t>gml+xml</a:t>
            </a:r>
            <a:r>
              <a:rPr lang="fr-FR" dirty="0"/>
              <a:t>; version=3.2) : ou autre format supporté dans le </a:t>
            </a:r>
            <a:r>
              <a:rPr lang="fr-FR" dirty="0" err="1"/>
              <a:t>GetCapabilities</a:t>
            </a:r>
            <a:endParaRPr lang="fr-FR" dirty="0"/>
          </a:p>
          <a:p>
            <a:pPr lvl="2"/>
            <a:r>
              <a:rPr lang="fr-FR" i="1" dirty="0"/>
              <a:t>RESULTTYPE</a:t>
            </a:r>
            <a:r>
              <a:rPr lang="fr-FR" dirty="0"/>
              <a:t> (</a:t>
            </a:r>
            <a:r>
              <a:rPr lang="fr-FR" dirty="0" err="1"/>
              <a:t>results</a:t>
            </a:r>
            <a:r>
              <a:rPr lang="fr-FR" dirty="0"/>
              <a:t>) : ou hits pour connaitre le nombre d’objets</a:t>
            </a:r>
          </a:p>
          <a:p>
            <a:pPr lvl="1"/>
            <a:r>
              <a:rPr lang="fr-FR" dirty="0">
                <a:solidFill>
                  <a:srgbClr val="97BF0D"/>
                </a:solidFill>
              </a:rPr>
              <a:t>Paramètres </a:t>
            </a:r>
            <a:r>
              <a:rPr lang="fr-FR" dirty="0" err="1">
                <a:solidFill>
                  <a:srgbClr val="97BF0D"/>
                </a:solidFill>
              </a:rPr>
              <a:t>resolve</a:t>
            </a:r>
            <a:endParaRPr lang="fr-FR" dirty="0">
              <a:solidFill>
                <a:srgbClr val="97BF0D"/>
              </a:solidFill>
            </a:endParaRPr>
          </a:p>
          <a:p>
            <a:pPr lvl="2"/>
            <a:r>
              <a:rPr lang="fr-FR" i="1" dirty="0"/>
              <a:t>RESOLVE</a:t>
            </a:r>
            <a:r>
              <a:rPr lang="fr-FR" dirty="0"/>
              <a:t> 	</a:t>
            </a:r>
          </a:p>
          <a:p>
            <a:pPr lvl="2"/>
            <a:r>
              <a:rPr lang="fr-FR" i="1" dirty="0"/>
              <a:t>RESOLVEDEPTH</a:t>
            </a:r>
            <a:r>
              <a:rPr lang="fr-FR" dirty="0"/>
              <a:t> (*)</a:t>
            </a:r>
          </a:p>
          <a:p>
            <a:pPr lvl="2"/>
            <a:r>
              <a:rPr lang="fr-FR" i="1" dirty="0"/>
              <a:t>RESOLVETIMEOUT</a:t>
            </a:r>
            <a:r>
              <a:rPr lang="fr-FR" dirty="0"/>
              <a:t> (server </a:t>
            </a:r>
            <a:r>
              <a:rPr lang="fr-FR" dirty="0" err="1"/>
              <a:t>specific</a:t>
            </a:r>
            <a:r>
              <a:rPr lang="fr-FR" dirty="0"/>
              <a:t>)	</a:t>
            </a:r>
          </a:p>
          <a:p>
            <a:pPr lvl="1"/>
            <a:r>
              <a:rPr lang="fr-FR" dirty="0" smtClean="0">
                <a:solidFill>
                  <a:srgbClr val="97BF0D"/>
                </a:solidFill>
              </a:rPr>
              <a:t>Mots clefs de </a:t>
            </a:r>
            <a:r>
              <a:rPr lang="fr-FR" dirty="0" err="1" smtClean="0">
                <a:solidFill>
                  <a:srgbClr val="97BF0D"/>
                </a:solidFill>
              </a:rPr>
              <a:t>requêtage</a:t>
            </a:r>
            <a:r>
              <a:rPr lang="fr-FR" dirty="0" smtClean="0">
                <a:solidFill>
                  <a:srgbClr val="97BF0D"/>
                </a:solidFill>
              </a:rPr>
              <a:t> </a:t>
            </a:r>
            <a:r>
              <a:rPr lang="fr-FR" dirty="0" smtClean="0">
                <a:solidFill>
                  <a:srgbClr val="72797F"/>
                </a:solidFill>
              </a:rPr>
              <a:t>(partie </a:t>
            </a:r>
            <a:r>
              <a:rPr lang="fr-FR" dirty="0" err="1" smtClean="0">
                <a:solidFill>
                  <a:srgbClr val="72797F"/>
                </a:solidFill>
              </a:rPr>
              <a:t>Filter</a:t>
            </a:r>
            <a:r>
              <a:rPr lang="fr-FR" dirty="0" smtClean="0">
                <a:solidFill>
                  <a:srgbClr val="72797F"/>
                </a:solidFill>
              </a:rPr>
              <a:t> </a:t>
            </a:r>
            <a:r>
              <a:rPr lang="fr-FR" dirty="0" err="1" smtClean="0">
                <a:solidFill>
                  <a:srgbClr val="72797F"/>
                </a:solidFill>
              </a:rPr>
              <a:t>Encoding</a:t>
            </a:r>
            <a:r>
              <a:rPr lang="fr-FR" dirty="0" smtClean="0">
                <a:solidFill>
                  <a:srgbClr val="72797F"/>
                </a:solidFill>
              </a:rPr>
              <a:t>)</a:t>
            </a:r>
            <a:endParaRPr lang="fr-FR" dirty="0">
              <a:solidFill>
                <a:srgbClr val="72797F"/>
              </a:solidFill>
            </a:endParaRPr>
          </a:p>
          <a:p>
            <a:pPr lvl="2"/>
            <a:r>
              <a:rPr lang="fr-FR" b="1" dirty="0"/>
              <a:t>TYPENAMES</a:t>
            </a:r>
            <a:r>
              <a:rPr lang="fr-FR" dirty="0"/>
              <a:t> : nom des types </a:t>
            </a:r>
            <a:r>
              <a:rPr lang="fr-FR" dirty="0" smtClean="0"/>
              <a:t>d’objets géographiques</a:t>
            </a:r>
            <a:r>
              <a:rPr lang="fr-FR" dirty="0"/>
              <a:t>	</a:t>
            </a:r>
          </a:p>
          <a:p>
            <a:pPr lvl="2"/>
            <a:r>
              <a:rPr lang="fr-FR" i="1" dirty="0"/>
              <a:t>ALIASES</a:t>
            </a:r>
            <a:r>
              <a:rPr lang="fr-FR" dirty="0"/>
              <a:t> : définition d’alias pour les TYPENAMES pouvant être utilisés dans le filtre</a:t>
            </a:r>
          </a:p>
          <a:p>
            <a:pPr lvl="2"/>
            <a:r>
              <a:rPr lang="fr-FR" i="1" dirty="0"/>
              <a:t>SRSNAME</a:t>
            </a:r>
            <a:r>
              <a:rPr lang="fr-FR" dirty="0"/>
              <a:t> : le système de coordonnées 	</a:t>
            </a:r>
          </a:p>
          <a:p>
            <a:pPr lvl="2"/>
            <a:r>
              <a:rPr lang="fr-FR" b="1" i="1" dirty="0"/>
              <a:t>PROJECTIONCLAUSE</a:t>
            </a:r>
            <a:r>
              <a:rPr lang="fr-FR" dirty="0"/>
              <a:t> : </a:t>
            </a:r>
            <a:r>
              <a:rPr lang="fr-FR" i="1" dirty="0"/>
              <a:t>PROPERTYNAME</a:t>
            </a:r>
            <a:r>
              <a:rPr lang="fr-FR" dirty="0"/>
              <a:t>  en </a:t>
            </a:r>
            <a:r>
              <a:rPr lang="fr-FR" dirty="0" err="1"/>
              <a:t>Get</a:t>
            </a:r>
            <a:r>
              <a:rPr lang="fr-FR" dirty="0"/>
              <a:t>/KVP</a:t>
            </a:r>
          </a:p>
          <a:p>
            <a:pPr lvl="2"/>
            <a:r>
              <a:rPr lang="fr-FR" b="1" dirty="0"/>
              <a:t>FILTER</a:t>
            </a:r>
            <a:r>
              <a:rPr lang="fr-FR" dirty="0"/>
              <a:t> 	</a:t>
            </a:r>
            <a:r>
              <a:rPr lang="fr-FR" dirty="0" smtClean="0"/>
              <a:t>(suivant </a:t>
            </a:r>
            <a:r>
              <a:rPr lang="fr-FR" dirty="0" err="1"/>
              <a:t>l</a:t>
            </a:r>
            <a:r>
              <a:rPr lang="fr-FR" dirty="0" err="1" smtClean="0"/>
              <a:t>anguage</a:t>
            </a:r>
            <a:r>
              <a:rPr lang="fr-FR" dirty="0" smtClean="0"/>
              <a:t> </a:t>
            </a:r>
            <a:r>
              <a:rPr lang="fr-FR" dirty="0" err="1"/>
              <a:t>F</a:t>
            </a:r>
            <a:r>
              <a:rPr lang="fr-FR" dirty="0" err="1" smtClean="0"/>
              <a:t>ilter</a:t>
            </a:r>
            <a:r>
              <a:rPr lang="fr-FR" dirty="0" smtClean="0"/>
              <a:t> </a:t>
            </a:r>
            <a:r>
              <a:rPr lang="fr-FR" dirty="0" err="1"/>
              <a:t>E</a:t>
            </a:r>
            <a:r>
              <a:rPr lang="fr-FR" dirty="0" err="1" smtClean="0"/>
              <a:t>ncoding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LANGUAGE 	</a:t>
            </a:r>
          </a:p>
          <a:p>
            <a:pPr lvl="2"/>
            <a:r>
              <a:rPr lang="fr-FR" dirty="0"/>
              <a:t>RESOURCEID 	</a:t>
            </a:r>
          </a:p>
          <a:p>
            <a:pPr lvl="2"/>
            <a:r>
              <a:rPr lang="fr-FR" dirty="0"/>
              <a:t>BBOX 	</a:t>
            </a:r>
          </a:p>
          <a:p>
            <a:pPr lvl="2"/>
            <a:r>
              <a:rPr lang="fr-FR" b="1" dirty="0" smtClean="0"/>
              <a:t>SORTBY</a:t>
            </a:r>
          </a:p>
          <a:p>
            <a:pPr lvl="1"/>
            <a:endParaRPr lang="fr-FR" b="1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15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21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02.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Encoding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sz="2800" dirty="0" smtClean="0">
                <a:solidFill>
                  <a:srgbClr val="72797F"/>
                </a:solidFill>
              </a:rPr>
              <a:t>Description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5F88F1-7656-4BC7-B6C4-17AE09E479ED}" type="slidenum">
              <a:rPr lang="fr-FR" smtClean="0"/>
              <a:pPr>
                <a:defRPr/>
              </a:pPr>
              <a:t>16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6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664"/>
            <a:ext cx="8362950" cy="5619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Encoding</a:t>
            </a:r>
            <a:r>
              <a:rPr lang="fr-FR" dirty="0" smtClean="0"/>
              <a:t> (FE) : les </a:t>
            </a:r>
            <a:r>
              <a:rPr lang="fr-FR" dirty="0" err="1" smtClean="0"/>
              <a:t>ceoncepts</a:t>
            </a:r>
            <a:endParaRPr lang="fr-FR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fr-FR" sz="2400" dirty="0" smtClean="0"/>
              <a:t>Permet d’exprimer des filtres (contraintes) en XML</a:t>
            </a:r>
          </a:p>
          <a:p>
            <a:pPr eaLnBrk="1" hangingPunct="1">
              <a:lnSpc>
                <a:spcPct val="90000"/>
              </a:lnSpc>
              <a:defRPr/>
            </a:pPr>
            <a:endParaRPr lang="fr-FR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fr-FR" sz="2400" dirty="0" smtClean="0"/>
              <a:t>Définition d’opérateurs logiques, spatiaux, temporels, de comparaison, arithmétiques permettant des requêtes sur les valeurs d’attributs complexes</a:t>
            </a:r>
          </a:p>
          <a:p>
            <a:pPr eaLnBrk="1" hangingPunct="1">
              <a:lnSpc>
                <a:spcPct val="90000"/>
              </a:lnSpc>
              <a:defRPr/>
            </a:pPr>
            <a:endParaRPr lang="fr-FR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fr-FR" sz="2400" dirty="0" smtClean="0"/>
              <a:t>Utilisation pour les requêtes sur les services OGC: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fr-FR" sz="2000" b="1" dirty="0" smtClean="0">
                <a:solidFill>
                  <a:srgbClr val="97BF0D"/>
                </a:solidFill>
              </a:rPr>
              <a:t>WFS</a:t>
            </a:r>
            <a:r>
              <a:rPr lang="fr-FR" sz="2000" dirty="0" smtClean="0"/>
              <a:t>, WCS, Catalogue Service, …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fr-FR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fr-FR" sz="2400" dirty="0"/>
              <a:t>Version officielle : 2.0 depuis fin 2010 (ISO 19143)</a:t>
            </a:r>
          </a:p>
          <a:p>
            <a:pPr eaLnBrk="1" hangingPunct="1">
              <a:lnSpc>
                <a:spcPct val="90000"/>
              </a:lnSpc>
              <a:defRPr/>
            </a:pPr>
            <a:endParaRPr lang="fr-FR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fr-FR" sz="2400" dirty="0"/>
              <a:t>Version 1.1 largement implémentée</a:t>
            </a:r>
          </a:p>
        </p:txBody>
      </p:sp>
      <p:sp>
        <p:nvSpPr>
          <p:cNvPr id="34819" name="Espace réservé du pied de page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72797F"/>
                </a:solidFill>
                <a:latin typeface="Arial" pitchFamily="34" charset="0"/>
              </a:rPr>
              <a:t>TCN/13.045-1.0</a:t>
            </a:r>
            <a:endParaRPr lang="en-US" dirty="0">
              <a:solidFill>
                <a:srgbClr val="72797F"/>
              </a:solidFill>
              <a:latin typeface="Arial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17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1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structure de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encoding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5040560"/>
          </a:xfrm>
        </p:spPr>
        <p:txBody>
          <a:bodyPr>
            <a:normAutofit/>
          </a:bodyPr>
          <a:lstStyle/>
          <a:p>
            <a:r>
              <a:rPr lang="fr-FR" dirty="0" smtClean="0"/>
              <a:t>Mots clefs de </a:t>
            </a:r>
            <a:r>
              <a:rPr lang="fr-FR" dirty="0" err="1" smtClean="0"/>
              <a:t>requêtage</a:t>
            </a:r>
            <a:endParaRPr lang="fr-FR" dirty="0" smtClean="0"/>
          </a:p>
          <a:p>
            <a:pPr lvl="1"/>
            <a:r>
              <a:rPr lang="fr-FR" b="1" dirty="0" smtClean="0"/>
              <a:t>TYPENAMES</a:t>
            </a:r>
            <a:r>
              <a:rPr lang="fr-FR" dirty="0" smtClean="0"/>
              <a:t> : nom des types d’objets géographiques	</a:t>
            </a:r>
          </a:p>
          <a:p>
            <a:pPr lvl="1"/>
            <a:r>
              <a:rPr lang="fr-FR" i="1" dirty="0" smtClean="0"/>
              <a:t>ALIASES</a:t>
            </a:r>
            <a:r>
              <a:rPr lang="fr-FR" dirty="0" smtClean="0"/>
              <a:t> : définition d’alias pour les TYPENAMES pouvant être utilisés dans le filtre</a:t>
            </a:r>
          </a:p>
          <a:p>
            <a:pPr lvl="1"/>
            <a:r>
              <a:rPr lang="fr-FR" i="1" dirty="0" smtClean="0"/>
              <a:t>SRSNAME</a:t>
            </a:r>
            <a:r>
              <a:rPr lang="fr-FR" dirty="0" smtClean="0"/>
              <a:t> : le système de coordonnées 	</a:t>
            </a:r>
          </a:p>
          <a:p>
            <a:pPr lvl="1"/>
            <a:r>
              <a:rPr lang="fr-FR" b="1" i="1" dirty="0" smtClean="0"/>
              <a:t>PROJECTIONCLAUSE</a:t>
            </a:r>
            <a:r>
              <a:rPr lang="fr-FR" dirty="0" smtClean="0"/>
              <a:t> (</a:t>
            </a:r>
            <a:r>
              <a:rPr lang="fr-FR" i="1" dirty="0" smtClean="0"/>
              <a:t>PROPERTYNAME</a:t>
            </a:r>
            <a:r>
              <a:rPr lang="fr-FR" dirty="0" smtClean="0"/>
              <a:t>  en </a:t>
            </a:r>
            <a:r>
              <a:rPr lang="fr-FR" dirty="0" err="1" smtClean="0"/>
              <a:t>Get</a:t>
            </a:r>
            <a:r>
              <a:rPr lang="fr-FR" dirty="0" smtClean="0"/>
              <a:t>/KVP) : liste des attributs qu’on </a:t>
            </a:r>
            <a:r>
              <a:rPr lang="fr-FR" dirty="0"/>
              <a:t>souhaite récupérer (si on ne les veut pas tous) </a:t>
            </a:r>
            <a:r>
              <a:rPr lang="fr-FR" dirty="0" smtClean="0"/>
              <a:t>/ type d’objet</a:t>
            </a:r>
          </a:p>
          <a:p>
            <a:pPr lvl="1"/>
            <a:r>
              <a:rPr lang="fr-FR" b="1" dirty="0" smtClean="0">
                <a:solidFill>
                  <a:srgbClr val="97BF0D"/>
                </a:solidFill>
              </a:rPr>
              <a:t>FILTER  : les prédicats qui doivent être vérifiés</a:t>
            </a:r>
          </a:p>
          <a:p>
            <a:pPr lvl="1"/>
            <a:r>
              <a:rPr lang="fr-FR" dirty="0" smtClean="0"/>
              <a:t>LANGUAGE 	</a:t>
            </a:r>
          </a:p>
          <a:p>
            <a:pPr lvl="1"/>
            <a:r>
              <a:rPr lang="fr-FR" dirty="0" smtClean="0"/>
              <a:t>RESOURCEID 	</a:t>
            </a:r>
          </a:p>
          <a:p>
            <a:pPr lvl="1"/>
            <a:r>
              <a:rPr lang="fr-FR" dirty="0" smtClean="0"/>
              <a:t>BBOX 	</a:t>
            </a:r>
          </a:p>
          <a:p>
            <a:pPr lvl="1"/>
            <a:r>
              <a:rPr lang="fr-FR" b="1" dirty="0" smtClean="0"/>
              <a:t>SORTBY </a:t>
            </a:r>
            <a:r>
              <a:rPr lang="fr-FR" dirty="0" smtClean="0"/>
              <a:t>: l’ordonnancement souhaité des données retournées (par exemple par ordre alphabétique suivant l’attribut Name</a:t>
            </a:r>
          </a:p>
          <a:p>
            <a:pPr lvl="1"/>
            <a:endParaRPr lang="fr-FR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18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52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partie "</a:t>
            </a:r>
            <a:r>
              <a:rPr lang="fr-FR" dirty="0" err="1" smtClean="0"/>
              <a:t>Filter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Un filtre permet d’identifier un </a:t>
            </a:r>
            <a:r>
              <a:rPr lang="fr-FR" dirty="0" smtClean="0">
                <a:solidFill>
                  <a:srgbClr val="97BF0D"/>
                </a:solidFill>
              </a:rPr>
              <a:t>sous-ensemble de ressources </a:t>
            </a:r>
            <a:r>
              <a:rPr lang="fr-FR" dirty="0" smtClean="0"/>
              <a:t>d’une collection dont les propriétés </a:t>
            </a:r>
            <a:r>
              <a:rPr lang="fr-FR" dirty="0" smtClean="0">
                <a:solidFill>
                  <a:srgbClr val="97BF0D"/>
                </a:solidFill>
              </a:rPr>
              <a:t>satisfont un ensemble de prédicats</a:t>
            </a:r>
          </a:p>
          <a:p>
            <a:endParaRPr lang="fr-FR" dirty="0" smtClean="0">
              <a:solidFill>
                <a:srgbClr val="97BF0D"/>
              </a:solidFill>
            </a:endParaRPr>
          </a:p>
          <a:p>
            <a:r>
              <a:rPr lang="fr-FR" dirty="0" smtClean="0"/>
              <a:t>Le filtre est exprimé en XML</a:t>
            </a:r>
          </a:p>
          <a:p>
            <a:endParaRPr lang="fr-FR" dirty="0"/>
          </a:p>
          <a:p>
            <a:r>
              <a:rPr lang="fr-FR" dirty="0" smtClean="0"/>
              <a:t>Différents types d’opérateur sont définis :</a:t>
            </a:r>
          </a:p>
          <a:p>
            <a:pPr lvl="1"/>
            <a:r>
              <a:rPr lang="fr-FR" dirty="0" smtClean="0"/>
              <a:t>Opérateurs logiques : et, ou</a:t>
            </a:r>
          </a:p>
          <a:p>
            <a:pPr lvl="1"/>
            <a:r>
              <a:rPr lang="fr-FR" dirty="0" smtClean="0"/>
              <a:t>Opérateur de comparaison : égal à, plus petit que, ressemble à, est entre, ..</a:t>
            </a:r>
          </a:p>
          <a:p>
            <a:pPr lvl="1"/>
            <a:r>
              <a:rPr lang="fr-FR" dirty="0" smtClean="0"/>
              <a:t>Opérateurs spatiaux : est dans, </a:t>
            </a:r>
            <a:r>
              <a:rPr lang="fr-FR" dirty="0" err="1" smtClean="0"/>
              <a:t>intersecte</a:t>
            </a:r>
            <a:r>
              <a:rPr lang="fr-FR" dirty="0" smtClean="0"/>
              <a:t>, contient, est égal à, …</a:t>
            </a:r>
          </a:p>
          <a:p>
            <a:pPr lvl="1"/>
            <a:r>
              <a:rPr lang="fr-FR" dirty="0" smtClean="0"/>
              <a:t>Opérateurs temporels : avant, après, </a:t>
            </a:r>
            <a:r>
              <a:rPr lang="fr-FR" dirty="0" err="1"/>
              <a:t>intersecte</a:t>
            </a:r>
            <a:r>
              <a:rPr lang="fr-FR" dirty="0"/>
              <a:t>, contient, est égal à, </a:t>
            </a:r>
            <a:r>
              <a:rPr lang="fr-FR" dirty="0" smtClean="0"/>
              <a:t>…</a:t>
            </a:r>
          </a:p>
          <a:p>
            <a:pPr lvl="1"/>
            <a:endParaRPr lang="fr-FR" dirty="0"/>
          </a:p>
          <a:p>
            <a:r>
              <a:rPr lang="fr-FR" dirty="0" smtClean="0"/>
              <a:t>Possibilité de définir ses propres fonctions et opérateurs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19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122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068638"/>
            <a:ext cx="7772400" cy="7953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/>
              <a:t>Standards pour l’accès à de l’information structurée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4213" y="4005064"/>
            <a:ext cx="7775575" cy="13686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/>
              <a:t>Web </a:t>
            </a:r>
            <a:r>
              <a:rPr lang="fr-FR" dirty="0" err="1" smtClean="0"/>
              <a:t>Feature</a:t>
            </a:r>
            <a:r>
              <a:rPr lang="fr-FR" dirty="0" smtClean="0"/>
              <a:t> Service et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Encoding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131840" y="575754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97BF0D"/>
                </a:solidFill>
                <a:latin typeface="Arial" pitchFamily="34" charset="0"/>
                <a:cs typeface="Arial" pitchFamily="34" charset="0"/>
                <a:hlinkClick r:id="rId2"/>
              </a:rPr>
              <a:t>Dimitri.Sarafinof@ign.fr</a:t>
            </a:r>
            <a:endParaRPr lang="fr-FR" dirty="0" smtClean="0">
              <a:solidFill>
                <a:srgbClr val="97BF0D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fr-FR" dirty="0" smtClean="0">
                <a:solidFill>
                  <a:srgbClr val="72797F"/>
                </a:solidFill>
                <a:latin typeface="Arial" pitchFamily="34" charset="0"/>
                <a:cs typeface="Arial" pitchFamily="34" charset="0"/>
              </a:rPr>
              <a:t>27 mars 2013</a:t>
            </a:r>
            <a:endParaRPr lang="fr-FR" dirty="0">
              <a:solidFill>
                <a:srgbClr val="7279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Encoding</a:t>
            </a:r>
            <a:r>
              <a:rPr lang="fr-FR" dirty="0" smtClean="0"/>
              <a:t> : catégories de filtres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262063"/>
            <a:ext cx="806767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20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75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Encoding</a:t>
            </a:r>
            <a:r>
              <a:rPr lang="fr-FR" dirty="0" smtClean="0"/>
              <a:t> :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on considère une structure hiérarchique </a:t>
            </a:r>
          </a:p>
          <a:p>
            <a:pPr lvl="1"/>
            <a:r>
              <a:rPr lang="fr-FR" dirty="0" smtClean="0"/>
              <a:t>Projet / Contexte/ Observation</a:t>
            </a:r>
          </a:p>
          <a:p>
            <a:endParaRPr lang="fr-FR" dirty="0" smtClean="0"/>
          </a:p>
          <a:p>
            <a:r>
              <a:rPr lang="fr-FR" dirty="0" err="1" smtClean="0"/>
              <a:t>Typenames</a:t>
            </a:r>
            <a:r>
              <a:rPr lang="fr-FR" dirty="0" smtClean="0"/>
              <a:t> = Projet, Contexte, Observation</a:t>
            </a:r>
          </a:p>
          <a:p>
            <a:endParaRPr lang="fr-FR" dirty="0" smtClean="0"/>
          </a:p>
          <a:p>
            <a:r>
              <a:rPr lang="fr-FR" dirty="0" smtClean="0"/>
              <a:t>Filtre</a:t>
            </a:r>
          </a:p>
          <a:p>
            <a:pPr lvl="1"/>
            <a:r>
              <a:rPr lang="fr-FR" dirty="0" smtClean="0"/>
              <a:t>Opérateur de comparaison "</a:t>
            </a:r>
            <a:r>
              <a:rPr lang="fr-FR" dirty="0" err="1" smtClean="0"/>
              <a:t>PropertyIsBetween</a:t>
            </a:r>
            <a:r>
              <a:rPr lang="fr-FR" dirty="0" smtClean="0"/>
              <a:t>"</a:t>
            </a:r>
            <a:endParaRPr lang="fr-FR" dirty="0"/>
          </a:p>
          <a:p>
            <a:pPr lvl="1"/>
            <a:r>
              <a:rPr lang="fr-FR" dirty="0" smtClean="0"/>
              <a:t>Opérateur temporel "</a:t>
            </a:r>
            <a:r>
              <a:rPr lang="fr-FR" dirty="0" err="1" smtClean="0"/>
              <a:t>After</a:t>
            </a:r>
            <a:r>
              <a:rPr lang="fr-FR" dirty="0" smtClean="0"/>
              <a:t>"</a:t>
            </a:r>
          </a:p>
          <a:p>
            <a:pPr lvl="1"/>
            <a:r>
              <a:rPr lang="fr-FR" dirty="0" smtClean="0"/>
              <a:t>Opérateur de </a:t>
            </a:r>
            <a:r>
              <a:rPr lang="fr-FR" dirty="0"/>
              <a:t>comparaison </a:t>
            </a:r>
            <a:r>
              <a:rPr lang="fr-FR" dirty="0" smtClean="0"/>
              <a:t>"</a:t>
            </a:r>
            <a:r>
              <a:rPr lang="fr-FR" dirty="0" err="1" smtClean="0"/>
              <a:t>PropertyIsEqualTo</a:t>
            </a:r>
            <a:r>
              <a:rPr lang="fr-FR" dirty="0" smtClean="0"/>
              <a:t>"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21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42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340768"/>
            <a:ext cx="9361040" cy="5400600"/>
          </a:xfrm>
        </p:spPr>
        <p:txBody>
          <a:bodyPr>
            <a:normAutofit/>
          </a:bodyPr>
          <a:lstStyle/>
          <a:p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fes:Filter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</a:p>
          <a:p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xmlns:fes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http://www.opengis.net/fes/2.0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</a:p>
          <a:p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xmlns:xsi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http://www.w3.org/2001/XMLSchema-instance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</a:p>
          <a:p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xmlns:gml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http://www.opengis.net/gml/3.2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endParaRPr lang="fr-FR" sz="1200" dirty="0">
              <a:solidFill>
                <a:srgbClr val="FF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xsi:schemaLocation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http://www.opengis.net/fes/2.0 http://schemas.opengis.net/filter/2.0/filterAll.xsd http://www.opengis.net/gml/3.2 http://schemas.opengis.net/gml/3.2.1/gml.xsd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fes:And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&lt;!--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Arial"/>
              </a:rPr>
              <a:t>Permet de filtrer </a:t>
            </a:r>
            <a:r>
              <a:rPr lang="fr-F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Arial"/>
              </a:rPr>
              <a:t>les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Arial"/>
              </a:rPr>
              <a:t>observations dont la date d'acquisition est après le 22/03/2013 20h07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--&gt;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fes:After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fes:ValueReference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sinp:Observation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/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dateValidation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fes:ValueReference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gml:TimeInstant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gml:id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TI1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gml:timePosition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2013-03-22T20:07:48.11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gml:timePosition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gml:TimeInstant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fes:After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&lt;!--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Arial"/>
              </a:rPr>
              <a:t>Permet de </a:t>
            </a:r>
            <a:r>
              <a:rPr lang="fr-F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Arial"/>
              </a:rPr>
              <a:t>filtrer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Arial"/>
              </a:rPr>
              <a:t>toutes les observations dont l'attribut sensible est à "non"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--&gt;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fes:PropertyIsEqualTo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fes:ValueReference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sinp:Observation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/sensible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fes:ValueReference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fes:Literal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no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fes:Literal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fes:PropertyIsEqualTo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fes:And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sz="12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fes:Filter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sz="1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22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087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Encoding</a:t>
            </a:r>
            <a:r>
              <a:rPr lang="fr-FR" dirty="0" smtClean="0"/>
              <a:t> : application WFS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filtre FE peut être directement inséré dans une requête WFS permettant ainsi d’accéder aux observations souhaitées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23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69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Injection du filtre dans requête WFS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08520" y="1340768"/>
            <a:ext cx="9145016" cy="5328592"/>
          </a:xfrm>
        </p:spPr>
        <p:txBody>
          <a:bodyPr>
            <a:normAutofit fontScale="55000" lnSpcReduction="20000"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GetFeature</a:t>
            </a:r>
            <a:r>
              <a:rPr lang="fr-FR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xmlns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http://www.opengis.net/wfs/2.0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xmlns:fes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http://www.opengis.net/fes/2.0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xmlns:gml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http://www.opengis.net/gml/3.2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xmlns:sinp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http://www.naturefrance.fr/sinp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xmlns:xsi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http://www.w3.org/2001/XMLSchema-instance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version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2.0.0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service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WFS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handle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Example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Query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fr-FR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xsi:schemaLocation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http://www.opengis.net/wfs/2.0 http://schemas.opengis.net/wfs/2.0/wfs.xsd http://www.opengis.net/gml/3.2 http://schemas.opengis.net/gml/3.2.1/gml.xsd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&lt;!--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Arial"/>
              </a:rPr>
              <a:t>on considère les objets de type "Projet, Contexte et Observations"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--&gt;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da-DK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Query</a:t>
            </a:r>
            <a:r>
              <a:rPr lang="da-DK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typeNames</a:t>
            </a:r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sinp:Projet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sinp:Contexte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sinp:Observation</a:t>
            </a:r>
            <a:r>
              <a:rPr lang="da-DK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da-DK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da-DK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handle</a:t>
            </a:r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Q01</a:t>
            </a:r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fes:Filter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fes:And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&lt;!--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Arial"/>
              </a:rPr>
              <a:t>Permet de 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Arial"/>
              </a:rPr>
              <a:t>filter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Arial"/>
              </a:rPr>
              <a:t> toutes les observations dont la date d'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Arial"/>
              </a:rPr>
              <a:t>aquisistion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Arial"/>
              </a:rPr>
              <a:t> est après le 22/03/2013 </a:t>
            </a:r>
            <a:r>
              <a:rPr lang="fr-FR" dirty="0" smtClean="0">
                <a:solidFill>
                  <a:srgbClr val="808080"/>
                </a:solidFill>
                <a:highlight>
                  <a:srgbClr val="FFFFFF"/>
                </a:highlight>
                <a:latin typeface="Arial"/>
              </a:rPr>
              <a:t>20h07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--&gt;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fes:After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fes:ValueReference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sinp:Place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/Observation/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Aquisition_date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fes:ValueReference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gml:TimeInstant</a:t>
            </a:r>
            <a:r>
              <a:rPr lang="fr-FR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gml:id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TI1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	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gml:timePosition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2013-03-22T20:07:48.11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gml:timePosition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gml:TimeInstant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fes:After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&lt;!--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Arial"/>
              </a:rPr>
              <a:t>Permet de filtrer toutes les observations dont l'attribut sensible est à "non"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--&gt;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fes:PropertyIsEqualTo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fes:ValueReference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sinp:Observation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/sensible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fes:ValueReference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	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fr-FR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fes:Literal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no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fes:Literal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	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fes:PropertyIsEqualTo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	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fes:And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fes:Filter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Query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fr-FR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GetFeature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24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02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068638"/>
            <a:ext cx="7772400" cy="7953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/>
              <a:t>Cas d’utilisation dans l’outil de saisie de données naturaliste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4213" y="4005064"/>
            <a:ext cx="7775575" cy="136862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/>
              <a:t>Web </a:t>
            </a:r>
            <a:r>
              <a:rPr lang="fr-FR" dirty="0" err="1" smtClean="0"/>
              <a:t>Feature</a:t>
            </a:r>
            <a:r>
              <a:rPr lang="fr-FR" dirty="0" smtClean="0"/>
              <a:t> Service et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Encoding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258324" y="575754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97BF0D"/>
                </a:solidFill>
                <a:latin typeface="Arial" pitchFamily="34" charset="0"/>
                <a:cs typeface="Arial" pitchFamily="34" charset="0"/>
                <a:hlinkClick r:id="rId2"/>
              </a:rPr>
              <a:t>Jean-luc.cousin@ign.fr</a:t>
            </a:r>
            <a:endParaRPr lang="fr-FR" dirty="0">
              <a:solidFill>
                <a:srgbClr val="97BF0D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fr-FR" dirty="0" smtClean="0">
                <a:solidFill>
                  <a:srgbClr val="72797F"/>
                </a:solidFill>
                <a:latin typeface="Arial" pitchFamily="34" charset="0"/>
                <a:cs typeface="Arial" pitchFamily="34" charset="0"/>
              </a:rPr>
              <a:t>27 mars 2013</a:t>
            </a:r>
            <a:endParaRPr lang="fr-FR" dirty="0">
              <a:solidFill>
                <a:srgbClr val="7279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03. Outils de saisie de données naturalistes</a:t>
            </a:r>
            <a:r>
              <a:rPr lang="fr-FR" dirty="0"/>
              <a:t/>
            </a:r>
            <a:br>
              <a:rPr lang="fr-FR" dirty="0"/>
            </a:br>
            <a:r>
              <a:rPr lang="fr-FR" sz="2800" dirty="0" smtClean="0">
                <a:solidFill>
                  <a:srgbClr val="72797F"/>
                </a:solidFill>
              </a:rPr>
              <a:t>Description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486201"/>
            <a:ext cx="3960018" cy="203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5F88F1-7656-4BC7-B6C4-17AE09E479ED}" type="slidenum">
              <a:rPr lang="fr-FR" smtClean="0"/>
              <a:pPr>
                <a:defRPr/>
              </a:pPr>
              <a:t>26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496" y="1340768"/>
            <a:ext cx="90010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Le contexte</a:t>
            </a:r>
          </a:p>
          <a:p>
            <a:r>
              <a:rPr lang="fr-FR" dirty="0" smtClean="0"/>
              <a:t>Projet créé dans le cadre d’un marché passé avec </a:t>
            </a:r>
            <a:r>
              <a:rPr lang="fr-FR" dirty="0">
                <a:solidFill>
                  <a:srgbClr val="0000FF"/>
                </a:solidFill>
              </a:rPr>
              <a:t>C</a:t>
            </a:r>
            <a:r>
              <a:rPr lang="fr-FR" dirty="0"/>
              <a:t>entre </a:t>
            </a:r>
            <a:r>
              <a:rPr lang="fr-FR" dirty="0">
                <a:solidFill>
                  <a:srgbClr val="0000FF"/>
                </a:solidFill>
              </a:rPr>
              <a:t>C</a:t>
            </a:r>
            <a:r>
              <a:rPr lang="fr-FR" dirty="0"/>
              <a:t>ommun de </a:t>
            </a:r>
            <a:r>
              <a:rPr lang="fr-FR" dirty="0">
                <a:solidFill>
                  <a:srgbClr val="0000FF"/>
                </a:solidFill>
              </a:rPr>
              <a:t>R</a:t>
            </a:r>
            <a:r>
              <a:rPr lang="fr-FR" dirty="0"/>
              <a:t>echerche de la Commission Européenne </a:t>
            </a:r>
            <a:endParaRPr lang="fr-FR" dirty="0" smtClean="0"/>
          </a:p>
          <a:p>
            <a:r>
              <a:rPr lang="fr-FR" dirty="0" smtClean="0"/>
              <a:t>Projet complété par des projets nationaux avec des établissements publics (ONF, ONEMA) et par des projets internes de l’IGN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Les contraintes du système:</a:t>
            </a:r>
          </a:p>
          <a:p>
            <a:pPr lvl="1">
              <a:buFont typeface="Wingdings" pitchFamily="2" charset="2"/>
              <a:buChar char="Ø"/>
            </a:pPr>
            <a:r>
              <a:rPr lang="fr-FR" sz="2000" dirty="0"/>
              <a:t>Pouvoir intégrer des lots de données paramétrables. </a:t>
            </a:r>
          </a:p>
          <a:p>
            <a:pPr lvl="1">
              <a:buFont typeface="Wingdings" pitchFamily="2" charset="2"/>
              <a:buChar char="Ø"/>
            </a:pPr>
            <a:r>
              <a:rPr lang="fr-FR" sz="2000" dirty="0"/>
              <a:t>Assurer la sécurité des données collectées</a:t>
            </a:r>
          </a:p>
          <a:p>
            <a:pPr lvl="1">
              <a:buFont typeface="Wingdings" pitchFamily="2" charset="2"/>
              <a:buChar char="Ø"/>
            </a:pPr>
            <a:r>
              <a:rPr lang="fr-FR" sz="2000" dirty="0"/>
              <a:t>Assurer des fonctions de validation des traitements réalisés</a:t>
            </a:r>
          </a:p>
          <a:p>
            <a:pPr lvl="1">
              <a:buFont typeface="Wingdings" pitchFamily="2" charset="2"/>
              <a:buChar char="Ø"/>
            </a:pPr>
            <a:r>
              <a:rPr lang="fr-FR" sz="2000" dirty="0"/>
              <a:t>Tenir compte des structures informatiques plus ou moins évoluées des acteurs </a:t>
            </a:r>
            <a:r>
              <a:rPr lang="fr-FR" sz="2000" dirty="0" smtClean="0"/>
              <a:t>concernées (20 pays)</a:t>
            </a:r>
            <a:endParaRPr lang="fr-FR" sz="2000" dirty="0"/>
          </a:p>
          <a:p>
            <a:pPr lvl="1">
              <a:buFontTx/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334" y="2060848"/>
            <a:ext cx="1440160" cy="3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27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0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Les fonctions de l’application</a:t>
            </a:r>
          </a:p>
        </p:txBody>
      </p:sp>
      <p:sp>
        <p:nvSpPr>
          <p:cNvPr id="629764" name="AutoShape 4"/>
          <p:cNvSpPr>
            <a:spLocks noChangeArrowheads="1"/>
          </p:cNvSpPr>
          <p:nvPr/>
        </p:nvSpPr>
        <p:spPr bwMode="auto">
          <a:xfrm>
            <a:off x="395288" y="5300663"/>
            <a:ext cx="3816350" cy="865187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fr-FR"/>
              <a:t>Description des lots </a:t>
            </a:r>
          </a:p>
          <a:p>
            <a:pPr algn="ctr"/>
            <a:r>
              <a:rPr lang="fr-FR"/>
              <a:t>de données (métadonnées)</a:t>
            </a:r>
          </a:p>
        </p:txBody>
      </p:sp>
      <p:sp>
        <p:nvSpPr>
          <p:cNvPr id="629765" name="AutoShape 5"/>
          <p:cNvSpPr>
            <a:spLocks noChangeArrowheads="1"/>
          </p:cNvSpPr>
          <p:nvPr/>
        </p:nvSpPr>
        <p:spPr bwMode="auto">
          <a:xfrm>
            <a:off x="395288" y="4292600"/>
            <a:ext cx="3889375" cy="792163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fr-FR" dirty="0"/>
              <a:t>Importation des lots </a:t>
            </a:r>
          </a:p>
          <a:p>
            <a:pPr algn="ctr"/>
            <a:r>
              <a:rPr lang="fr-FR" dirty="0"/>
              <a:t>de </a:t>
            </a:r>
            <a:r>
              <a:rPr lang="fr-FR" dirty="0" smtClean="0"/>
              <a:t>données, saisie</a:t>
            </a:r>
            <a:endParaRPr lang="fr-FR" dirty="0"/>
          </a:p>
        </p:txBody>
      </p:sp>
      <p:sp>
        <p:nvSpPr>
          <p:cNvPr id="629766" name="AutoShape 6"/>
          <p:cNvSpPr>
            <a:spLocks noChangeArrowheads="1"/>
          </p:cNvSpPr>
          <p:nvPr/>
        </p:nvSpPr>
        <p:spPr bwMode="auto">
          <a:xfrm>
            <a:off x="395288" y="3141663"/>
            <a:ext cx="3816350" cy="8636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fr-FR"/>
              <a:t>Consultation/exportation</a:t>
            </a:r>
          </a:p>
          <a:p>
            <a:pPr algn="ctr"/>
            <a:r>
              <a:rPr lang="fr-FR"/>
              <a:t>des données</a:t>
            </a:r>
          </a:p>
        </p:txBody>
      </p:sp>
      <p:sp>
        <p:nvSpPr>
          <p:cNvPr id="629768" name="AutoShape 8"/>
          <p:cNvSpPr>
            <a:spLocks noChangeArrowheads="1"/>
          </p:cNvSpPr>
          <p:nvPr/>
        </p:nvSpPr>
        <p:spPr bwMode="auto">
          <a:xfrm>
            <a:off x="4930775" y="5300663"/>
            <a:ext cx="3889375" cy="865187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fr-FR"/>
              <a:t>Consultation/exportation</a:t>
            </a:r>
          </a:p>
          <a:p>
            <a:pPr algn="ctr"/>
            <a:r>
              <a:rPr lang="fr-FR"/>
              <a:t>des données et résultats</a:t>
            </a:r>
          </a:p>
        </p:txBody>
      </p:sp>
      <p:sp>
        <p:nvSpPr>
          <p:cNvPr id="629769" name="AutoShape 9"/>
          <p:cNvSpPr>
            <a:spLocks noChangeArrowheads="1"/>
          </p:cNvSpPr>
          <p:nvPr/>
        </p:nvSpPr>
        <p:spPr bwMode="auto">
          <a:xfrm>
            <a:off x="5003800" y="3141663"/>
            <a:ext cx="3744913" cy="792162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fr-FR"/>
              <a:t>Agrégation par </a:t>
            </a:r>
          </a:p>
          <a:p>
            <a:pPr algn="ctr"/>
            <a:r>
              <a:rPr lang="fr-FR"/>
              <a:t>unité géographique</a:t>
            </a:r>
          </a:p>
        </p:txBody>
      </p:sp>
      <p:sp>
        <p:nvSpPr>
          <p:cNvPr id="629770" name="AutoShape 10"/>
          <p:cNvSpPr>
            <a:spLocks noChangeArrowheads="1"/>
          </p:cNvSpPr>
          <p:nvPr/>
        </p:nvSpPr>
        <p:spPr bwMode="auto">
          <a:xfrm>
            <a:off x="5003800" y="4221163"/>
            <a:ext cx="3816350" cy="8636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fr-FR"/>
              <a:t>Interpolation, géostatistiques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4572000" y="1412875"/>
            <a:ext cx="0" cy="4824413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611188" y="1341438"/>
            <a:ext cx="338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b="1"/>
              <a:t>Base de production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364163" y="1412875"/>
            <a:ext cx="338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b="1"/>
              <a:t>Base d’exploitation</a:t>
            </a:r>
          </a:p>
        </p:txBody>
      </p:sp>
      <p:grpSp>
        <p:nvGrpSpPr>
          <p:cNvPr id="629775" name="Group 15"/>
          <p:cNvGrpSpPr>
            <a:grpSpLocks/>
          </p:cNvGrpSpPr>
          <p:nvPr/>
        </p:nvGrpSpPr>
        <p:grpSpPr bwMode="auto">
          <a:xfrm>
            <a:off x="2700338" y="1773238"/>
            <a:ext cx="3816350" cy="1152525"/>
            <a:chOff x="1701" y="1117"/>
            <a:chExt cx="2404" cy="726"/>
          </a:xfrm>
        </p:grpSpPr>
        <p:sp>
          <p:nvSpPr>
            <p:cNvPr id="11281" name="AutoShape 7"/>
            <p:cNvSpPr>
              <a:spLocks noChangeArrowheads="1"/>
            </p:cNvSpPr>
            <p:nvPr/>
          </p:nvSpPr>
          <p:spPr bwMode="auto">
            <a:xfrm>
              <a:off x="1701" y="1389"/>
              <a:ext cx="2404" cy="454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9900"/>
                </a:gs>
                <a:gs pos="100000">
                  <a:srgbClr val="FFCC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fr-FR"/>
                <a:t>Recopie des données</a:t>
              </a:r>
            </a:p>
          </p:txBody>
        </p:sp>
        <p:sp>
          <p:nvSpPr>
            <p:cNvPr id="11282" name="AutoShape 14"/>
            <p:cNvSpPr>
              <a:spLocks noChangeArrowheads="1"/>
            </p:cNvSpPr>
            <p:nvPr/>
          </p:nvSpPr>
          <p:spPr bwMode="auto">
            <a:xfrm>
              <a:off x="2154" y="1117"/>
              <a:ext cx="1543" cy="181"/>
            </a:xfrm>
            <a:prstGeom prst="curvedDownArrow">
              <a:avLst>
                <a:gd name="adj1" fmla="val 170497"/>
                <a:gd name="adj2" fmla="val 340994"/>
                <a:gd name="adj3" fmla="val 3333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fr-FR"/>
            </a:p>
          </p:txBody>
        </p:sp>
      </p:grpSp>
      <p:sp>
        <p:nvSpPr>
          <p:cNvPr id="11279" name="Text Box 16"/>
          <p:cNvSpPr txBox="1">
            <a:spLocks noChangeArrowheads="1"/>
          </p:cNvSpPr>
          <p:nvPr/>
        </p:nvSpPr>
        <p:spPr bwMode="auto">
          <a:xfrm>
            <a:off x="611188" y="6308725"/>
            <a:ext cx="338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b="1"/>
              <a:t>Back office</a:t>
            </a:r>
          </a:p>
        </p:txBody>
      </p:sp>
      <p:sp>
        <p:nvSpPr>
          <p:cNvPr id="11280" name="Text Box 17"/>
          <p:cNvSpPr txBox="1">
            <a:spLocks noChangeArrowheads="1"/>
          </p:cNvSpPr>
          <p:nvPr/>
        </p:nvSpPr>
        <p:spPr bwMode="auto">
          <a:xfrm>
            <a:off x="5364163" y="6380163"/>
            <a:ext cx="338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b="1"/>
              <a:t>Front office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28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326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4" grpId="0" animBg="1"/>
      <p:bldP spid="629765" grpId="0" animBg="1"/>
      <p:bldP spid="629766" grpId="0" animBg="1"/>
      <p:bldP spid="629768" grpId="0" animBg="1"/>
      <p:bldP spid="629769" grpId="0" animBg="1"/>
      <p:bldP spid="62977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smtClean="0"/>
              <a:t>Module de description </a:t>
            </a:r>
            <a:r>
              <a:rPr lang="fr-FR" i="1" dirty="0"/>
              <a:t>des lots de données</a:t>
            </a:r>
            <a:r>
              <a:rPr lang="fr-FR" dirty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987" y="2564904"/>
            <a:ext cx="5651393" cy="2952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403648" y="4869160"/>
            <a:ext cx="2849553" cy="78888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29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242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72797F"/>
                </a:solidFill>
                <a:latin typeface="Arial" pitchFamily="34" charset="0"/>
              </a:rPr>
              <a:t>TCN/13.045-1.0</a:t>
            </a:r>
            <a:endParaRPr lang="en-US" dirty="0">
              <a:solidFill>
                <a:srgbClr val="72797F"/>
              </a:solidFill>
              <a:latin typeface="Arial" pitchFamily="34" charset="0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Programme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768"/>
            <a:ext cx="8362950" cy="504056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smtClean="0">
                <a:effectLst/>
              </a:rPr>
              <a:t>Web </a:t>
            </a:r>
            <a:r>
              <a:rPr lang="fr-FR" sz="2400" dirty="0" err="1" smtClean="0">
                <a:effectLst/>
              </a:rPr>
              <a:t>Feature</a:t>
            </a:r>
            <a:r>
              <a:rPr lang="fr-FR" sz="2400" dirty="0" smtClean="0">
                <a:effectLst/>
              </a:rPr>
              <a:t> Service (WFS)</a:t>
            </a:r>
          </a:p>
          <a:p>
            <a:pPr lvl="1">
              <a:lnSpc>
                <a:spcPct val="80000"/>
              </a:lnSpc>
            </a:pPr>
            <a:r>
              <a:rPr lang="fr-FR" sz="2200" dirty="0" smtClean="0"/>
              <a:t>Fonctionnalités de base</a:t>
            </a:r>
          </a:p>
          <a:p>
            <a:pPr lvl="1">
              <a:lnSpc>
                <a:spcPct val="80000"/>
              </a:lnSpc>
            </a:pPr>
            <a:r>
              <a:rPr lang="fr-FR" sz="2200" dirty="0" smtClean="0">
                <a:effectLst/>
              </a:rPr>
              <a:t>Découverte de la structure des données et accès à des données structurée</a:t>
            </a:r>
          </a:p>
          <a:p>
            <a:pPr>
              <a:lnSpc>
                <a:spcPct val="80000"/>
              </a:lnSpc>
            </a:pPr>
            <a:endParaRPr lang="fr-FR" sz="2400" dirty="0"/>
          </a:p>
          <a:p>
            <a:pPr>
              <a:lnSpc>
                <a:spcPct val="80000"/>
              </a:lnSpc>
            </a:pPr>
            <a:r>
              <a:rPr lang="fr-FR" sz="2400" dirty="0" smtClean="0">
                <a:effectLst/>
              </a:rPr>
              <a:t>Langage de requête </a:t>
            </a:r>
            <a:r>
              <a:rPr lang="fr-FR" sz="2400" dirty="0" err="1" smtClean="0">
                <a:effectLst/>
              </a:rPr>
              <a:t>Filter</a:t>
            </a:r>
            <a:r>
              <a:rPr lang="fr-FR" sz="2400" dirty="0" smtClean="0">
                <a:effectLst/>
              </a:rPr>
              <a:t> </a:t>
            </a:r>
            <a:r>
              <a:rPr lang="fr-FR" sz="2400" dirty="0" err="1" smtClean="0">
                <a:effectLst/>
              </a:rPr>
              <a:t>Encoding</a:t>
            </a:r>
            <a:r>
              <a:rPr lang="fr-FR" sz="2400" dirty="0" smtClean="0">
                <a:effectLst/>
              </a:rPr>
              <a:t> (FE)</a:t>
            </a:r>
          </a:p>
          <a:p>
            <a:pPr lvl="1">
              <a:lnSpc>
                <a:spcPct val="80000"/>
              </a:lnSpc>
            </a:pPr>
            <a:r>
              <a:rPr lang="fr-FR" sz="2200" dirty="0" err="1" smtClean="0"/>
              <a:t>Requêtage</a:t>
            </a:r>
            <a:r>
              <a:rPr lang="fr-FR" sz="2200" dirty="0" smtClean="0"/>
              <a:t>/filtrage de données structurées</a:t>
            </a:r>
          </a:p>
          <a:p>
            <a:pPr lvl="1">
              <a:lnSpc>
                <a:spcPct val="80000"/>
              </a:lnSpc>
            </a:pPr>
            <a:endParaRPr lang="fr-FR" sz="22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fr-FR" sz="2400" dirty="0"/>
              <a:t>Outils de saisie de données </a:t>
            </a:r>
            <a:r>
              <a:rPr lang="fr-FR" sz="2400" dirty="0" smtClean="0"/>
              <a:t>naturalistes : description</a:t>
            </a:r>
          </a:p>
          <a:p>
            <a:pPr>
              <a:lnSpc>
                <a:spcPct val="80000"/>
              </a:lnSpc>
            </a:pPr>
            <a:endParaRPr lang="fr-FR" sz="24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fr-FR" sz="2400" dirty="0"/>
              <a:t>Outils de saisie de données </a:t>
            </a:r>
            <a:r>
              <a:rPr lang="fr-FR" sz="2400" dirty="0" smtClean="0"/>
              <a:t>naturalistes : utilisation </a:t>
            </a:r>
            <a:r>
              <a:rPr lang="fr-FR" sz="2400" dirty="0"/>
              <a:t>de WFS et de </a:t>
            </a:r>
            <a:r>
              <a:rPr lang="fr-FR" sz="2400" dirty="0" err="1"/>
              <a:t>Filter</a:t>
            </a:r>
            <a:r>
              <a:rPr lang="fr-FR" sz="2400" dirty="0"/>
              <a:t> </a:t>
            </a:r>
            <a:r>
              <a:rPr lang="fr-FR" sz="2400" dirty="0" err="1"/>
              <a:t>Encoding</a:t>
            </a:r>
            <a:endParaRPr lang="fr-FR" sz="2400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endParaRPr lang="fr-FR" sz="2200" dirty="0" smtClean="0">
              <a:effectLst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3</a:t>
            </a:fld>
            <a:r>
              <a:rPr lang="fr-FR" smtClean="0"/>
              <a:t>/41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Description des lots de données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</a:pPr>
            <a:r>
              <a:rPr lang="fr-FR" sz="1800" b="1" dirty="0">
                <a:solidFill>
                  <a:srgbClr val="006600"/>
                </a:solidFill>
              </a:rPr>
              <a:t>Objectif:</a:t>
            </a:r>
            <a:r>
              <a:rPr lang="fr-FR" sz="1800" dirty="0"/>
              <a:t> décrire les métadonnées « d’exploitation » correspondant aux lots de données à traiter (protocoles).</a:t>
            </a:r>
          </a:p>
          <a:p>
            <a:pPr marL="457200" indent="-457200">
              <a:lnSpc>
                <a:spcPct val="120000"/>
              </a:lnSpc>
            </a:pPr>
            <a:r>
              <a:rPr lang="fr-FR" sz="1800" b="1" dirty="0">
                <a:solidFill>
                  <a:srgbClr val="006600"/>
                </a:solidFill>
              </a:rPr>
              <a:t>Séquencement des opérations:</a:t>
            </a:r>
          </a:p>
          <a:p>
            <a:pPr marL="457200" indent="-457200">
              <a:lnSpc>
                <a:spcPct val="120000"/>
              </a:lnSpc>
              <a:buFontTx/>
              <a:buAutoNum type="arabicParenR"/>
            </a:pPr>
            <a:r>
              <a:rPr lang="fr-FR" sz="1800" dirty="0"/>
              <a:t>Description </a:t>
            </a:r>
            <a:r>
              <a:rPr lang="fr-FR" sz="1800" u="sng" dirty="0" smtClean="0">
                <a:solidFill>
                  <a:srgbClr val="97BF0D"/>
                </a:solidFill>
              </a:rPr>
              <a:t>logique</a:t>
            </a:r>
            <a:r>
              <a:rPr lang="fr-FR" sz="1800" dirty="0" smtClean="0"/>
              <a:t> des </a:t>
            </a:r>
            <a:r>
              <a:rPr lang="fr-FR" sz="1800" dirty="0"/>
              <a:t>données utilisées (Données, unités, modalités)</a:t>
            </a:r>
          </a:p>
          <a:p>
            <a:pPr marL="457200" indent="-457200">
              <a:lnSpc>
                <a:spcPct val="120000"/>
              </a:lnSpc>
              <a:buFontTx/>
              <a:buAutoNum type="arabicParenR"/>
            </a:pPr>
            <a:r>
              <a:rPr lang="fr-FR" sz="1800" dirty="0"/>
              <a:t>Description </a:t>
            </a:r>
            <a:r>
              <a:rPr lang="fr-FR" sz="1800" u="sng" dirty="0" smtClean="0">
                <a:solidFill>
                  <a:srgbClr val="97BF0D"/>
                </a:solidFill>
              </a:rPr>
              <a:t>physique</a:t>
            </a:r>
            <a:r>
              <a:rPr lang="fr-FR" sz="1800" dirty="0" smtClean="0"/>
              <a:t> des données utilisées (Tables</a:t>
            </a:r>
            <a:r>
              <a:rPr lang="fr-FR" sz="1800" dirty="0"/>
              <a:t>, fichiers, formulaires Web)</a:t>
            </a:r>
          </a:p>
          <a:p>
            <a:pPr marL="457200" indent="-457200">
              <a:lnSpc>
                <a:spcPct val="120000"/>
              </a:lnSpc>
              <a:buFontTx/>
              <a:buAutoNum type="arabicParenR"/>
            </a:pPr>
            <a:r>
              <a:rPr lang="fr-FR" sz="1800" dirty="0"/>
              <a:t>Définition des correspondances:</a:t>
            </a:r>
          </a:p>
          <a:p>
            <a:pPr marL="914400" lvl="1" indent="-457200">
              <a:lnSpc>
                <a:spcPct val="100000"/>
              </a:lnSpc>
              <a:buFontTx/>
              <a:buChar char="•"/>
            </a:pPr>
            <a:r>
              <a:rPr lang="fr-FR" sz="1800" dirty="0"/>
              <a:t>Fichiers &lt;-&gt; Tables </a:t>
            </a:r>
            <a:r>
              <a:rPr lang="fr-FR" sz="1800" i="1" dirty="0"/>
              <a:t>(importation)</a:t>
            </a:r>
          </a:p>
          <a:p>
            <a:pPr marL="914400" lvl="1" indent="-457200">
              <a:lnSpc>
                <a:spcPct val="100000"/>
              </a:lnSpc>
              <a:buFontTx/>
              <a:buChar char="•"/>
            </a:pPr>
            <a:r>
              <a:rPr lang="fr-FR" sz="1800" dirty="0"/>
              <a:t>Tables &lt;-&gt; Formulaires </a:t>
            </a:r>
            <a:r>
              <a:rPr lang="fr-FR" sz="1800" i="1" dirty="0"/>
              <a:t>(consultation, requêtes, exportation)</a:t>
            </a:r>
          </a:p>
          <a:p>
            <a:pPr marL="914400" lvl="1" indent="-457200">
              <a:lnSpc>
                <a:spcPct val="100000"/>
              </a:lnSpc>
              <a:buFontTx/>
              <a:buChar char="•"/>
            </a:pPr>
            <a:r>
              <a:rPr lang="fr-FR" sz="1800" dirty="0"/>
              <a:t>Tables &lt;-&gt; Tables </a:t>
            </a:r>
            <a:r>
              <a:rPr lang="fr-FR" sz="1800" i="1" dirty="0"/>
              <a:t>(recopie base de production -&gt; base d’exploitation)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30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13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 Logique des données</a:t>
            </a:r>
            <a:endParaRPr lang="fr-FR"/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179388" y="1484313"/>
            <a:ext cx="6480175" cy="528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dirty="0" smtClean="0"/>
              <a:t>Uns </a:t>
            </a:r>
            <a:r>
              <a:rPr lang="fr-FR" sz="1600" dirty="0"/>
              <a:t>d</a:t>
            </a:r>
            <a:r>
              <a:rPr lang="fr-FR" sz="1600" dirty="0" smtClean="0"/>
              <a:t>onnée </a:t>
            </a:r>
            <a:r>
              <a:rPr lang="fr-FR" sz="1600" dirty="0"/>
              <a:t>est une entité logique du système</a:t>
            </a:r>
          </a:p>
          <a:p>
            <a:pPr>
              <a:spcBef>
                <a:spcPct val="50000"/>
              </a:spcBef>
            </a:pPr>
            <a:r>
              <a:rPr lang="fr-FR" sz="1400" b="1" i="1" dirty="0">
                <a:solidFill>
                  <a:srgbClr val="336600"/>
                </a:solidFill>
              </a:rPr>
              <a:t>Exemple: un </a:t>
            </a:r>
            <a:r>
              <a:rPr lang="fr-FR" sz="1400" b="1" i="1" dirty="0" smtClean="0">
                <a:solidFill>
                  <a:srgbClr val="336600"/>
                </a:solidFill>
              </a:rPr>
              <a:t>taxon, </a:t>
            </a:r>
            <a:r>
              <a:rPr lang="fr-FR" sz="1400" b="1" i="1" dirty="0">
                <a:solidFill>
                  <a:srgbClr val="336600"/>
                </a:solidFill>
              </a:rPr>
              <a:t>une </a:t>
            </a:r>
            <a:r>
              <a:rPr lang="fr-FR" sz="1400" b="1" i="1" dirty="0" smtClean="0">
                <a:solidFill>
                  <a:srgbClr val="336600"/>
                </a:solidFill>
              </a:rPr>
              <a:t>abondance, </a:t>
            </a:r>
            <a:r>
              <a:rPr lang="fr-FR" sz="1400" b="1" i="1" dirty="0">
                <a:solidFill>
                  <a:srgbClr val="336600"/>
                </a:solidFill>
              </a:rPr>
              <a:t>une </a:t>
            </a:r>
            <a:r>
              <a:rPr lang="fr-FR" sz="1400" b="1" i="1" dirty="0" smtClean="0">
                <a:solidFill>
                  <a:srgbClr val="336600"/>
                </a:solidFill>
              </a:rPr>
              <a:t>coordonnée</a:t>
            </a:r>
            <a:r>
              <a:rPr lang="fr-FR" sz="1400" b="1" i="1" dirty="0">
                <a:solidFill>
                  <a:srgbClr val="336600"/>
                </a:solidFill>
              </a:rPr>
              <a:t>, une date </a:t>
            </a:r>
            <a:r>
              <a:rPr lang="fr-FR" sz="1400" b="1" i="1" dirty="0" smtClean="0">
                <a:solidFill>
                  <a:srgbClr val="336600"/>
                </a:solidFill>
              </a:rPr>
              <a:t>d’observation, </a:t>
            </a:r>
            <a:r>
              <a:rPr lang="fr-FR" sz="1400" b="1" i="1" dirty="0">
                <a:solidFill>
                  <a:srgbClr val="336600"/>
                </a:solidFill>
              </a:rPr>
              <a:t>…</a:t>
            </a:r>
          </a:p>
          <a:p>
            <a:pPr>
              <a:spcBef>
                <a:spcPct val="50000"/>
              </a:spcBef>
            </a:pPr>
            <a:endParaRPr lang="fr-FR" sz="1600" dirty="0"/>
          </a:p>
          <a:p>
            <a:pPr>
              <a:spcBef>
                <a:spcPct val="50000"/>
              </a:spcBef>
            </a:pPr>
            <a:endParaRPr lang="fr-FR" sz="1600" dirty="0" smtClean="0"/>
          </a:p>
          <a:p>
            <a:pPr>
              <a:spcBef>
                <a:spcPct val="50000"/>
              </a:spcBef>
            </a:pPr>
            <a:endParaRPr lang="fr-FR" sz="1600" dirty="0"/>
          </a:p>
          <a:p>
            <a:pPr>
              <a:spcBef>
                <a:spcPct val="50000"/>
              </a:spcBef>
            </a:pPr>
            <a:r>
              <a:rPr lang="fr-FR" sz="1600" dirty="0" smtClean="0"/>
              <a:t>Chaque donnée </a:t>
            </a:r>
            <a:r>
              <a:rPr lang="fr-FR" sz="1600" dirty="0"/>
              <a:t>est </a:t>
            </a:r>
            <a:r>
              <a:rPr lang="fr-FR" sz="1600" dirty="0" smtClean="0"/>
              <a:t>liée </a:t>
            </a:r>
            <a:r>
              <a:rPr lang="fr-FR" sz="1600" dirty="0"/>
              <a:t>à une unité (UNIT) </a:t>
            </a:r>
          </a:p>
          <a:p>
            <a:pPr>
              <a:spcBef>
                <a:spcPct val="50000"/>
              </a:spcBef>
            </a:pPr>
            <a:r>
              <a:rPr lang="fr-FR" sz="1400" b="1" i="1" dirty="0">
                <a:solidFill>
                  <a:srgbClr val="336600"/>
                </a:solidFill>
              </a:rPr>
              <a:t>Exemple: </a:t>
            </a:r>
            <a:r>
              <a:rPr lang="fr-FR" sz="1400" b="1" i="1" dirty="0" smtClean="0">
                <a:solidFill>
                  <a:srgbClr val="336600"/>
                </a:solidFill>
              </a:rPr>
              <a:t>mètre</a:t>
            </a:r>
            <a:r>
              <a:rPr lang="fr-FR" sz="1400" b="1" i="1" dirty="0">
                <a:solidFill>
                  <a:srgbClr val="336600"/>
                </a:solidFill>
              </a:rPr>
              <a:t>, kilogramme, pourcentage</a:t>
            </a:r>
            <a:r>
              <a:rPr lang="fr-FR" sz="1400" b="1" i="1" dirty="0" smtClean="0">
                <a:solidFill>
                  <a:srgbClr val="336600"/>
                </a:solidFill>
              </a:rPr>
              <a:t>, </a:t>
            </a:r>
            <a:r>
              <a:rPr lang="fr-FR" sz="1400" b="1" i="1" dirty="0" err="1" smtClean="0">
                <a:solidFill>
                  <a:srgbClr val="336600"/>
                </a:solidFill>
              </a:rPr>
              <a:t>code_taxon</a:t>
            </a:r>
            <a:r>
              <a:rPr lang="fr-FR" sz="1400" b="1" i="1" dirty="0" smtClean="0">
                <a:solidFill>
                  <a:srgbClr val="336600"/>
                </a:solidFill>
              </a:rPr>
              <a:t>, abondance…</a:t>
            </a:r>
            <a:endParaRPr lang="fr-FR" sz="1400" b="1" i="1" dirty="0">
              <a:solidFill>
                <a:srgbClr val="336600"/>
              </a:solidFill>
            </a:endParaRPr>
          </a:p>
          <a:p>
            <a:pPr>
              <a:spcBef>
                <a:spcPct val="50000"/>
              </a:spcBef>
            </a:pPr>
            <a:endParaRPr lang="fr-FR" sz="1600" dirty="0"/>
          </a:p>
          <a:p>
            <a:pPr>
              <a:spcBef>
                <a:spcPct val="50000"/>
              </a:spcBef>
            </a:pPr>
            <a:endParaRPr lang="fr-FR" sz="1600" dirty="0" smtClean="0"/>
          </a:p>
          <a:p>
            <a:pPr>
              <a:spcBef>
                <a:spcPct val="50000"/>
              </a:spcBef>
            </a:pPr>
            <a:endParaRPr lang="fr-FR" sz="1600" dirty="0"/>
          </a:p>
          <a:p>
            <a:pPr>
              <a:spcBef>
                <a:spcPct val="50000"/>
              </a:spcBef>
            </a:pPr>
            <a:endParaRPr lang="fr-FR" sz="1600" dirty="0"/>
          </a:p>
          <a:p>
            <a:pPr>
              <a:spcBef>
                <a:spcPct val="50000"/>
              </a:spcBef>
            </a:pPr>
            <a:r>
              <a:rPr lang="fr-FR" sz="1600" dirty="0"/>
              <a:t>Si une unité des de type CODE alors elle </a:t>
            </a:r>
            <a:r>
              <a:rPr lang="fr-FR" sz="1600" dirty="0" smtClean="0"/>
              <a:t>possède </a:t>
            </a:r>
            <a:r>
              <a:rPr lang="fr-FR" sz="1600" dirty="0"/>
              <a:t>une liste de valeurs </a:t>
            </a:r>
            <a:r>
              <a:rPr lang="fr-FR" sz="1600" dirty="0" smtClean="0"/>
              <a:t>finie</a:t>
            </a:r>
            <a:endParaRPr lang="fr-FR" sz="1600" dirty="0"/>
          </a:p>
          <a:p>
            <a:pPr>
              <a:spcBef>
                <a:spcPct val="50000"/>
              </a:spcBef>
            </a:pPr>
            <a:r>
              <a:rPr lang="fr-FR" sz="1400" b="1" i="1" dirty="0">
                <a:solidFill>
                  <a:srgbClr val="336600"/>
                </a:solidFill>
              </a:rPr>
              <a:t>Exemple pour </a:t>
            </a:r>
            <a:r>
              <a:rPr lang="fr-FR" sz="1400" b="1" i="1" dirty="0" err="1" smtClean="0">
                <a:solidFill>
                  <a:srgbClr val="336600"/>
                </a:solidFill>
              </a:rPr>
              <a:t>couleur_écureuil</a:t>
            </a:r>
            <a:r>
              <a:rPr lang="fr-FR" sz="1400" b="1" i="1" dirty="0" smtClean="0">
                <a:solidFill>
                  <a:srgbClr val="336600"/>
                </a:solidFill>
              </a:rPr>
              <a:t> </a:t>
            </a:r>
            <a:r>
              <a:rPr lang="fr-FR" sz="1400" b="1" i="1" dirty="0">
                <a:solidFill>
                  <a:srgbClr val="336600"/>
                </a:solidFill>
              </a:rPr>
              <a:t>:  </a:t>
            </a:r>
          </a:p>
          <a:p>
            <a:pPr>
              <a:spcBef>
                <a:spcPct val="50000"/>
              </a:spcBef>
            </a:pPr>
            <a:r>
              <a:rPr lang="fr-FR" sz="1400" i="1" dirty="0">
                <a:solidFill>
                  <a:srgbClr val="336600"/>
                </a:solidFill>
              </a:rPr>
              <a:t>Code = 01, label = </a:t>
            </a:r>
            <a:r>
              <a:rPr lang="fr-FR" sz="1400" i="1" dirty="0" smtClean="0">
                <a:solidFill>
                  <a:srgbClr val="336600"/>
                </a:solidFill>
              </a:rPr>
              <a:t>roux, </a:t>
            </a:r>
            <a:endParaRPr lang="fr-FR" sz="1400" i="1" dirty="0">
              <a:solidFill>
                <a:srgbClr val="336600"/>
              </a:solidFill>
            </a:endParaRPr>
          </a:p>
          <a:p>
            <a:pPr>
              <a:spcBef>
                <a:spcPct val="50000"/>
              </a:spcBef>
            </a:pPr>
            <a:r>
              <a:rPr lang="fr-FR" sz="1400" i="1" dirty="0">
                <a:solidFill>
                  <a:srgbClr val="336600"/>
                </a:solidFill>
              </a:rPr>
              <a:t>Code = 02, label = </a:t>
            </a:r>
            <a:r>
              <a:rPr lang="fr-FR" sz="1400" i="1" dirty="0" smtClean="0">
                <a:solidFill>
                  <a:srgbClr val="336600"/>
                </a:solidFill>
              </a:rPr>
              <a:t>brun, </a:t>
            </a:r>
            <a:r>
              <a:rPr lang="fr-FR" sz="1400" i="1" dirty="0">
                <a:solidFill>
                  <a:srgbClr val="336600"/>
                </a:solidFill>
              </a:rPr>
              <a:t>…</a:t>
            </a:r>
          </a:p>
        </p:txBody>
      </p:sp>
      <p:pic>
        <p:nvPicPr>
          <p:cNvPr id="70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268413"/>
            <a:ext cx="2124075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31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1885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/>
              <a:t>Description physique des données</a:t>
            </a:r>
            <a:br>
              <a:rPr lang="en-US" sz="3200"/>
            </a:br>
            <a:endParaRPr lang="fr-FR" sz="3200"/>
          </a:p>
        </p:txBody>
      </p:sp>
      <p:sp>
        <p:nvSpPr>
          <p:cNvPr id="709635" name="Text Box 3"/>
          <p:cNvSpPr txBox="1">
            <a:spLocks noChangeArrowheads="1"/>
          </p:cNvSpPr>
          <p:nvPr/>
        </p:nvSpPr>
        <p:spPr bwMode="auto">
          <a:xfrm>
            <a:off x="179388" y="1484313"/>
            <a:ext cx="8785225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/>
              <a:t>Un </a:t>
            </a:r>
            <a:r>
              <a:rPr lang="fr-FR" dirty="0" smtClean="0"/>
              <a:t>format: </a:t>
            </a:r>
            <a:r>
              <a:rPr lang="fr-FR" dirty="0"/>
              <a:t>		</a:t>
            </a:r>
            <a:r>
              <a:rPr lang="fr-FR" dirty="0" smtClean="0"/>
              <a:t>liste </a:t>
            </a:r>
            <a:r>
              <a:rPr lang="fr-FR" dirty="0"/>
              <a:t>de champs</a:t>
            </a:r>
          </a:p>
          <a:p>
            <a:pPr>
              <a:spcBef>
                <a:spcPct val="50000"/>
              </a:spcBef>
            </a:pPr>
            <a:r>
              <a:rPr lang="fr-FR" dirty="0"/>
              <a:t>Un champ </a:t>
            </a:r>
            <a:r>
              <a:rPr lang="fr-FR" dirty="0" smtClean="0"/>
              <a:t>: </a:t>
            </a:r>
            <a:r>
              <a:rPr lang="fr-FR" dirty="0"/>
              <a:t>		représentation physique d’une donnée</a:t>
            </a:r>
          </a:p>
          <a:p>
            <a:pPr>
              <a:spcBef>
                <a:spcPct val="50000"/>
              </a:spcBef>
            </a:pPr>
            <a:endParaRPr lang="fr-FR" sz="1800" b="1" i="1" dirty="0">
              <a:solidFill>
                <a:srgbClr val="336600"/>
              </a:solidFill>
            </a:endParaRPr>
          </a:p>
        </p:txBody>
      </p:sp>
      <p:sp>
        <p:nvSpPr>
          <p:cNvPr id="709636" name="Oval 4"/>
          <p:cNvSpPr>
            <a:spLocks noChangeArrowheads="1"/>
          </p:cNvSpPr>
          <p:nvPr/>
        </p:nvSpPr>
        <p:spPr bwMode="auto">
          <a:xfrm>
            <a:off x="1835150" y="1556792"/>
            <a:ext cx="647700" cy="2159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  <p:sp>
        <p:nvSpPr>
          <p:cNvPr id="709637" name="Oval 5"/>
          <p:cNvSpPr>
            <a:spLocks noChangeArrowheads="1"/>
          </p:cNvSpPr>
          <p:nvPr/>
        </p:nvSpPr>
        <p:spPr bwMode="auto">
          <a:xfrm>
            <a:off x="1331913" y="-458788"/>
            <a:ext cx="649287" cy="2159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FR"/>
          </a:p>
        </p:txBody>
      </p:sp>
      <p:pic>
        <p:nvPicPr>
          <p:cNvPr id="7096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3284538"/>
            <a:ext cx="1152525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963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3213100"/>
            <a:ext cx="1296988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964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3284538"/>
            <a:ext cx="2735263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9641" name="Oval 9"/>
          <p:cNvSpPr>
            <a:spLocks noChangeArrowheads="1"/>
          </p:cNvSpPr>
          <p:nvPr/>
        </p:nvSpPr>
        <p:spPr bwMode="auto">
          <a:xfrm>
            <a:off x="574675" y="4292600"/>
            <a:ext cx="1511300" cy="431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Table</a:t>
            </a:r>
          </a:p>
        </p:txBody>
      </p:sp>
      <p:sp>
        <p:nvSpPr>
          <p:cNvPr id="709642" name="Oval 10"/>
          <p:cNvSpPr>
            <a:spLocks noChangeArrowheads="1"/>
          </p:cNvSpPr>
          <p:nvPr/>
        </p:nvSpPr>
        <p:spPr bwMode="auto">
          <a:xfrm>
            <a:off x="3384550" y="4292600"/>
            <a:ext cx="1511300" cy="431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CSV file</a:t>
            </a:r>
          </a:p>
        </p:txBody>
      </p:sp>
      <p:sp>
        <p:nvSpPr>
          <p:cNvPr id="709643" name="Oval 11"/>
          <p:cNvSpPr>
            <a:spLocks noChangeArrowheads="1"/>
          </p:cNvSpPr>
          <p:nvPr/>
        </p:nvSpPr>
        <p:spPr bwMode="auto">
          <a:xfrm>
            <a:off x="6480175" y="4292600"/>
            <a:ext cx="1511300" cy="431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HTML form</a:t>
            </a:r>
          </a:p>
        </p:txBody>
      </p:sp>
      <p:grpSp>
        <p:nvGrpSpPr>
          <p:cNvPr id="709644" name="Group 12"/>
          <p:cNvGrpSpPr>
            <a:grpSpLocks/>
          </p:cNvGrpSpPr>
          <p:nvPr/>
        </p:nvGrpSpPr>
        <p:grpSpPr bwMode="auto">
          <a:xfrm>
            <a:off x="1295400" y="4665663"/>
            <a:ext cx="5905500" cy="490537"/>
            <a:chOff x="816" y="2939"/>
            <a:chExt cx="3720" cy="309"/>
          </a:xfrm>
        </p:grpSpPr>
        <p:cxnSp>
          <p:nvCxnSpPr>
            <p:cNvPr id="709645" name="AutoShape 13"/>
            <p:cNvCxnSpPr>
              <a:cxnSpLocks noChangeShapeType="1"/>
            </p:cNvCxnSpPr>
            <p:nvPr/>
          </p:nvCxnSpPr>
          <p:spPr bwMode="auto">
            <a:xfrm rot="5400000">
              <a:off x="1700" y="2092"/>
              <a:ext cx="1" cy="1770"/>
            </a:xfrm>
            <a:prstGeom prst="curvedConnector3">
              <a:avLst>
                <a:gd name="adj1" fmla="val 1440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964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2675" y="1117"/>
              <a:ext cx="1" cy="3720"/>
            </a:xfrm>
            <a:prstGeom prst="curvedConnector3">
              <a:avLst>
                <a:gd name="adj1" fmla="val 2640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9647" name="Text Box 15"/>
            <p:cNvSpPr txBox="1">
              <a:spLocks noChangeArrowheads="1"/>
            </p:cNvSpPr>
            <p:nvPr/>
          </p:nvSpPr>
          <p:spPr bwMode="auto">
            <a:xfrm>
              <a:off x="1111" y="2939"/>
              <a:ext cx="117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/>
                <a:t>Importation</a:t>
              </a:r>
            </a:p>
          </p:txBody>
        </p:sp>
        <p:sp>
          <p:nvSpPr>
            <p:cNvPr id="709648" name="Text Box 16"/>
            <p:cNvSpPr txBox="1">
              <a:spLocks noChangeArrowheads="1"/>
            </p:cNvSpPr>
            <p:nvPr/>
          </p:nvSpPr>
          <p:spPr bwMode="auto">
            <a:xfrm>
              <a:off x="2291" y="3075"/>
              <a:ext cx="117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/>
                <a:t>Queries</a:t>
              </a:r>
            </a:p>
          </p:txBody>
        </p:sp>
      </p:grpSp>
      <p:sp>
        <p:nvSpPr>
          <p:cNvPr id="709649" name="AutoShape 17"/>
          <p:cNvSpPr>
            <a:spLocks noChangeArrowheads="1"/>
          </p:cNvSpPr>
          <p:nvPr/>
        </p:nvSpPr>
        <p:spPr bwMode="auto">
          <a:xfrm>
            <a:off x="3492500" y="5589588"/>
            <a:ext cx="3168650" cy="609600"/>
          </a:xfrm>
          <a:prstGeom prst="wedgeRectCallout">
            <a:avLst>
              <a:gd name="adj1" fmla="val -46343"/>
              <a:gd name="adj2" fmla="val -1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50000"/>
              </a:spcBef>
            </a:pPr>
            <a:r>
              <a:rPr lang="fr-FR" dirty="0" smtClean="0"/>
              <a:t>Correspondance entre champs</a:t>
            </a:r>
            <a:endParaRPr lang="en-US" dirty="0"/>
          </a:p>
        </p:txBody>
      </p:sp>
      <p:grpSp>
        <p:nvGrpSpPr>
          <p:cNvPr id="709650" name="Group 18"/>
          <p:cNvGrpSpPr>
            <a:grpSpLocks/>
          </p:cNvGrpSpPr>
          <p:nvPr/>
        </p:nvGrpSpPr>
        <p:grpSpPr bwMode="auto">
          <a:xfrm>
            <a:off x="827088" y="1989138"/>
            <a:ext cx="7272337" cy="1944688"/>
            <a:chOff x="521" y="1253"/>
            <a:chExt cx="4581" cy="1225"/>
          </a:xfrm>
        </p:grpSpPr>
        <p:grpSp>
          <p:nvGrpSpPr>
            <p:cNvPr id="709651" name="Group 19"/>
            <p:cNvGrpSpPr>
              <a:grpSpLocks/>
            </p:cNvGrpSpPr>
            <p:nvPr/>
          </p:nvGrpSpPr>
          <p:grpSpPr bwMode="auto">
            <a:xfrm>
              <a:off x="521" y="2160"/>
              <a:ext cx="4581" cy="318"/>
              <a:chOff x="521" y="2160"/>
              <a:chExt cx="4581" cy="318"/>
            </a:xfrm>
          </p:grpSpPr>
          <p:sp>
            <p:nvSpPr>
              <p:cNvPr id="709652" name="Oval 20"/>
              <p:cNvSpPr>
                <a:spLocks noChangeArrowheads="1"/>
              </p:cNvSpPr>
              <p:nvPr/>
            </p:nvSpPr>
            <p:spPr bwMode="auto">
              <a:xfrm>
                <a:off x="521" y="2160"/>
                <a:ext cx="499" cy="2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fr-FR"/>
              </a:p>
            </p:txBody>
          </p:sp>
          <p:sp>
            <p:nvSpPr>
              <p:cNvPr id="709653" name="Oval 21"/>
              <p:cNvSpPr>
                <a:spLocks noChangeArrowheads="1"/>
              </p:cNvSpPr>
              <p:nvPr/>
            </p:nvSpPr>
            <p:spPr bwMode="auto">
              <a:xfrm>
                <a:off x="2517" y="2251"/>
                <a:ext cx="181" cy="22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fr-FR"/>
              </a:p>
            </p:txBody>
          </p:sp>
          <p:sp>
            <p:nvSpPr>
              <p:cNvPr id="709654" name="Oval 22"/>
              <p:cNvSpPr>
                <a:spLocks noChangeArrowheads="1"/>
              </p:cNvSpPr>
              <p:nvPr/>
            </p:nvSpPr>
            <p:spPr bwMode="auto">
              <a:xfrm>
                <a:off x="4195" y="2342"/>
                <a:ext cx="907" cy="13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fr-FR"/>
              </a:p>
            </p:txBody>
          </p:sp>
        </p:grpSp>
        <p:sp>
          <p:nvSpPr>
            <p:cNvPr id="709655" name="Oval 23"/>
            <p:cNvSpPr>
              <a:spLocks noChangeArrowheads="1"/>
            </p:cNvSpPr>
            <p:nvPr/>
          </p:nvSpPr>
          <p:spPr bwMode="auto">
            <a:xfrm>
              <a:off x="1111" y="1253"/>
              <a:ext cx="499" cy="18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fr-FR"/>
            </a:p>
          </p:txBody>
        </p:sp>
      </p:grp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32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152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4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smtClean="0"/>
              <a:t>Module de consultation des données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987" y="2564904"/>
            <a:ext cx="5651393" cy="2952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403648" y="3429000"/>
            <a:ext cx="2849553" cy="78888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33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69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Module de consultation/exportation (1/4)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36838"/>
            <a:ext cx="7921625" cy="408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0" name="AutoShape 6"/>
          <p:cNvSpPr>
            <a:spLocks/>
          </p:cNvSpPr>
          <p:nvPr/>
        </p:nvSpPr>
        <p:spPr bwMode="auto">
          <a:xfrm rot="-5400000">
            <a:off x="1620044" y="1269207"/>
            <a:ext cx="215900" cy="2519362"/>
          </a:xfrm>
          <a:prstGeom prst="rightBrace">
            <a:avLst>
              <a:gd name="adj1" fmla="val 972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21511" name="AutoShape 7"/>
          <p:cNvSpPr>
            <a:spLocks/>
          </p:cNvSpPr>
          <p:nvPr/>
        </p:nvSpPr>
        <p:spPr bwMode="auto">
          <a:xfrm rot="-5400000">
            <a:off x="5580063" y="-100012"/>
            <a:ext cx="215900" cy="5257800"/>
          </a:xfrm>
          <a:prstGeom prst="rightBrace">
            <a:avLst>
              <a:gd name="adj1" fmla="val 20294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39750" y="1557338"/>
            <a:ext cx="2447925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65000"/>
              </a:lnSpc>
              <a:spcBef>
                <a:spcPct val="50000"/>
              </a:spcBef>
            </a:pPr>
            <a:r>
              <a:rPr lang="fr-FR" sz="1600" b="1"/>
              <a:t>Choix: </a:t>
            </a:r>
          </a:p>
          <a:p>
            <a:pPr algn="ctr">
              <a:lnSpc>
                <a:spcPct val="65000"/>
              </a:lnSpc>
              <a:spcBef>
                <a:spcPct val="50000"/>
              </a:spcBef>
            </a:pPr>
            <a:r>
              <a:rPr lang="fr-FR" sz="1600"/>
              <a:t>critères de sélection &amp;</a:t>
            </a:r>
          </a:p>
          <a:p>
            <a:pPr algn="ctr">
              <a:lnSpc>
                <a:spcPct val="65000"/>
              </a:lnSpc>
              <a:spcBef>
                <a:spcPct val="50000"/>
              </a:spcBef>
            </a:pPr>
            <a:r>
              <a:rPr lang="fr-FR" sz="1600"/>
              <a:t>colonnes à afficher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4284663" y="1557338"/>
            <a:ext cx="2447925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65000"/>
              </a:lnSpc>
              <a:spcBef>
                <a:spcPct val="50000"/>
              </a:spcBef>
            </a:pPr>
            <a:r>
              <a:rPr lang="fr-FR" sz="1600" b="1"/>
              <a:t>Résultats: </a:t>
            </a:r>
          </a:p>
          <a:p>
            <a:pPr algn="ctr">
              <a:lnSpc>
                <a:spcPct val="65000"/>
              </a:lnSpc>
              <a:spcBef>
                <a:spcPct val="50000"/>
              </a:spcBef>
            </a:pPr>
            <a:r>
              <a:rPr lang="fr-FR" sz="1600"/>
              <a:t>Tableaux &amp;</a:t>
            </a:r>
          </a:p>
          <a:p>
            <a:pPr algn="ctr">
              <a:lnSpc>
                <a:spcPct val="65000"/>
              </a:lnSpc>
              <a:spcBef>
                <a:spcPct val="50000"/>
              </a:spcBef>
            </a:pPr>
            <a:r>
              <a:rPr lang="fr-FR" sz="1600"/>
              <a:t>Cartes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34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12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25538"/>
            <a:ext cx="3552825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69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Module de consultation/exportation (2/4)</a:t>
            </a:r>
          </a:p>
        </p:txBody>
      </p:sp>
      <p:grpSp>
        <p:nvGrpSpPr>
          <p:cNvPr id="636932" name="Group 4"/>
          <p:cNvGrpSpPr>
            <a:grpSpLocks/>
          </p:cNvGrpSpPr>
          <p:nvPr/>
        </p:nvGrpSpPr>
        <p:grpSpPr bwMode="auto">
          <a:xfrm>
            <a:off x="3348038" y="1268413"/>
            <a:ext cx="4824412" cy="2232025"/>
            <a:chOff x="2064" y="845"/>
            <a:chExt cx="3356" cy="1595"/>
          </a:xfrm>
        </p:grpSpPr>
        <p:pic>
          <p:nvPicPr>
            <p:cNvPr id="22549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026"/>
              <a:ext cx="2404" cy="1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550" name="Line 6"/>
            <p:cNvSpPr>
              <a:spLocks noChangeShapeType="1"/>
            </p:cNvSpPr>
            <p:nvPr/>
          </p:nvSpPr>
          <p:spPr bwMode="auto">
            <a:xfrm flipV="1">
              <a:off x="2064" y="1071"/>
              <a:ext cx="952" cy="95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fr-FR"/>
            </a:p>
          </p:txBody>
        </p:sp>
        <p:sp>
          <p:nvSpPr>
            <p:cNvPr id="22551" name="Text Box 7"/>
            <p:cNvSpPr txBox="1">
              <a:spLocks noChangeArrowheads="1"/>
            </p:cNvSpPr>
            <p:nvPr/>
          </p:nvSpPr>
          <p:spPr bwMode="auto">
            <a:xfrm>
              <a:off x="2971" y="845"/>
              <a:ext cx="1043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200" b="1">
                  <a:sym typeface="Wingdings" pitchFamily="2" charset="2"/>
                </a:rPr>
                <a:t>Critères spatiaux</a:t>
              </a:r>
            </a:p>
          </p:txBody>
        </p:sp>
      </p:grpSp>
      <p:grpSp>
        <p:nvGrpSpPr>
          <p:cNvPr id="636936" name="Group 8"/>
          <p:cNvGrpSpPr>
            <a:grpSpLocks/>
          </p:cNvGrpSpPr>
          <p:nvPr/>
        </p:nvGrpSpPr>
        <p:grpSpPr bwMode="auto">
          <a:xfrm>
            <a:off x="3348038" y="3644900"/>
            <a:ext cx="3163887" cy="1296988"/>
            <a:chOff x="2109" y="2432"/>
            <a:chExt cx="1993" cy="817"/>
          </a:xfrm>
        </p:grpSpPr>
        <p:pic>
          <p:nvPicPr>
            <p:cNvPr id="22546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2595"/>
              <a:ext cx="1086" cy="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547" name="Line 10"/>
            <p:cNvSpPr>
              <a:spLocks noChangeShapeType="1"/>
            </p:cNvSpPr>
            <p:nvPr/>
          </p:nvSpPr>
          <p:spPr bwMode="auto">
            <a:xfrm>
              <a:off x="2109" y="2704"/>
              <a:ext cx="907" cy="4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fr-FR"/>
            </a:p>
          </p:txBody>
        </p:sp>
        <p:sp>
          <p:nvSpPr>
            <p:cNvPr id="22548" name="Text Box 11"/>
            <p:cNvSpPr txBox="1">
              <a:spLocks noChangeArrowheads="1"/>
            </p:cNvSpPr>
            <p:nvPr/>
          </p:nvSpPr>
          <p:spPr bwMode="auto">
            <a:xfrm>
              <a:off x="2971" y="2432"/>
              <a:ext cx="104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200" b="1">
                  <a:sym typeface="Wingdings" pitchFamily="2" charset="2"/>
                </a:rPr>
                <a:t>Critères temporels</a:t>
              </a:r>
            </a:p>
          </p:txBody>
        </p:sp>
      </p:grpSp>
      <p:grpSp>
        <p:nvGrpSpPr>
          <p:cNvPr id="636940" name="Group 12"/>
          <p:cNvGrpSpPr>
            <a:grpSpLocks/>
          </p:cNvGrpSpPr>
          <p:nvPr/>
        </p:nvGrpSpPr>
        <p:grpSpPr bwMode="auto">
          <a:xfrm>
            <a:off x="2339975" y="5084763"/>
            <a:ext cx="4625975" cy="1368425"/>
            <a:chOff x="2064" y="3339"/>
            <a:chExt cx="2914" cy="862"/>
          </a:xfrm>
        </p:grpSpPr>
        <p:pic>
          <p:nvPicPr>
            <p:cNvPr id="2254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3523"/>
              <a:ext cx="1962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544" name="Line 14"/>
            <p:cNvSpPr>
              <a:spLocks noChangeShapeType="1"/>
            </p:cNvSpPr>
            <p:nvPr/>
          </p:nvSpPr>
          <p:spPr bwMode="auto">
            <a:xfrm>
              <a:off x="2064" y="3339"/>
              <a:ext cx="952" cy="3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fr-FR"/>
            </a:p>
          </p:txBody>
        </p:sp>
        <p:sp>
          <p:nvSpPr>
            <p:cNvPr id="22545" name="Text Box 15"/>
            <p:cNvSpPr txBox="1">
              <a:spLocks noChangeArrowheads="1"/>
            </p:cNvSpPr>
            <p:nvPr/>
          </p:nvSpPr>
          <p:spPr bwMode="auto">
            <a:xfrm>
              <a:off x="3016" y="3339"/>
              <a:ext cx="10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000" b="1">
                  <a:sym typeface="Wingdings" pitchFamily="2" charset="2"/>
                </a:rPr>
                <a:t>Données qualitatives</a:t>
              </a:r>
            </a:p>
          </p:txBody>
        </p:sp>
      </p:grpSp>
      <p:grpSp>
        <p:nvGrpSpPr>
          <p:cNvPr id="636944" name="Group 16"/>
          <p:cNvGrpSpPr>
            <a:grpSpLocks/>
          </p:cNvGrpSpPr>
          <p:nvPr/>
        </p:nvGrpSpPr>
        <p:grpSpPr bwMode="auto">
          <a:xfrm>
            <a:off x="3276600" y="3789363"/>
            <a:ext cx="5256213" cy="1289050"/>
            <a:chOff x="2064" y="2523"/>
            <a:chExt cx="3311" cy="812"/>
          </a:xfrm>
        </p:grpSpPr>
        <p:pic>
          <p:nvPicPr>
            <p:cNvPr id="22541" name="Picture 1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2523"/>
              <a:ext cx="1134" cy="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542" name="Line 18"/>
            <p:cNvSpPr>
              <a:spLocks noChangeShapeType="1"/>
            </p:cNvSpPr>
            <p:nvPr/>
          </p:nvSpPr>
          <p:spPr bwMode="auto">
            <a:xfrm>
              <a:off x="2064" y="2523"/>
              <a:ext cx="2268" cy="9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fr-FR"/>
            </a:p>
          </p:txBody>
        </p:sp>
      </p:grpSp>
      <p:grpSp>
        <p:nvGrpSpPr>
          <p:cNvPr id="636950" name="Group 22"/>
          <p:cNvGrpSpPr>
            <a:grpSpLocks/>
          </p:cNvGrpSpPr>
          <p:nvPr/>
        </p:nvGrpSpPr>
        <p:grpSpPr bwMode="auto">
          <a:xfrm>
            <a:off x="7142163" y="5157788"/>
            <a:ext cx="2001837" cy="1292225"/>
            <a:chOff x="4499" y="3249"/>
            <a:chExt cx="1261" cy="814"/>
          </a:xfrm>
        </p:grpSpPr>
        <p:pic>
          <p:nvPicPr>
            <p:cNvPr id="22539" name="Picture 1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" y="3385"/>
              <a:ext cx="1237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540" name="Text Box 20"/>
            <p:cNvSpPr txBox="1">
              <a:spLocks noChangeArrowheads="1"/>
            </p:cNvSpPr>
            <p:nvPr/>
          </p:nvSpPr>
          <p:spPr bwMode="auto">
            <a:xfrm>
              <a:off x="4499" y="3249"/>
              <a:ext cx="111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fr-FR" sz="1000" b="1"/>
                <a:t>Données quantitatives</a:t>
              </a:r>
            </a:p>
          </p:txBody>
        </p:sp>
      </p:grp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35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540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Module de consultation/exportation (3/4)</a:t>
            </a:r>
          </a:p>
        </p:txBody>
      </p:sp>
      <p:grpSp>
        <p:nvGrpSpPr>
          <p:cNvPr id="23557" name="Group 9"/>
          <p:cNvGrpSpPr>
            <a:grpSpLocks/>
          </p:cNvGrpSpPr>
          <p:nvPr/>
        </p:nvGrpSpPr>
        <p:grpSpPr bwMode="auto">
          <a:xfrm>
            <a:off x="34925" y="1268413"/>
            <a:ext cx="7740650" cy="4321175"/>
            <a:chOff x="22" y="799"/>
            <a:chExt cx="4876" cy="2722"/>
          </a:xfrm>
        </p:grpSpPr>
        <p:pic>
          <p:nvPicPr>
            <p:cNvPr id="2356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" y="845"/>
              <a:ext cx="4876" cy="2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565" name="Text Box 8"/>
            <p:cNvSpPr txBox="1">
              <a:spLocks noChangeArrowheads="1"/>
            </p:cNvSpPr>
            <p:nvPr/>
          </p:nvSpPr>
          <p:spPr bwMode="auto">
            <a:xfrm>
              <a:off x="1791" y="799"/>
              <a:ext cx="13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fr-FR"/>
                <a:t>Tableaux</a:t>
              </a:r>
            </a:p>
          </p:txBody>
        </p:sp>
      </p:grpSp>
      <p:grpSp>
        <p:nvGrpSpPr>
          <p:cNvPr id="643083" name="Group 11"/>
          <p:cNvGrpSpPr>
            <a:grpSpLocks/>
          </p:cNvGrpSpPr>
          <p:nvPr/>
        </p:nvGrpSpPr>
        <p:grpSpPr bwMode="auto">
          <a:xfrm>
            <a:off x="180975" y="2411413"/>
            <a:ext cx="6911975" cy="4113212"/>
            <a:chOff x="114" y="1519"/>
            <a:chExt cx="4354" cy="2591"/>
          </a:xfrm>
        </p:grpSpPr>
        <p:pic>
          <p:nvPicPr>
            <p:cNvPr id="2356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1519"/>
              <a:ext cx="4354" cy="2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563" name="Text Box 10"/>
            <p:cNvSpPr txBox="1">
              <a:spLocks noChangeArrowheads="1"/>
            </p:cNvSpPr>
            <p:nvPr/>
          </p:nvSpPr>
          <p:spPr bwMode="auto">
            <a:xfrm>
              <a:off x="1655" y="1570"/>
              <a:ext cx="9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fr-FR"/>
                <a:t>Carte</a:t>
              </a:r>
            </a:p>
          </p:txBody>
        </p:sp>
      </p:grpSp>
      <p:grpSp>
        <p:nvGrpSpPr>
          <p:cNvPr id="643086" name="Group 14"/>
          <p:cNvGrpSpPr>
            <a:grpSpLocks/>
          </p:cNvGrpSpPr>
          <p:nvPr/>
        </p:nvGrpSpPr>
        <p:grpSpPr bwMode="auto">
          <a:xfrm>
            <a:off x="7164388" y="1557338"/>
            <a:ext cx="1944687" cy="5064125"/>
            <a:chOff x="4513" y="981"/>
            <a:chExt cx="1225" cy="3190"/>
          </a:xfrm>
        </p:grpSpPr>
        <p:pic>
          <p:nvPicPr>
            <p:cNvPr id="2356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3" y="1026"/>
              <a:ext cx="1225" cy="3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561" name="Text Box 12"/>
            <p:cNvSpPr txBox="1">
              <a:spLocks noChangeArrowheads="1"/>
            </p:cNvSpPr>
            <p:nvPr/>
          </p:nvSpPr>
          <p:spPr bwMode="auto">
            <a:xfrm>
              <a:off x="4785" y="981"/>
              <a:ext cx="7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fr-FR"/>
                <a:t>Fiche</a:t>
              </a:r>
            </a:p>
          </p:txBody>
        </p:sp>
      </p:grp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36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40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Module de consultation/exportation (4/4)</a:t>
            </a:r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41438"/>
            <a:ext cx="720090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2916238" y="1268413"/>
            <a:ext cx="2592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/>
              <a:t>Exportation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37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28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871862"/>
            <a:ext cx="8424936" cy="170926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04. Outils de saisie de données naturalistes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2600" dirty="0" smtClean="0">
                <a:solidFill>
                  <a:srgbClr val="72797F"/>
                </a:solidFill>
              </a:rPr>
              <a:t>Utilisation de WFS et de </a:t>
            </a:r>
            <a:r>
              <a:rPr lang="fr-FR" sz="2600" dirty="0" err="1" smtClean="0">
                <a:solidFill>
                  <a:srgbClr val="72797F"/>
                </a:solidFill>
              </a:rPr>
              <a:t>Filter</a:t>
            </a:r>
            <a:r>
              <a:rPr lang="fr-FR" sz="2600" dirty="0" smtClean="0">
                <a:solidFill>
                  <a:srgbClr val="72797F"/>
                </a:solidFill>
              </a:rPr>
              <a:t> </a:t>
            </a:r>
            <a:r>
              <a:rPr lang="fr-FR" sz="2600" dirty="0" err="1" smtClean="0">
                <a:solidFill>
                  <a:srgbClr val="72797F"/>
                </a:solidFill>
              </a:rPr>
              <a:t>Encoding</a:t>
            </a:r>
            <a:endParaRPr lang="fr-FR" sz="26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09120"/>
            <a:ext cx="3960018" cy="203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5F88F1-7656-4BC7-B6C4-17AE09E479ED}" type="slidenum">
              <a:rPr lang="fr-FR" smtClean="0"/>
              <a:pPr>
                <a:defRPr/>
              </a:pPr>
              <a:t>38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36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de le norme WFS&amp;FE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907704" y="1196752"/>
            <a:ext cx="208823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Description Logique</a:t>
            </a:r>
          </a:p>
          <a:p>
            <a:pPr algn="ctr"/>
            <a:r>
              <a:rPr lang="fr-FR" dirty="0"/>
              <a:t>d</a:t>
            </a:r>
            <a:r>
              <a:rPr lang="fr-FR" dirty="0" smtClean="0"/>
              <a:t>es données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644008" y="1196752"/>
            <a:ext cx="2160240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Description Physique (structure)</a:t>
            </a:r>
            <a:endParaRPr lang="fr-FR" dirty="0"/>
          </a:p>
        </p:txBody>
      </p:sp>
      <p:sp>
        <p:nvSpPr>
          <p:cNvPr id="7" name="Accolade fermante 6"/>
          <p:cNvSpPr/>
          <p:nvPr/>
        </p:nvSpPr>
        <p:spPr>
          <a:xfrm rot="5400000">
            <a:off x="4186808" y="-340568"/>
            <a:ext cx="360040" cy="4874840"/>
          </a:xfrm>
          <a:prstGeom prst="rightBrace">
            <a:avLst/>
          </a:prstGeom>
          <a:ln w="38100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095836" y="2420888"/>
            <a:ext cx="2628292" cy="720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Génération automatique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d</a:t>
            </a:r>
            <a:r>
              <a:rPr lang="fr-FR" dirty="0" smtClean="0">
                <a:solidFill>
                  <a:schemeClr val="bg1"/>
                </a:solidFill>
              </a:rPr>
              <a:t>u </a:t>
            </a:r>
            <a:r>
              <a:rPr lang="fr-FR" dirty="0" err="1" smtClean="0">
                <a:solidFill>
                  <a:schemeClr val="bg1"/>
                </a:solidFill>
              </a:rPr>
              <a:t>FeatureType</a:t>
            </a:r>
            <a:r>
              <a:rPr lang="fr-FR" dirty="0" smtClean="0">
                <a:solidFill>
                  <a:schemeClr val="bg1"/>
                </a:solidFill>
              </a:rPr>
              <a:t> en GML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095836" y="3429000"/>
            <a:ext cx="262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97BF0D"/>
                </a:solidFill>
              </a:rPr>
              <a:t>DescribeFeatureType</a:t>
            </a:r>
            <a:r>
              <a:rPr lang="fr-FR" dirty="0" smtClean="0">
                <a:solidFill>
                  <a:srgbClr val="97BF0D"/>
                </a:solidFill>
              </a:rPr>
              <a:t> ()</a:t>
            </a:r>
            <a:endParaRPr lang="fr-FR" dirty="0"/>
          </a:p>
        </p:txBody>
      </p:sp>
      <p:cxnSp>
        <p:nvCxnSpPr>
          <p:cNvPr id="19" name="Connecteur droit avec flèche 18"/>
          <p:cNvCxnSpPr>
            <a:stCxn id="10" idx="2"/>
            <a:endCxn id="9" idx="0"/>
          </p:cNvCxnSpPr>
          <p:nvPr/>
        </p:nvCxnSpPr>
        <p:spPr>
          <a:xfrm>
            <a:off x="4409982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490359" y="4005064"/>
            <a:ext cx="7913381" cy="2448271"/>
            <a:chOff x="490359" y="4005064"/>
            <a:chExt cx="7913381" cy="2448271"/>
          </a:xfrm>
        </p:grpSpPr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044312"/>
              <a:ext cx="984972" cy="656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611" y="4045573"/>
              <a:ext cx="1108432" cy="1084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6978" y="4089778"/>
              <a:ext cx="2337612" cy="923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490359" y="5097339"/>
              <a:ext cx="1280243" cy="27513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/>
                <a:t>Table</a:t>
              </a: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2195735" y="5097339"/>
              <a:ext cx="1280243" cy="27513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/>
                <a:t>CSV file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4644676" y="5097339"/>
              <a:ext cx="1280243" cy="27513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/>
                <a:t>HTML form</a:t>
              </a: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6877123" y="5097835"/>
              <a:ext cx="1280243" cy="27513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dirty="0" err="1" smtClean="0"/>
                <a:t>FeatureType</a:t>
              </a:r>
              <a:endParaRPr lang="en-US" dirty="0"/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4005064"/>
              <a:ext cx="1743508" cy="846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Connecteur en angle 19"/>
            <p:cNvCxnSpPr>
              <a:stCxn id="14" idx="4"/>
              <a:endCxn id="15" idx="4"/>
            </p:cNvCxnSpPr>
            <p:nvPr/>
          </p:nvCxnSpPr>
          <p:spPr>
            <a:xfrm rot="16200000" flipH="1">
              <a:off x="1983169" y="4519784"/>
              <a:ext cx="12700" cy="1705376"/>
            </a:xfrm>
            <a:prstGeom prst="bent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en angle 20"/>
            <p:cNvCxnSpPr>
              <a:stCxn id="14" idx="4"/>
              <a:endCxn id="16" idx="4"/>
            </p:cNvCxnSpPr>
            <p:nvPr/>
          </p:nvCxnSpPr>
          <p:spPr>
            <a:xfrm rot="16200000" flipH="1">
              <a:off x="3207639" y="3295313"/>
              <a:ext cx="12700" cy="4154317"/>
            </a:xfrm>
            <a:prstGeom prst="bent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en angle 21"/>
            <p:cNvCxnSpPr>
              <a:stCxn id="14" idx="4"/>
              <a:endCxn id="17" idx="4"/>
            </p:cNvCxnSpPr>
            <p:nvPr/>
          </p:nvCxnSpPr>
          <p:spPr>
            <a:xfrm rot="16200000" flipH="1">
              <a:off x="4323615" y="2179338"/>
              <a:ext cx="496" cy="6386764"/>
            </a:xfrm>
            <a:prstGeom prst="bentConnector3">
              <a:avLst>
                <a:gd name="adj1" fmla="val 46188710"/>
              </a:avLst>
            </a:prstGeom>
            <a:ln w="254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à coins arrondis 22"/>
            <p:cNvSpPr/>
            <p:nvPr/>
          </p:nvSpPr>
          <p:spPr>
            <a:xfrm>
              <a:off x="3016579" y="5877272"/>
              <a:ext cx="2794179" cy="57606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Correspondances </a:t>
              </a:r>
              <a:r>
                <a:rPr lang="fr-FR" dirty="0">
                  <a:solidFill>
                    <a:schemeClr val="tx1"/>
                  </a:solidFill>
                </a:rPr>
                <a:t>entre </a:t>
              </a:r>
              <a:r>
                <a:rPr lang="fr-FR" dirty="0" smtClean="0">
                  <a:solidFill>
                    <a:schemeClr val="tx1"/>
                  </a:solidFill>
                </a:rPr>
                <a:t>champs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39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837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722313" y="2871788"/>
            <a:ext cx="7772400" cy="17097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/>
              <a:t>01. Web </a:t>
            </a:r>
            <a:r>
              <a:rPr lang="fr-FR" dirty="0" err="1" smtClean="0"/>
              <a:t>Feature</a:t>
            </a:r>
            <a:r>
              <a:rPr lang="fr-FR" dirty="0" smtClean="0"/>
              <a:t> Service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sz="2000" dirty="0" smtClean="0">
                <a:solidFill>
                  <a:srgbClr val="72797F"/>
                </a:solidFill>
              </a:rPr>
              <a:t>principales fonctionnalités du WFS</a:t>
            </a:r>
            <a:endParaRPr lang="fr-FR" dirty="0">
              <a:solidFill>
                <a:srgbClr val="72797F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12294" name="ZoneTexte 8"/>
          <p:cNvSpPr txBox="1">
            <a:spLocks noChangeArrowheads="1"/>
          </p:cNvSpPr>
          <p:nvPr/>
        </p:nvSpPr>
        <p:spPr bwMode="auto">
          <a:xfrm>
            <a:off x="3300413" y="6580188"/>
            <a:ext cx="5048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sz="900" dirty="0" smtClean="0">
                <a:solidFill>
                  <a:srgbClr val="72797F"/>
                </a:solidFill>
                <a:latin typeface="Arial" charset="0"/>
              </a:rPr>
              <a:t>75</a:t>
            </a:r>
            <a:endParaRPr lang="fr-FR" sz="900" dirty="0">
              <a:solidFill>
                <a:srgbClr val="72797F"/>
              </a:solidFill>
              <a:latin typeface="Arial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5F88F1-7656-4BC7-B6C4-17AE09E479ED}" type="slidenum">
              <a:rPr lang="fr-FR" smtClean="0"/>
              <a:pPr>
                <a:defRPr/>
              </a:pPr>
              <a:t>4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67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de le norme WFS&amp;FE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340769"/>
            <a:ext cx="836295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9388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7BF0D"/>
              </a:buClr>
              <a:buSzPct val="120000"/>
              <a:buFont typeface="Wingdings" pitchFamily="2" charset="2"/>
              <a:buChar char="§"/>
              <a:defRPr sz="2000" b="1" kern="1200" cap="none" baseline="0">
                <a:solidFill>
                  <a:srgbClr val="72797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7063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72797F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76325" indent="-1619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2797F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4000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2797F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71675" indent="-142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2797F"/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fr-FR" sz="1800" dirty="0" smtClean="0">
                <a:solidFill>
                  <a:srgbClr val="006600"/>
                </a:solidFill>
              </a:rPr>
              <a:t>A partir du module de requêtes</a:t>
            </a:r>
            <a:endParaRPr lang="fr-FR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72101"/>
            <a:ext cx="5166055" cy="309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e 22"/>
          <p:cNvGrpSpPr/>
          <p:nvPr/>
        </p:nvGrpSpPr>
        <p:grpSpPr>
          <a:xfrm>
            <a:off x="827584" y="4725144"/>
            <a:ext cx="2808312" cy="1656184"/>
            <a:chOff x="827584" y="4725144"/>
            <a:chExt cx="2808312" cy="1656184"/>
          </a:xfrm>
        </p:grpSpPr>
        <p:sp>
          <p:nvSpPr>
            <p:cNvPr id="3" name="Rectangle 2"/>
            <p:cNvSpPr/>
            <p:nvPr/>
          </p:nvSpPr>
          <p:spPr>
            <a:xfrm>
              <a:off x="827584" y="5805264"/>
              <a:ext cx="2808312" cy="57606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Requête SQL (clause </a:t>
              </a:r>
              <a:r>
                <a:rPr lang="fr-FR" dirty="0" err="1" smtClean="0"/>
                <a:t>where</a:t>
              </a:r>
              <a:r>
                <a:rPr lang="fr-FR" dirty="0" smtClean="0"/>
                <a:t>:  attributs + spatiale</a:t>
              </a:r>
              <a:r>
                <a:rPr lang="fr-FR" dirty="0"/>
                <a:t>)</a:t>
              </a:r>
            </a:p>
          </p:txBody>
        </p:sp>
        <p:cxnSp>
          <p:nvCxnSpPr>
            <p:cNvPr id="14" name="Connecteur en angle 13"/>
            <p:cNvCxnSpPr>
              <a:stCxn id="18" idx="2"/>
              <a:endCxn id="3" idx="0"/>
            </p:cNvCxnSpPr>
            <p:nvPr/>
          </p:nvCxnSpPr>
          <p:spPr>
            <a:xfrm rot="10800000" flipV="1">
              <a:off x="2231740" y="4725144"/>
              <a:ext cx="1188132" cy="1080120"/>
            </a:xfrm>
            <a:prstGeom prst="bentConnector2">
              <a:avLst/>
            </a:prstGeom>
            <a:ln w="381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Ellipse 17"/>
          <p:cNvSpPr/>
          <p:nvPr/>
        </p:nvSpPr>
        <p:spPr>
          <a:xfrm>
            <a:off x="3419872" y="4581128"/>
            <a:ext cx="792088" cy="288032"/>
          </a:xfrm>
          <a:prstGeom prst="ellipse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" name="Groupe 23"/>
          <p:cNvGrpSpPr/>
          <p:nvPr/>
        </p:nvGrpSpPr>
        <p:grpSpPr>
          <a:xfrm>
            <a:off x="4211960" y="4725144"/>
            <a:ext cx="3600400" cy="1656184"/>
            <a:chOff x="4211960" y="4725144"/>
            <a:chExt cx="3600400" cy="1656184"/>
          </a:xfrm>
        </p:grpSpPr>
        <p:sp>
          <p:nvSpPr>
            <p:cNvPr id="15" name="Rectangle 14"/>
            <p:cNvSpPr/>
            <p:nvPr/>
          </p:nvSpPr>
          <p:spPr>
            <a:xfrm>
              <a:off x="5004048" y="5805264"/>
              <a:ext cx="2808312" cy="57606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Requête </a:t>
              </a:r>
              <a:r>
                <a:rPr lang="fr-FR" dirty="0" err="1" smtClean="0"/>
                <a:t>GetFeature</a:t>
              </a:r>
              <a:r>
                <a:rPr lang="fr-FR" dirty="0" smtClean="0"/>
                <a:t> (FE :</a:t>
              </a:r>
            </a:p>
            <a:p>
              <a:pPr algn="ctr"/>
              <a:r>
                <a:rPr lang="fr-FR" dirty="0"/>
                <a:t>attributs + spatiale</a:t>
              </a:r>
              <a:r>
                <a:rPr lang="fr-FR" dirty="0" smtClean="0"/>
                <a:t>)</a:t>
              </a:r>
              <a:endParaRPr lang="fr-FR" dirty="0"/>
            </a:p>
          </p:txBody>
        </p:sp>
        <p:cxnSp>
          <p:nvCxnSpPr>
            <p:cNvPr id="22" name="Connecteur en angle 21"/>
            <p:cNvCxnSpPr>
              <a:stCxn id="18" idx="6"/>
              <a:endCxn id="15" idx="0"/>
            </p:cNvCxnSpPr>
            <p:nvPr/>
          </p:nvCxnSpPr>
          <p:spPr>
            <a:xfrm>
              <a:off x="4211960" y="4725144"/>
              <a:ext cx="2196244" cy="1080120"/>
            </a:xfrm>
            <a:prstGeom prst="bentConnector2">
              <a:avLst/>
            </a:prstGeom>
            <a:ln w="381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40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00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du SINP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38125" y="596539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348038" y="1844824"/>
            <a:ext cx="2160587" cy="5762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SINP national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943543" y="3707531"/>
            <a:ext cx="2475733" cy="5762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Plateformes régionales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2724" y="3707531"/>
            <a:ext cx="2735660" cy="5762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Plateformes thématiques</a:t>
            </a:r>
            <a:endParaRPr lang="fr-FR" dirty="0"/>
          </a:p>
        </p:txBody>
      </p:sp>
      <p:sp>
        <p:nvSpPr>
          <p:cNvPr id="12" name="ZoneTexte 9"/>
          <p:cNvSpPr txBox="1">
            <a:spLocks noChangeArrowheads="1"/>
          </p:cNvSpPr>
          <p:nvPr/>
        </p:nvSpPr>
        <p:spPr bwMode="auto">
          <a:xfrm>
            <a:off x="3995738" y="5652219"/>
            <a:ext cx="11525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fr-FR" sz="2800" b="1"/>
              <a:t>….</a:t>
            </a:r>
          </a:p>
        </p:txBody>
      </p:sp>
      <p:sp>
        <p:nvSpPr>
          <p:cNvPr id="13" name="Flèche vers le haut 12"/>
          <p:cNvSpPr/>
          <p:nvPr/>
        </p:nvSpPr>
        <p:spPr>
          <a:xfrm>
            <a:off x="2734841" y="4374380"/>
            <a:ext cx="180975" cy="720725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" name="Flèche vers le haut 13"/>
          <p:cNvSpPr/>
          <p:nvPr/>
        </p:nvSpPr>
        <p:spPr>
          <a:xfrm>
            <a:off x="6012160" y="4365401"/>
            <a:ext cx="179388" cy="720725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6" name="ZoneTexte 18"/>
          <p:cNvSpPr txBox="1">
            <a:spLocks noChangeArrowheads="1"/>
          </p:cNvSpPr>
          <p:nvPr/>
        </p:nvSpPr>
        <p:spPr bwMode="auto">
          <a:xfrm>
            <a:off x="3419277" y="2800499"/>
            <a:ext cx="216083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fr-FR" sz="1400" i="1" dirty="0"/>
              <a:t>Données élémentaires </a:t>
            </a:r>
          </a:p>
          <a:p>
            <a:pPr algn="ctr" eaLnBrk="1" hangingPunct="1"/>
            <a:r>
              <a:rPr lang="fr-FR" sz="1400" i="1" dirty="0"/>
              <a:t>d’échanges</a:t>
            </a:r>
          </a:p>
          <a:p>
            <a:pPr algn="ctr" eaLnBrk="1" hangingPunct="1"/>
            <a:r>
              <a:rPr lang="fr-FR" sz="1400" i="1" dirty="0"/>
              <a:t>Données de synthèse</a:t>
            </a:r>
          </a:p>
        </p:txBody>
      </p:sp>
      <p:sp>
        <p:nvSpPr>
          <p:cNvPr id="17" name="Flèche vers le haut 16"/>
          <p:cNvSpPr/>
          <p:nvPr/>
        </p:nvSpPr>
        <p:spPr>
          <a:xfrm>
            <a:off x="4356100" y="1339355"/>
            <a:ext cx="214313" cy="431800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359" y="1055986"/>
            <a:ext cx="566737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ZoneTexte 22"/>
          <p:cNvSpPr txBox="1">
            <a:spLocks noChangeArrowheads="1"/>
          </p:cNvSpPr>
          <p:nvPr/>
        </p:nvSpPr>
        <p:spPr bwMode="auto">
          <a:xfrm>
            <a:off x="5508104" y="1052736"/>
            <a:ext cx="26638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fr-FR" dirty="0"/>
              <a:t>Utilisateurs, SI nationaux voire internationaux </a:t>
            </a:r>
          </a:p>
        </p:txBody>
      </p:sp>
      <p:sp>
        <p:nvSpPr>
          <p:cNvPr id="21" name="Double flèche verticale 20"/>
          <p:cNvSpPr/>
          <p:nvPr/>
        </p:nvSpPr>
        <p:spPr>
          <a:xfrm rot="2700000">
            <a:off x="2957513" y="2270274"/>
            <a:ext cx="130175" cy="158432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2" name="Double flèche verticale 21"/>
          <p:cNvSpPr/>
          <p:nvPr/>
        </p:nvSpPr>
        <p:spPr>
          <a:xfrm rot="18900000">
            <a:off x="5862638" y="2238524"/>
            <a:ext cx="163512" cy="164782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pSp>
        <p:nvGrpSpPr>
          <p:cNvPr id="30" name="Groupe 29"/>
          <p:cNvGrpSpPr/>
          <p:nvPr/>
        </p:nvGrpSpPr>
        <p:grpSpPr>
          <a:xfrm>
            <a:off x="943966" y="5147394"/>
            <a:ext cx="7012187" cy="1605177"/>
            <a:chOff x="943966" y="5147394"/>
            <a:chExt cx="7012187" cy="1605177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9616" y="5147394"/>
              <a:ext cx="566737" cy="566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ZoneTexte 11"/>
            <p:cNvSpPr txBox="1">
              <a:spLocks noChangeArrowheads="1"/>
            </p:cNvSpPr>
            <p:nvPr/>
          </p:nvSpPr>
          <p:spPr bwMode="auto">
            <a:xfrm>
              <a:off x="5724128" y="5796681"/>
              <a:ext cx="22320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fr-FR" dirty="0"/>
                <a:t>Producteurs</a:t>
              </a:r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789" y="5229200"/>
              <a:ext cx="1859401" cy="957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ZoneTexte 11"/>
            <p:cNvSpPr txBox="1">
              <a:spLocks noChangeArrowheads="1"/>
            </p:cNvSpPr>
            <p:nvPr/>
          </p:nvSpPr>
          <p:spPr bwMode="auto">
            <a:xfrm>
              <a:off x="943966" y="6106240"/>
              <a:ext cx="223202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fr-FR" dirty="0" smtClean="0"/>
                <a:t>Outil de saisie de données naturalistes</a:t>
              </a:r>
              <a:endParaRPr lang="fr-FR" dirty="0"/>
            </a:p>
          </p:txBody>
        </p:sp>
      </p:grpSp>
      <p:sp>
        <p:nvSpPr>
          <p:cNvPr id="26" name="Flèche vers le haut 25"/>
          <p:cNvSpPr/>
          <p:nvPr/>
        </p:nvSpPr>
        <p:spPr>
          <a:xfrm>
            <a:off x="1159990" y="4353176"/>
            <a:ext cx="180975" cy="720725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7" name="ZoneTexte 15"/>
          <p:cNvSpPr txBox="1">
            <a:spLocks noChangeArrowheads="1"/>
          </p:cNvSpPr>
          <p:nvPr/>
        </p:nvSpPr>
        <p:spPr bwMode="auto">
          <a:xfrm>
            <a:off x="3531530" y="4509120"/>
            <a:ext cx="186345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fr-FR" sz="1400" i="1" dirty="0"/>
              <a:t>Données Sources</a:t>
            </a:r>
          </a:p>
          <a:p>
            <a:pPr algn="ctr" eaLnBrk="1" hangingPunct="1"/>
            <a:r>
              <a:rPr lang="fr-FR" sz="1400" i="1" dirty="0"/>
              <a:t>Données élémentaires </a:t>
            </a:r>
            <a:endParaRPr lang="fr-FR" sz="1400" i="1" dirty="0" smtClean="0"/>
          </a:p>
          <a:p>
            <a:pPr algn="ctr" eaLnBrk="1" hangingPunct="1"/>
            <a:r>
              <a:rPr lang="fr-FR" sz="1400" i="1" dirty="0" smtClean="0"/>
              <a:t>d’échanges</a:t>
            </a:r>
            <a:endParaRPr lang="fr-FR" sz="1400" i="1" dirty="0"/>
          </a:p>
        </p:txBody>
      </p:sp>
      <p:grpSp>
        <p:nvGrpSpPr>
          <p:cNvPr id="24" name="Groupe 23"/>
          <p:cNvGrpSpPr/>
          <p:nvPr/>
        </p:nvGrpSpPr>
        <p:grpSpPr>
          <a:xfrm>
            <a:off x="251520" y="4509120"/>
            <a:ext cx="3600399" cy="523220"/>
            <a:chOff x="467544" y="4509120"/>
            <a:chExt cx="2927059" cy="523220"/>
          </a:xfrm>
        </p:grpSpPr>
        <p:sp>
          <p:nvSpPr>
            <p:cNvPr id="28" name="ZoneTexte 15"/>
            <p:cNvSpPr txBox="1">
              <a:spLocks noChangeArrowheads="1"/>
            </p:cNvSpPr>
            <p:nvPr/>
          </p:nvSpPr>
          <p:spPr bwMode="auto">
            <a:xfrm>
              <a:off x="1937788" y="4509120"/>
              <a:ext cx="14568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fr-FR" sz="1400" b="1" i="1" dirty="0" err="1" smtClean="0">
                  <a:solidFill>
                    <a:srgbClr val="FF0000"/>
                  </a:solidFill>
                </a:rPr>
                <a:t>GetFeature</a:t>
              </a:r>
              <a:r>
                <a:rPr lang="fr-FR" sz="1400" b="1" i="1" dirty="0" smtClean="0">
                  <a:solidFill>
                    <a:srgbClr val="FF0000"/>
                  </a:solidFill>
                </a:rPr>
                <a:t> (FE)</a:t>
              </a:r>
              <a:endParaRPr lang="fr-FR" sz="14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15" name="ZoneTexte 15"/>
            <p:cNvSpPr txBox="1">
              <a:spLocks noChangeArrowheads="1"/>
            </p:cNvSpPr>
            <p:nvPr/>
          </p:nvSpPr>
          <p:spPr bwMode="auto">
            <a:xfrm>
              <a:off x="467544" y="4509120"/>
              <a:ext cx="15565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fr-FR" sz="1400" b="1" i="1" dirty="0" err="1" smtClean="0">
                  <a:solidFill>
                    <a:srgbClr val="FF0000"/>
                  </a:solidFill>
                </a:rPr>
                <a:t>DescribeFeatureType</a:t>
              </a:r>
              <a:r>
                <a:rPr lang="fr-FR" sz="1400" b="1" i="1" dirty="0" smtClean="0">
                  <a:solidFill>
                    <a:srgbClr val="FF0000"/>
                  </a:solidFill>
                </a:rPr>
                <a:t>()</a:t>
              </a:r>
              <a:endParaRPr lang="fr-FR" sz="14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Flèche vers le haut 28"/>
          <p:cNvSpPr/>
          <p:nvPr/>
        </p:nvSpPr>
        <p:spPr>
          <a:xfrm rot="10800000">
            <a:off x="7164288" y="4370439"/>
            <a:ext cx="179388" cy="720725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41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958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smtClean="0"/>
              <a:t>Web </a:t>
            </a:r>
            <a:r>
              <a:rPr lang="fr-FR" sz="2800" dirty="0" err="1" smtClean="0"/>
              <a:t>Feature</a:t>
            </a:r>
            <a:r>
              <a:rPr lang="fr-FR" sz="2800" dirty="0" smtClean="0"/>
              <a:t> Service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40768"/>
            <a:ext cx="8640638" cy="478539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fr-FR" dirty="0" smtClean="0"/>
              <a:t>Description</a:t>
            </a:r>
          </a:p>
          <a:p>
            <a:pPr lvl="1">
              <a:defRPr/>
            </a:pPr>
            <a:r>
              <a:rPr lang="fr-FR" dirty="0" smtClean="0"/>
              <a:t>Service web d’accès aux données géographique </a:t>
            </a:r>
            <a:r>
              <a:rPr lang="fr-FR" dirty="0"/>
              <a:t>(= téléchargement) </a:t>
            </a:r>
            <a:r>
              <a:rPr lang="fr-FR" dirty="0" smtClean="0"/>
              <a:t>permettant d’accéder aux données au moment où on en a besoin, suivant un filtre, au format et dans la projection souhaitée par un protocole standard.</a:t>
            </a:r>
          </a:p>
          <a:p>
            <a:pPr lvl="1">
              <a:lnSpc>
                <a:spcPct val="80000"/>
              </a:lnSpc>
              <a:defRPr/>
            </a:pPr>
            <a:r>
              <a:rPr lang="fr-FR" altLang="fr-FR" dirty="0" smtClean="0">
                <a:solidFill>
                  <a:srgbClr val="97BF0D"/>
                </a:solidFill>
              </a:rPr>
              <a:t>En entrée </a:t>
            </a:r>
            <a:r>
              <a:rPr lang="fr-FR" altLang="fr-FR" dirty="0" smtClean="0"/>
              <a:t>: requête de données géographiques</a:t>
            </a:r>
          </a:p>
          <a:p>
            <a:pPr lvl="1">
              <a:lnSpc>
                <a:spcPct val="80000"/>
              </a:lnSpc>
              <a:defRPr/>
            </a:pPr>
            <a:r>
              <a:rPr lang="fr-FR" altLang="fr-FR" dirty="0" smtClean="0">
                <a:solidFill>
                  <a:srgbClr val="97BF0D"/>
                </a:solidFill>
              </a:rPr>
              <a:t>En sortie </a:t>
            </a:r>
            <a:r>
              <a:rPr lang="fr-FR" altLang="fr-FR" dirty="0" smtClean="0"/>
              <a:t>: données "vecteur" structurées</a:t>
            </a:r>
          </a:p>
          <a:p>
            <a:pPr lvl="1">
              <a:lnSpc>
                <a:spcPct val="80000"/>
              </a:lnSpc>
              <a:defRPr/>
            </a:pPr>
            <a:endParaRPr lang="fr-FR" sz="2000" dirty="0" smtClean="0"/>
          </a:p>
          <a:p>
            <a:pPr>
              <a:lnSpc>
                <a:spcPct val="80000"/>
              </a:lnSpc>
              <a:defRPr/>
            </a:pPr>
            <a:r>
              <a:rPr lang="fr-FR" altLang="fr-FR" dirty="0" smtClean="0"/>
              <a:t>Apports</a:t>
            </a:r>
          </a:p>
          <a:p>
            <a:pPr lvl="1">
              <a:lnSpc>
                <a:spcPct val="80000"/>
              </a:lnSpc>
              <a:defRPr/>
            </a:pPr>
            <a:r>
              <a:rPr lang="fr-FR" altLang="fr-FR" dirty="0" smtClean="0"/>
              <a:t>Sélection des données</a:t>
            </a:r>
          </a:p>
          <a:p>
            <a:pPr lvl="2">
              <a:defRPr/>
            </a:pPr>
            <a:r>
              <a:rPr lang="fr-FR" altLang="fr-FR" dirty="0" smtClean="0">
                <a:cs typeface="Arial" charset="0"/>
              </a:rPr>
              <a:t>par </a:t>
            </a:r>
            <a:r>
              <a:rPr lang="fr-FR" altLang="fr-FR" dirty="0" smtClean="0">
                <a:solidFill>
                  <a:srgbClr val="97BF0D"/>
                </a:solidFill>
                <a:cs typeface="Arial" charset="0"/>
              </a:rPr>
              <a:t>filtre spatial : </a:t>
            </a:r>
            <a:r>
              <a:rPr lang="fr-FR" altLang="fr-FR" dirty="0" smtClean="0">
                <a:cs typeface="Arial" charset="0"/>
              </a:rPr>
              <a:t>emprise, relations spatiales (« est dans », « </a:t>
            </a:r>
            <a:r>
              <a:rPr lang="fr-FR" altLang="fr-FR" dirty="0" err="1" smtClean="0">
                <a:cs typeface="Arial" charset="0"/>
              </a:rPr>
              <a:t>intersecte</a:t>
            </a:r>
            <a:r>
              <a:rPr lang="fr-FR" altLang="fr-FR" dirty="0" smtClean="0">
                <a:cs typeface="Arial" charset="0"/>
              </a:rPr>
              <a:t> », etc.)</a:t>
            </a:r>
          </a:p>
          <a:p>
            <a:pPr lvl="2">
              <a:defRPr/>
            </a:pPr>
            <a:r>
              <a:rPr lang="fr-FR" altLang="fr-FR" dirty="0" smtClean="0">
                <a:cs typeface="Arial" charset="0"/>
              </a:rPr>
              <a:t>par </a:t>
            </a:r>
            <a:r>
              <a:rPr lang="fr-FR" altLang="fr-FR" dirty="0" smtClean="0">
                <a:solidFill>
                  <a:srgbClr val="97BF0D"/>
                </a:solidFill>
                <a:cs typeface="Arial" charset="0"/>
              </a:rPr>
              <a:t>filtre sémantique </a:t>
            </a:r>
            <a:r>
              <a:rPr lang="fr-FR" altLang="fr-FR" dirty="0" smtClean="0">
                <a:cs typeface="Arial" charset="0"/>
              </a:rPr>
              <a:t>: types d’objets (bâtiments, routes, …), par valeur attributaire (hauteur bâtiments &gt; 4m, largeur routes &gt; 4m, …), par couches de données prédéfinies</a:t>
            </a:r>
          </a:p>
          <a:p>
            <a:pPr lvl="2">
              <a:lnSpc>
                <a:spcPct val="80000"/>
              </a:lnSpc>
              <a:defRPr/>
            </a:pPr>
            <a:r>
              <a:rPr lang="fr-FR" altLang="fr-FR" dirty="0" smtClean="0">
                <a:cs typeface="Arial" charset="0"/>
              </a:rPr>
              <a:t>par </a:t>
            </a:r>
            <a:r>
              <a:rPr lang="fr-FR" altLang="fr-FR" dirty="0" smtClean="0">
                <a:solidFill>
                  <a:srgbClr val="97BF0D"/>
                </a:solidFill>
                <a:cs typeface="Arial" charset="0"/>
              </a:rPr>
              <a:t>filtre temporel </a:t>
            </a:r>
            <a:r>
              <a:rPr lang="fr-FR" altLang="fr-FR" dirty="0" smtClean="0">
                <a:solidFill>
                  <a:schemeClr val="tx1"/>
                </a:solidFill>
                <a:cs typeface="Arial" charset="0"/>
              </a:rPr>
              <a:t>: une date précise, une période, des données historiques, …</a:t>
            </a:r>
          </a:p>
          <a:p>
            <a:pPr lvl="1">
              <a:lnSpc>
                <a:spcPct val="80000"/>
              </a:lnSpc>
              <a:defRPr/>
            </a:pPr>
            <a:r>
              <a:rPr lang="fr-FR" altLang="fr-FR" dirty="0" smtClean="0"/>
              <a:t>Interopérabilité : interface avec autres services (catalogage, traitement, etc.)</a:t>
            </a:r>
          </a:p>
          <a:p>
            <a:pPr>
              <a:lnSpc>
                <a:spcPct val="80000"/>
              </a:lnSpc>
              <a:defRPr/>
            </a:pPr>
            <a:endParaRPr lang="fr-FR" altLang="fr-FR" sz="1000" dirty="0" smtClean="0"/>
          </a:p>
          <a:p>
            <a:pPr>
              <a:lnSpc>
                <a:spcPct val="80000"/>
              </a:lnSpc>
              <a:defRPr/>
            </a:pPr>
            <a:endParaRPr lang="fr-FR" sz="1050" dirty="0" smtClean="0"/>
          </a:p>
        </p:txBody>
      </p:sp>
      <p:sp>
        <p:nvSpPr>
          <p:cNvPr id="4915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72797F"/>
                </a:solidFill>
                <a:latin typeface="Arial" pitchFamily="34" charset="0"/>
              </a:rPr>
              <a:t>TCN/13.045-1.0</a:t>
            </a:r>
            <a:endParaRPr lang="en-US" dirty="0">
              <a:solidFill>
                <a:srgbClr val="72797F"/>
              </a:solidFill>
              <a:latin typeface="Arial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5</a:t>
            </a:fld>
            <a:r>
              <a:rPr lang="fr-FR" smtClean="0"/>
              <a:t>/41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/>
              <a:t>Web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smtClean="0"/>
              <a:t>Service : les fonctionnalités</a:t>
            </a:r>
            <a:endParaRPr lang="fr-FR" sz="2400" dirty="0" smtClean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40768"/>
            <a:ext cx="8568630" cy="47853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dirty="0" smtClean="0"/>
              <a:t>Opération </a:t>
            </a:r>
            <a:r>
              <a:rPr lang="fr-FR" dirty="0" err="1">
                <a:solidFill>
                  <a:srgbClr val="97BF0D"/>
                </a:solidFill>
              </a:rPr>
              <a:t>GetCapabilities</a:t>
            </a:r>
            <a:r>
              <a:rPr lang="fr-FR" dirty="0">
                <a:solidFill>
                  <a:srgbClr val="97BF0D"/>
                </a:solidFill>
              </a:rPr>
              <a:t> </a:t>
            </a:r>
            <a:endParaRPr lang="fr-FR" dirty="0" smtClean="0">
              <a:solidFill>
                <a:srgbClr val="97BF0D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fr-FR" sz="1800" dirty="0" smtClean="0"/>
              <a:t>Accès à la liste opérations disponibles et du contenu du service (objets géographiques)</a:t>
            </a:r>
          </a:p>
          <a:p>
            <a:pPr>
              <a:lnSpc>
                <a:spcPct val="90000"/>
              </a:lnSpc>
              <a:defRPr/>
            </a:pPr>
            <a:endParaRPr lang="fr-FR" sz="2000" dirty="0" smtClean="0"/>
          </a:p>
          <a:p>
            <a:pPr>
              <a:lnSpc>
                <a:spcPct val="90000"/>
              </a:lnSpc>
              <a:defRPr/>
            </a:pPr>
            <a:r>
              <a:rPr lang="fr-FR" dirty="0" smtClean="0"/>
              <a:t>Opération </a:t>
            </a:r>
            <a:r>
              <a:rPr lang="fr-FR" dirty="0" err="1" smtClean="0">
                <a:solidFill>
                  <a:srgbClr val="97BF0D"/>
                </a:solidFill>
              </a:rPr>
              <a:t>DescribeFeatureType</a:t>
            </a:r>
            <a:endParaRPr lang="fr-FR" dirty="0" smtClean="0">
              <a:solidFill>
                <a:srgbClr val="97BF0D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fr-FR" sz="1800" dirty="0" smtClean="0"/>
              <a:t>Accès à la structure des données sous forme de schéma GML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 smtClean="0"/>
              <a:t>Définissant les classes d’objets, leurs attributs, les relations, …</a:t>
            </a:r>
            <a:endParaRPr lang="fr-FR" sz="1800" dirty="0" smtClean="0"/>
          </a:p>
          <a:p>
            <a:pPr>
              <a:lnSpc>
                <a:spcPct val="90000"/>
              </a:lnSpc>
              <a:defRPr/>
            </a:pPr>
            <a:endParaRPr lang="fr-FR" sz="2000" dirty="0" smtClean="0"/>
          </a:p>
          <a:p>
            <a:pPr>
              <a:lnSpc>
                <a:spcPct val="90000"/>
              </a:lnSpc>
              <a:defRPr/>
            </a:pPr>
            <a:r>
              <a:rPr lang="fr-FR" dirty="0" smtClean="0"/>
              <a:t>Opération </a:t>
            </a:r>
            <a:r>
              <a:rPr lang="fr-FR" dirty="0" err="1">
                <a:solidFill>
                  <a:srgbClr val="97BF0D"/>
                </a:solidFill>
              </a:rPr>
              <a:t>GetFeature</a:t>
            </a:r>
            <a:r>
              <a:rPr lang="fr-FR" dirty="0">
                <a:solidFill>
                  <a:srgbClr val="97BF0D"/>
                </a:solidFill>
              </a:rPr>
              <a:t> </a:t>
            </a:r>
            <a:endParaRPr lang="fr-FR" dirty="0" smtClean="0">
              <a:solidFill>
                <a:srgbClr val="97BF0D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fr-FR" sz="1800" dirty="0" smtClean="0"/>
              <a:t>Accès / Téléchargement des données au format GML (ou autre format) en fonction de critères de requêtes/filtres</a:t>
            </a:r>
          </a:p>
          <a:p>
            <a:pPr>
              <a:lnSpc>
                <a:spcPct val="90000"/>
              </a:lnSpc>
              <a:defRPr/>
            </a:pPr>
            <a:endParaRPr lang="fr-FR" sz="2200" dirty="0" smtClean="0"/>
          </a:p>
          <a:p>
            <a:pPr>
              <a:defRPr/>
            </a:pPr>
            <a:r>
              <a:rPr lang="fr-FR" sz="2000" dirty="0" smtClean="0"/>
              <a:t>Éventuellement, capacité de mise à jour des objets géographiques (insertion, suppression, mise à jour)</a:t>
            </a:r>
          </a:p>
          <a:p>
            <a:pPr lvl="2">
              <a:lnSpc>
                <a:spcPct val="90000"/>
              </a:lnSpc>
              <a:defRPr/>
            </a:pPr>
            <a:r>
              <a:rPr lang="fr-FR" sz="1400" dirty="0" smtClean="0"/>
              <a:t>WFS-</a:t>
            </a:r>
            <a:r>
              <a:rPr lang="fr-FR" sz="1400" dirty="0" err="1" smtClean="0"/>
              <a:t>Transactional</a:t>
            </a:r>
            <a:r>
              <a:rPr lang="fr-FR" sz="1400" dirty="0" smtClean="0"/>
              <a:t> (processus de mises à jour, remontées terrain)</a:t>
            </a:r>
          </a:p>
        </p:txBody>
      </p:sp>
      <p:sp>
        <p:nvSpPr>
          <p:cNvPr id="5017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72797F"/>
                </a:solidFill>
                <a:latin typeface="Arial" pitchFamily="34" charset="0"/>
              </a:rPr>
              <a:t>TCN/13.045-1.0</a:t>
            </a:r>
            <a:endParaRPr lang="en-US" dirty="0">
              <a:solidFill>
                <a:srgbClr val="72797F"/>
              </a:solidFill>
              <a:latin typeface="Arial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6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7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Opération </a:t>
            </a:r>
            <a:r>
              <a:rPr lang="fr-FR" dirty="0" err="1" smtClean="0"/>
              <a:t>GetCapabilities</a:t>
            </a:r>
            <a:r>
              <a:rPr lang="fr-FR" dirty="0" smtClean="0"/>
              <a:t> 				1/2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124744"/>
            <a:ext cx="8568630" cy="5184576"/>
          </a:xfrm>
        </p:spPr>
        <p:txBody>
          <a:bodyPr>
            <a:normAutofit fontScale="85000" lnSpcReduction="20000"/>
          </a:bodyPr>
          <a:lstStyle/>
          <a:p>
            <a:r>
              <a:rPr lang="fr-FR" sz="2400" dirty="0" smtClean="0"/>
              <a:t>Structure de la réponse en différentes parties</a:t>
            </a:r>
          </a:p>
          <a:p>
            <a:pPr lvl="1"/>
            <a:r>
              <a:rPr lang="fr-FR" dirty="0" smtClean="0"/>
              <a:t>Identification (</a:t>
            </a:r>
            <a:r>
              <a:rPr lang="fr-FR" dirty="0" err="1" smtClean="0"/>
              <a:t>ServiceIdentification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Titre, résumé, mots clefs</a:t>
            </a:r>
          </a:p>
          <a:p>
            <a:pPr lvl="2"/>
            <a:r>
              <a:rPr lang="fr-FR" dirty="0" smtClean="0"/>
              <a:t>Type du service : WFS</a:t>
            </a:r>
          </a:p>
          <a:p>
            <a:pPr lvl="2"/>
            <a:r>
              <a:rPr lang="fr-FR" dirty="0" smtClean="0"/>
              <a:t>Version du service</a:t>
            </a:r>
          </a:p>
          <a:p>
            <a:pPr lvl="2"/>
            <a:r>
              <a:rPr lang="fr-FR" dirty="0" smtClean="0"/>
              <a:t>Contraintes, limites d’accès/copyright, …</a:t>
            </a:r>
          </a:p>
          <a:p>
            <a:pPr lvl="1"/>
            <a:r>
              <a:rPr lang="fr-FR" dirty="0"/>
              <a:t>Fournisseur du service (</a:t>
            </a:r>
            <a:r>
              <a:rPr lang="fr-FR" dirty="0" err="1"/>
              <a:t>ServiceProvider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Nom, site web, ..,contact (nom, position, mail, téléphone, adresse), </a:t>
            </a:r>
            <a:r>
              <a:rPr lang="fr-FR" dirty="0" smtClean="0"/>
              <a:t>,…</a:t>
            </a:r>
          </a:p>
          <a:p>
            <a:pPr lvl="1"/>
            <a:r>
              <a:rPr lang="fr-FR" dirty="0"/>
              <a:t>Métadonnées des opérations supportées (</a:t>
            </a:r>
            <a:r>
              <a:rPr lang="fr-FR" dirty="0" err="1" smtClean="0"/>
              <a:t>OperationsMetadata</a:t>
            </a:r>
            <a:r>
              <a:rPr lang="fr-FR" dirty="0" smtClean="0"/>
              <a:t>)</a:t>
            </a:r>
            <a:endParaRPr lang="fr-FR" dirty="0"/>
          </a:p>
          <a:p>
            <a:pPr lvl="2"/>
            <a:r>
              <a:rPr lang="fr-FR" dirty="0"/>
              <a:t>Liste des opérations</a:t>
            </a:r>
          </a:p>
          <a:p>
            <a:pPr lvl="2"/>
            <a:r>
              <a:rPr lang="fr-FR" dirty="0"/>
              <a:t>Paramètres </a:t>
            </a:r>
            <a:r>
              <a:rPr lang="fr-FR" dirty="0" smtClean="0"/>
              <a:t>autorisés</a:t>
            </a:r>
          </a:p>
          <a:p>
            <a:pPr lvl="1"/>
            <a:r>
              <a:rPr lang="fr-FR" dirty="0"/>
              <a:t>Contraintes de service </a:t>
            </a:r>
            <a:r>
              <a:rPr lang="fr-FR" dirty="0" smtClean="0"/>
              <a:t>(</a:t>
            </a:r>
            <a:r>
              <a:rPr lang="fr-FR" dirty="0" err="1" smtClean="0"/>
              <a:t>ServiceContraints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Définit le support des différentes classes de </a:t>
            </a:r>
            <a:r>
              <a:rPr lang="fr-FR" dirty="0" smtClean="0"/>
              <a:t>conformité</a:t>
            </a:r>
          </a:p>
          <a:p>
            <a:pPr lvl="1"/>
            <a:r>
              <a:rPr lang="fr-FR" dirty="0"/>
              <a:t>Capacités étendues</a:t>
            </a:r>
          </a:p>
          <a:p>
            <a:pPr lvl="2"/>
            <a:r>
              <a:rPr lang="fr-FR" dirty="0"/>
              <a:t>Section libre permettant d’ajouter des extensions, métadonnées spécifiques (par exemple INSPIRE</a:t>
            </a:r>
            <a:r>
              <a:rPr lang="fr-FR" dirty="0" smtClean="0"/>
              <a:t>)</a:t>
            </a:r>
          </a:p>
          <a:p>
            <a:pPr lvl="1"/>
            <a:r>
              <a:rPr lang="fr-FR" b="1" dirty="0">
                <a:solidFill>
                  <a:srgbClr val="97BF0D"/>
                </a:solidFill>
              </a:rPr>
              <a:t>Liste des types d’objets géographiques </a:t>
            </a:r>
            <a:r>
              <a:rPr lang="fr-FR" dirty="0"/>
              <a:t>(Content)</a:t>
            </a:r>
          </a:p>
          <a:p>
            <a:pPr lvl="2"/>
            <a:r>
              <a:rPr lang="fr-FR" dirty="0"/>
              <a:t>Nom, titre, résumé, mots clefs, </a:t>
            </a:r>
            <a:r>
              <a:rPr lang="fr-FR" dirty="0" smtClean="0"/>
              <a:t>…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97BF0D"/>
                </a:solidFill>
              </a:rPr>
              <a:t>=&gt;</a:t>
            </a:r>
            <a:r>
              <a:rPr lang="fr-FR" dirty="0" smtClean="0"/>
              <a:t> Cas du SINP : </a:t>
            </a:r>
          </a:p>
          <a:p>
            <a:pPr lvl="2"/>
            <a:r>
              <a:rPr lang="fr-FR" dirty="0" smtClean="0"/>
              <a:t>Observations </a:t>
            </a:r>
            <a:r>
              <a:rPr lang="fr-FR" dirty="0"/>
              <a:t>naturalistes de la faune, de la </a:t>
            </a:r>
            <a:r>
              <a:rPr lang="fr-FR" dirty="0" smtClean="0"/>
              <a:t>flore</a:t>
            </a:r>
          </a:p>
          <a:p>
            <a:pPr lvl="2"/>
            <a:r>
              <a:rPr lang="fr-FR" sz="1600" dirty="0" smtClean="0"/>
              <a:t>Observa</a:t>
            </a:r>
            <a:r>
              <a:rPr lang="fr-FR" dirty="0" smtClean="0"/>
              <a:t>tions </a:t>
            </a:r>
            <a:r>
              <a:rPr lang="fr-FR" dirty="0"/>
              <a:t>d’habitats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7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81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 </a:t>
            </a:r>
            <a:r>
              <a:rPr lang="fr-FR" dirty="0" err="1"/>
              <a:t>GetCapabilities</a:t>
            </a:r>
            <a:r>
              <a:rPr lang="fr-FR" dirty="0"/>
              <a:t> 				</a:t>
            </a:r>
            <a:r>
              <a:rPr lang="fr-FR" dirty="0" smtClean="0"/>
              <a:t>2/2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124744"/>
            <a:ext cx="8362950" cy="55172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dirty="0"/>
              <a:t>Capacités de filtrage / standard </a:t>
            </a:r>
            <a:r>
              <a:rPr lang="fr-FR" sz="2400" dirty="0" err="1"/>
              <a:t>Filter</a:t>
            </a:r>
            <a:r>
              <a:rPr lang="fr-FR" sz="2400" dirty="0"/>
              <a:t> </a:t>
            </a:r>
            <a:r>
              <a:rPr lang="fr-FR" sz="2400" dirty="0" err="1"/>
              <a:t>Encoding</a:t>
            </a:r>
            <a:r>
              <a:rPr lang="fr-FR" sz="2400" dirty="0"/>
              <a:t> 2.0</a:t>
            </a:r>
          </a:p>
          <a:p>
            <a:pPr lvl="1"/>
            <a:r>
              <a:rPr lang="fr-FR" dirty="0" smtClean="0"/>
              <a:t>Classes de conformité FE supportées</a:t>
            </a:r>
          </a:p>
          <a:p>
            <a:pPr lvl="2"/>
            <a:r>
              <a:rPr lang="fr-FR" dirty="0" smtClean="0"/>
              <a:t>Plus précis que ce qu’on retrouve au niveau classe de conformité WFS 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Opérateurs scalaires supportés</a:t>
            </a:r>
          </a:p>
          <a:p>
            <a:pPr lvl="2"/>
            <a:r>
              <a:rPr lang="fr-FR" dirty="0" smtClean="0"/>
              <a:t>Opérateurs logiques (AND, OR,…)</a:t>
            </a:r>
          </a:p>
          <a:p>
            <a:pPr lvl="2"/>
            <a:r>
              <a:rPr lang="fr-FR" dirty="0" smtClean="0"/>
              <a:t>Opérateurs de </a:t>
            </a:r>
            <a:r>
              <a:rPr lang="fr-FR" dirty="0"/>
              <a:t>comparaison (</a:t>
            </a:r>
            <a:r>
              <a:rPr lang="fr-FR" dirty="0" err="1" smtClean="0"/>
              <a:t>PropertyIsLessThan</a:t>
            </a:r>
            <a:r>
              <a:rPr lang="fr-FR" dirty="0" smtClean="0"/>
              <a:t>, </a:t>
            </a:r>
            <a:r>
              <a:rPr lang="fr-FR" dirty="0" err="1" smtClean="0"/>
              <a:t>PropertyIsGreaterThan</a:t>
            </a:r>
            <a:r>
              <a:rPr lang="fr-FR" dirty="0" smtClean="0"/>
              <a:t>, </a:t>
            </a:r>
            <a:r>
              <a:rPr lang="fr-FR" dirty="0" err="1" smtClean="0"/>
              <a:t>PropertyIsEqualTo</a:t>
            </a:r>
            <a:r>
              <a:rPr lang="fr-FR" dirty="0"/>
              <a:t>, </a:t>
            </a:r>
            <a:r>
              <a:rPr lang="fr-FR" dirty="0" err="1" smtClean="0"/>
              <a:t>PropertyIsBetween</a:t>
            </a:r>
            <a:r>
              <a:rPr lang="fr-FR" dirty="0" smtClean="0"/>
              <a:t>, …)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 Capacités spatiales</a:t>
            </a:r>
          </a:p>
          <a:p>
            <a:pPr lvl="2"/>
            <a:r>
              <a:rPr lang="fr-FR" dirty="0" smtClean="0"/>
              <a:t>Opérandes spatiales (</a:t>
            </a:r>
            <a:r>
              <a:rPr lang="fr-FR" dirty="0" err="1" smtClean="0"/>
              <a:t>Envelope</a:t>
            </a:r>
            <a:r>
              <a:rPr lang="fr-FR" dirty="0" smtClean="0"/>
              <a:t>, Point, </a:t>
            </a:r>
            <a:r>
              <a:rPr lang="fr-FR" dirty="0" err="1" smtClean="0"/>
              <a:t>LineString</a:t>
            </a:r>
            <a:r>
              <a:rPr lang="fr-FR" dirty="0" smtClean="0"/>
              <a:t>, </a:t>
            </a:r>
            <a:r>
              <a:rPr lang="fr-FR" dirty="0" err="1" smtClean="0"/>
              <a:t>Polygon</a:t>
            </a:r>
            <a:r>
              <a:rPr lang="fr-FR" dirty="0" smtClean="0"/>
              <a:t>, …)</a:t>
            </a:r>
          </a:p>
          <a:p>
            <a:pPr lvl="2"/>
            <a:r>
              <a:rPr lang="fr-FR" dirty="0" smtClean="0"/>
              <a:t>Opérateurs spatiaux (</a:t>
            </a:r>
            <a:r>
              <a:rPr lang="fr-FR" dirty="0" err="1" smtClean="0"/>
              <a:t>Contains</a:t>
            </a:r>
            <a:r>
              <a:rPr lang="fr-FR" dirty="0" smtClean="0"/>
              <a:t>, </a:t>
            </a:r>
            <a:r>
              <a:rPr lang="fr-FR" dirty="0" err="1" smtClean="0"/>
              <a:t>Overlaps</a:t>
            </a:r>
            <a:r>
              <a:rPr lang="fr-FR" dirty="0" smtClean="0"/>
              <a:t>, BBOX, </a:t>
            </a:r>
            <a:r>
              <a:rPr lang="fr-FR" dirty="0" err="1" smtClean="0"/>
              <a:t>Equals</a:t>
            </a:r>
            <a:r>
              <a:rPr lang="fr-FR" dirty="0" smtClean="0"/>
              <a:t>, …)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Opérateurs temporels</a:t>
            </a:r>
          </a:p>
          <a:p>
            <a:pPr lvl="2"/>
            <a:r>
              <a:rPr lang="fr-FR" dirty="0" smtClean="0"/>
              <a:t>Opérandes temporelles (</a:t>
            </a:r>
            <a:r>
              <a:rPr lang="fr-FR" dirty="0" err="1" smtClean="0"/>
              <a:t>TimeInstant</a:t>
            </a:r>
            <a:r>
              <a:rPr lang="fr-FR" dirty="0" smtClean="0"/>
              <a:t>, </a:t>
            </a:r>
            <a:r>
              <a:rPr lang="fr-FR" dirty="0" err="1" smtClean="0"/>
              <a:t>TimePeriod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Opoérateurs</a:t>
            </a:r>
            <a:r>
              <a:rPr lang="fr-FR" dirty="0" smtClean="0"/>
              <a:t> spatiaux (</a:t>
            </a:r>
            <a:r>
              <a:rPr lang="fr-FR" dirty="0" err="1" smtClean="0"/>
              <a:t>After</a:t>
            </a:r>
            <a:r>
              <a:rPr lang="fr-FR" dirty="0" smtClean="0"/>
              <a:t>, </a:t>
            </a:r>
            <a:r>
              <a:rPr lang="fr-FR" dirty="0" err="1" smtClean="0"/>
              <a:t>Before</a:t>
            </a:r>
            <a:r>
              <a:rPr lang="fr-FR" dirty="0" smtClean="0"/>
              <a:t>, </a:t>
            </a:r>
            <a:r>
              <a:rPr lang="fr-FR" dirty="0" err="1" smtClean="0"/>
              <a:t>Begins</a:t>
            </a:r>
            <a:r>
              <a:rPr lang="fr-FR" dirty="0" smtClean="0"/>
              <a:t>, </a:t>
            </a:r>
            <a:r>
              <a:rPr lang="fr-FR" dirty="0" err="1" smtClean="0"/>
              <a:t>Tcontains</a:t>
            </a:r>
            <a:r>
              <a:rPr lang="fr-FR" dirty="0" smtClean="0"/>
              <a:t>, </a:t>
            </a:r>
            <a:r>
              <a:rPr lang="fr-FR" dirty="0" err="1" smtClean="0"/>
              <a:t>Tequals</a:t>
            </a:r>
            <a:r>
              <a:rPr lang="fr-FR" dirty="0" smtClean="0"/>
              <a:t>, </a:t>
            </a:r>
            <a:r>
              <a:rPr lang="fr-FR" dirty="0" err="1" smtClean="0"/>
              <a:t>Toverlaps</a:t>
            </a:r>
            <a:r>
              <a:rPr lang="fr-FR" dirty="0" smtClean="0"/>
              <a:t>, …)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Fonctions</a:t>
            </a:r>
          </a:p>
          <a:p>
            <a:pPr lvl="1"/>
            <a:r>
              <a:rPr lang="fr-FR" dirty="0" smtClean="0"/>
              <a:t>abs, </a:t>
            </a:r>
            <a:r>
              <a:rPr lang="fr-FR" dirty="0" err="1" smtClean="0"/>
              <a:t>airea</a:t>
            </a:r>
            <a:r>
              <a:rPr lang="fr-FR" dirty="0" smtClean="0"/>
              <a:t>, cos, sin, buffer, </a:t>
            </a:r>
            <a:r>
              <a:rPr lang="fr-FR" dirty="0" err="1" smtClean="0"/>
              <a:t>ceil</a:t>
            </a:r>
            <a:r>
              <a:rPr lang="fr-FR" dirty="0" smtClean="0"/>
              <a:t>, </a:t>
            </a:r>
            <a:r>
              <a:rPr lang="fr-FR" dirty="0" err="1" smtClean="0"/>
              <a:t>centroid</a:t>
            </a:r>
            <a:r>
              <a:rPr lang="fr-FR" dirty="0" smtClean="0"/>
              <a:t>, …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8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279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 </a:t>
            </a:r>
            <a:r>
              <a:rPr lang="fr-FR" dirty="0" err="1"/>
              <a:t>DescribeFeatureType</a:t>
            </a:r>
            <a:r>
              <a:rPr lang="fr-FR" dirty="0"/>
              <a:t> 			</a:t>
            </a:r>
            <a:r>
              <a:rPr lang="fr-FR" dirty="0" smtClean="0"/>
              <a:t>1/2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196753"/>
            <a:ext cx="8362950" cy="1496490"/>
          </a:xfrm>
        </p:spPr>
        <p:txBody>
          <a:bodyPr>
            <a:normAutofit fontScale="85000" lnSpcReduction="20000"/>
          </a:bodyPr>
          <a:lstStyle/>
          <a:p>
            <a:r>
              <a:rPr lang="fr-FR" sz="1900" dirty="0"/>
              <a:t>Permet d’accéder à une </a:t>
            </a:r>
            <a:r>
              <a:rPr lang="fr-FR" sz="1900" dirty="0">
                <a:solidFill>
                  <a:srgbClr val="97BF0D"/>
                </a:solidFill>
              </a:rPr>
              <a:t>description </a:t>
            </a:r>
            <a:r>
              <a:rPr lang="fr-FR" sz="1900" dirty="0" smtClean="0">
                <a:solidFill>
                  <a:srgbClr val="97BF0D"/>
                </a:solidFill>
              </a:rPr>
              <a:t>des  types d’objet </a:t>
            </a:r>
            <a:r>
              <a:rPr lang="fr-FR" sz="1900" dirty="0">
                <a:solidFill>
                  <a:srgbClr val="97BF0D"/>
                </a:solidFill>
              </a:rPr>
              <a:t>géographique </a:t>
            </a:r>
            <a:r>
              <a:rPr lang="fr-FR" sz="1900" dirty="0"/>
              <a:t>par </a:t>
            </a:r>
            <a:r>
              <a:rPr lang="fr-FR" sz="1900" dirty="0" smtClean="0"/>
              <a:t>leurs noms </a:t>
            </a:r>
            <a:r>
              <a:rPr lang="fr-FR" sz="1900" dirty="0"/>
              <a:t>(dans la liste du </a:t>
            </a:r>
            <a:r>
              <a:rPr lang="fr-FR" sz="1900" dirty="0" err="1"/>
              <a:t>GetCapabilities</a:t>
            </a:r>
            <a:r>
              <a:rPr lang="fr-FR" sz="1900" dirty="0"/>
              <a:t>) sous forme de </a:t>
            </a:r>
            <a:r>
              <a:rPr lang="fr-FR" sz="1900" dirty="0">
                <a:solidFill>
                  <a:srgbClr val="97BF0D"/>
                </a:solidFill>
              </a:rPr>
              <a:t>schéma </a:t>
            </a:r>
            <a:r>
              <a:rPr lang="fr-FR" sz="1900" dirty="0" smtClean="0">
                <a:solidFill>
                  <a:srgbClr val="97BF0D"/>
                </a:solidFill>
              </a:rPr>
              <a:t>GML </a:t>
            </a:r>
            <a:r>
              <a:rPr lang="fr-FR" sz="1900" dirty="0" smtClean="0"/>
              <a:t>structuré</a:t>
            </a:r>
          </a:p>
          <a:p>
            <a:endParaRPr lang="fr-FR" sz="1800" dirty="0">
              <a:solidFill>
                <a:srgbClr val="97BF0D"/>
              </a:solidFill>
            </a:endParaRPr>
          </a:p>
          <a:p>
            <a:r>
              <a:rPr lang="fr-FR" sz="1900" dirty="0" smtClean="0"/>
              <a:t>Requête</a:t>
            </a:r>
            <a:r>
              <a:rPr lang="fr-FR" dirty="0" smtClean="0"/>
              <a:t>	</a:t>
            </a:r>
          </a:p>
          <a:p>
            <a:pPr lvl="1"/>
            <a:r>
              <a:rPr lang="fr-FR" dirty="0" err="1" smtClean="0"/>
              <a:t>typeName</a:t>
            </a:r>
            <a:r>
              <a:rPr lang="fr-FR" dirty="0" smtClean="0"/>
              <a:t> = nom(s) du/des type(s) </a:t>
            </a:r>
            <a:r>
              <a:rPr lang="fr-FR" dirty="0"/>
              <a:t>d’objet </a:t>
            </a:r>
            <a:r>
              <a:rPr lang="fr-FR" dirty="0" smtClean="0"/>
              <a:t>géographique</a:t>
            </a:r>
          </a:p>
          <a:p>
            <a:pPr lvl="1"/>
            <a:r>
              <a:rPr lang="fr-FR" sz="1600" dirty="0" smtClean="0"/>
              <a:t>Format = GML3.2 =&gt; </a:t>
            </a:r>
            <a:r>
              <a:rPr lang="fr-FR" sz="1600" b="1" dirty="0" smtClean="0">
                <a:solidFill>
                  <a:srgbClr val="97BF0D"/>
                </a:solidFill>
              </a:rPr>
              <a:t>schémas XSD GML</a:t>
            </a:r>
            <a:endParaRPr lang="fr-FR" sz="1600" b="1" dirty="0">
              <a:solidFill>
                <a:srgbClr val="97BF0D"/>
              </a:solidFill>
            </a:endParaRPr>
          </a:p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TCN/13.045-1.0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2693243"/>
            <a:ext cx="61245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03/2013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EC260-F3F8-4147-B78B-EAE45B7C4E98}" type="slidenum">
              <a:rPr lang="fr-FR" smtClean="0"/>
              <a:pPr>
                <a:defRPr/>
              </a:pPr>
              <a:t>9</a:t>
            </a:fld>
            <a:r>
              <a:rPr lang="fr-FR" smtClean="0"/>
              <a:t>/41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911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N-02.018-1.3 - pres">
  <a:themeElements>
    <a:clrScheme name="Personnalisé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7BF0D"/>
      </a:hlink>
      <a:folHlink>
        <a:srgbClr val="4BACC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TN-02.018-1.3 - pres</Template>
  <TotalTime>3889</TotalTime>
  <Words>1848</Words>
  <Application>Microsoft Office PowerPoint</Application>
  <PresentationFormat>Affichage à l'écran (4:3)</PresentationFormat>
  <Paragraphs>570</Paragraphs>
  <Slides>41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2" baseType="lpstr">
      <vt:lpstr>TN-02.018-1.3 - pres</vt:lpstr>
      <vt:lpstr>Présentation PowerPoint</vt:lpstr>
      <vt:lpstr>Standards pour l’accès à de l’information structurée</vt:lpstr>
      <vt:lpstr>Programme</vt:lpstr>
      <vt:lpstr>01. Web Feature Service  principales fonctionnalités du WFS</vt:lpstr>
      <vt:lpstr>Web Feature Service</vt:lpstr>
      <vt:lpstr>Web Feature Service : les fonctionnalités</vt:lpstr>
      <vt:lpstr>Opération GetCapabilities     1/2</vt:lpstr>
      <vt:lpstr>Opération GetCapabilities     2/2</vt:lpstr>
      <vt:lpstr>Opération DescribeFeatureType    1/2</vt:lpstr>
      <vt:lpstr>Opération DescribeFeatureType    2/2</vt:lpstr>
      <vt:lpstr>Présentation PowerPoint</vt:lpstr>
      <vt:lpstr>Présentation PowerPoint</vt:lpstr>
      <vt:lpstr>Présentation PowerPoint</vt:lpstr>
      <vt:lpstr>GetFeature</vt:lpstr>
      <vt:lpstr>GetFeature AdHoc Query</vt:lpstr>
      <vt:lpstr>02. Filter Encoding  Description</vt:lpstr>
      <vt:lpstr>Filter Encoding (FE) : les ceoncepts</vt:lpstr>
      <vt:lpstr>La structure de Filter encoding</vt:lpstr>
      <vt:lpstr>La partie "Filter"</vt:lpstr>
      <vt:lpstr>Filter Encoding : catégories de filtres</vt:lpstr>
      <vt:lpstr>Filter Encoding : exemple</vt:lpstr>
      <vt:lpstr>Présentation PowerPoint</vt:lpstr>
      <vt:lpstr>Filter Encoding : application WFS</vt:lpstr>
      <vt:lpstr>Injection du filtre dans requête WFS</vt:lpstr>
      <vt:lpstr>Cas d’utilisation dans l’outil de saisie de données naturaliste</vt:lpstr>
      <vt:lpstr>03. Outils de saisie de données naturalistes Description</vt:lpstr>
      <vt:lpstr>Contexte</vt:lpstr>
      <vt:lpstr>Les fonctions de l’application</vt:lpstr>
      <vt:lpstr>Module de description des lots de données </vt:lpstr>
      <vt:lpstr>Description des lots de données</vt:lpstr>
      <vt:lpstr>Description Logique des données</vt:lpstr>
      <vt:lpstr>Description physique des données </vt:lpstr>
      <vt:lpstr>Module de consultation des données</vt:lpstr>
      <vt:lpstr>Module de consultation/exportation (1/4)</vt:lpstr>
      <vt:lpstr>Module de consultation/exportation (2/4)</vt:lpstr>
      <vt:lpstr>Module de consultation/exportation (3/4)</vt:lpstr>
      <vt:lpstr>Module de consultation/exportation (4/4)</vt:lpstr>
      <vt:lpstr>04. Outils de saisie de données naturalistes  Utilisation de WFS et de Filter Encoding</vt:lpstr>
      <vt:lpstr>Utilisation de le norme WFS&amp;FE</vt:lpstr>
      <vt:lpstr>Utilisation de le norme WFS&amp;FE</vt:lpstr>
      <vt:lpstr>Architecture du SINP</vt:lpstr>
    </vt:vector>
  </TitlesOfParts>
  <Company>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Dimitri Sarafinof</dc:creator>
  <cp:lastModifiedBy>Dimitri Sarafinof</cp:lastModifiedBy>
  <cp:revision>229</cp:revision>
  <cp:lastPrinted>2013-03-06T17:50:59Z</cp:lastPrinted>
  <dcterms:created xsi:type="dcterms:W3CDTF">2012-11-03T16:40:11Z</dcterms:created>
  <dcterms:modified xsi:type="dcterms:W3CDTF">2013-03-26T15:39:43Z</dcterms:modified>
</cp:coreProperties>
</file>