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66" r:id="rId3"/>
    <p:sldId id="267" r:id="rId4"/>
    <p:sldId id="269" r:id="rId5"/>
    <p:sldId id="27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A36"/>
    <a:srgbClr val="C55A11"/>
    <a:srgbClr val="CE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altLang="en-US" sz="1400" b="0" i="0" u="none" strike="noStrike" kern="1200" spc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400" b="1" dirty="0">
                <a:latin typeface="975 朦胧黑体" panose="020B0500000000000000" pitchFamily="34" charset="-122"/>
                <a:ea typeface="975 朦胧黑体" panose="020B0500000000000000" pitchFamily="34" charset="-122"/>
              </a:rPr>
              <a:t>销售占比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altLang="en-US" sz="1400" b="0" i="0" u="none" strike="noStrike" kern="1200" spc="0" baseline="0" dirty="0" smtClean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A92-4A03-A748-C96FD95F288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391-49A0-AE98-B6E304E4100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391-49A0-AE98-B6E304E4100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391-49A0-AE98-B6E304E4100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毛绒玩具</c:v>
                </c:pt>
                <c:pt idx="1">
                  <c:v>积木玩具</c:v>
                </c:pt>
                <c:pt idx="2">
                  <c:v>公仔玩偶</c:v>
                </c:pt>
                <c:pt idx="3">
                  <c:v>其他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0.14899999999999999</c:v>
                </c:pt>
                <c:pt idx="1">
                  <c:v>0.16200000000000001</c:v>
                </c:pt>
                <c:pt idx="2">
                  <c:v>0.126</c:v>
                </c:pt>
                <c:pt idx="3">
                  <c:v>0.56299999999999994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92-4A03-A748-C96FD95F288E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CE0929-08B2-4474-AA33-935A3A765417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F54D16-B711-43EB-A552-D655BA0CDB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909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282BE-A254-BF89-652E-2B15694777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647077-43D7-3B1E-6479-8F742CFD37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520FD8-37AC-93B6-5561-88D0C7E4A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7A85-D840-4CF1-8B79-27F5E6D64223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1849B4-E3AA-D1F6-E4C9-0C167E62B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76D085-5D7A-1526-44D9-945BC346B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D2F80-85DA-4A36-8DF2-D2E12F86EF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098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B3654F-1C2E-877B-B26E-77C719190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4966AA-C213-97C1-2BF8-F64DFC8F5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7EA3C4-B5C2-36FE-1E56-87D940F40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7A85-D840-4CF1-8B79-27F5E6D64223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9D9943-C767-D0B2-7499-C6854EA97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BE9A34-A405-78A4-C313-82777F8BD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D2F80-85DA-4A36-8DF2-D2E12F86EF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851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D8B0300-475C-D928-3271-3DE528E0D2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A16A6F-996B-51CB-BA7E-36CB62463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3887CB-1176-F2E0-15B8-E30A6F7E8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7A85-D840-4CF1-8B79-27F5E6D64223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FED707-F2FB-1263-929E-D799B8361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499C35-3CED-9C71-9F9C-FF02A0417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D2F80-85DA-4A36-8DF2-D2E12F86EF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731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399A9C-663C-2AB9-6904-BC2120E5B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3BAEC4-3B24-89EB-937B-385BD97CB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23F77E-5A6B-AC50-B292-46FB268A3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7A85-D840-4CF1-8B79-27F5E6D64223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70DDAE-8D8D-C687-2454-DBBA0129B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DCB045-27D1-B9AF-299F-653E76109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D2F80-85DA-4A36-8DF2-D2E12F86EF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69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C6924-FEF1-DB52-FF91-FA49E8D2C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1D003C-EB52-A2DE-AE65-5B790C15B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FADBE1-BA09-A0B7-4969-D58F4BA56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7A85-D840-4CF1-8B79-27F5E6D64223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075EBF-1B04-F782-B5E4-316D2FB0D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5FBD28-41CE-DC0B-95CC-9FF107D55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D2F80-85DA-4A36-8DF2-D2E12F86EF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815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0B9A0-2815-C7BC-F8BD-1D2FC2CE4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BCE978-0620-66F9-B580-05A720D061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7AD5F2-1682-51B3-B1D9-6500A7CCE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4EF8E7-5F2F-07E9-02AA-B210285BE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7A85-D840-4CF1-8B79-27F5E6D64223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588931-6972-1C7D-09B3-671CFE918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77689E-ACE4-B873-23C4-716DEB6CB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D2F80-85DA-4A36-8DF2-D2E12F86EF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072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49222D-6699-3E0E-F779-2C1DC1E3D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62DC58-5273-C810-DB96-3D717FB22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15853E-31D3-B0AD-5AA0-554F8C50E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FD149E6-7ADF-C517-B9B2-127D7A7823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DE3DF44-E558-F8FC-2BF1-2FCEA6E46A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CE9A1B0-DDCB-6C05-1F76-33A640AF0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7A85-D840-4CF1-8B79-27F5E6D64223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054DAEA-3B02-E21E-D4E7-B046C8BD3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D837915-0717-668A-20EB-3472FFD6A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D2F80-85DA-4A36-8DF2-D2E12F86EF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913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0E86F4-F1A3-25A5-794B-A909E01E1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9059652-63DE-C7AB-667C-09DBB61DF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7A85-D840-4CF1-8B79-27F5E6D64223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2ABFB0D-550A-74B0-7764-4B4AF4AEF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B82623-7EFE-6D17-55CD-782FD3365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D2F80-85DA-4A36-8DF2-D2E12F86EF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54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7DCAD4A-B419-735D-94CE-2442989E3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7A85-D840-4CF1-8B79-27F5E6D64223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C12BC2-5211-8D7A-D418-51F239D96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1308B0-95F5-32E4-2B0C-E24CF1239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D2F80-85DA-4A36-8DF2-D2E12F86EF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544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8B9C8F-3E52-8CF5-22C9-9CD17693E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E159C1-C7DF-18B5-571E-CF3C43830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C3CAB3-5C4C-E319-2478-578B010C3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42FEA6-2860-9215-EBAF-958B521DB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7A85-D840-4CF1-8B79-27F5E6D64223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1D2AB6-544F-31C6-49BB-3D296B593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C9DD63-A391-D6C1-0ECE-3D511122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D2F80-85DA-4A36-8DF2-D2E12F86EF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035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28E89-F54F-0E22-7447-735818C90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808F8A0-4507-6147-DC09-D6BE2FCC4B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DAEFA2-F012-6868-D3BB-DAAB5AD2FB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CC8086-B500-1365-C7AA-FC190715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7A85-D840-4CF1-8B79-27F5E6D64223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9B59CD-9AEA-5896-8DDC-A9B059308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3DE733-79CC-F10D-C4F6-13F7B829A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D2F80-85DA-4A36-8DF2-D2E12F86EF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813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90315B2-65DA-F0A9-7E21-171E18365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552209-DE45-1BEF-B8FF-FCDFF12F2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AF4986-83A3-55D1-8F2E-FA8A4B6133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87A85-D840-4CF1-8B79-27F5E6D64223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6B4153-FB77-6A2E-5F4E-E375C810E2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EBEE02-0840-56D0-2320-971C14631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D2F80-85DA-4A36-8DF2-D2E12F86EF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625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C7F93F2-7577-5504-5C9D-A18C4A99F447}"/>
              </a:ext>
            </a:extLst>
          </p:cNvPr>
          <p:cNvSpPr txBox="1"/>
          <p:nvPr/>
        </p:nvSpPr>
        <p:spPr>
          <a:xfrm>
            <a:off x="802105" y="705566"/>
            <a:ext cx="13163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chemeClr val="bg2">
                    <a:lumMod val="50000"/>
                  </a:schemeClr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设计信息学  </a:t>
            </a:r>
            <a:r>
              <a:rPr lang="en-US" altLang="zh-CN" sz="1000" dirty="0">
                <a:solidFill>
                  <a:schemeClr val="bg2">
                    <a:lumMod val="50000"/>
                  </a:schemeClr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2022</a:t>
            </a:r>
            <a:r>
              <a:rPr lang="zh-CN" altLang="en-US" sz="1000" dirty="0">
                <a:solidFill>
                  <a:schemeClr val="bg2">
                    <a:lumMod val="50000"/>
                  </a:schemeClr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冬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04692A7-43D0-A0F6-A1F7-6252CA7F74BA}"/>
              </a:ext>
            </a:extLst>
          </p:cNvPr>
          <p:cNvSpPr txBox="1"/>
          <p:nvPr/>
        </p:nvSpPr>
        <p:spPr>
          <a:xfrm>
            <a:off x="826190" y="19410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创新设计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8184A26-9193-81CB-A3E1-F564F16B6BAB}"/>
              </a:ext>
            </a:extLst>
          </p:cNvPr>
          <p:cNvSpPr txBox="1"/>
          <p:nvPr/>
        </p:nvSpPr>
        <p:spPr>
          <a:xfrm>
            <a:off x="824957" y="2369480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975 朦胧黑体" panose="020B0500000000000000" pitchFamily="34" charset="-122"/>
                <a:ea typeface="975 朦胧黑体" panose="020B0500000000000000" pitchFamily="34" charset="-122"/>
              </a:rPr>
              <a:t>毛绒玩具产业创新设计解决方案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99C7F88-9467-C2BB-FEA1-8BCEE2CB4F84}"/>
              </a:ext>
            </a:extLst>
          </p:cNvPr>
          <p:cNvSpPr txBox="1"/>
          <p:nvPr/>
        </p:nvSpPr>
        <p:spPr>
          <a:xfrm>
            <a:off x="802105" y="6037713"/>
            <a:ext cx="10054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chemeClr val="bg2">
                    <a:lumMod val="50000"/>
                  </a:schemeClr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2022 / 12 / 23</a:t>
            </a:r>
            <a:endParaRPr lang="zh-CN" altLang="en-US" sz="1000" dirty="0">
              <a:solidFill>
                <a:schemeClr val="bg2">
                  <a:lumMod val="50000"/>
                </a:schemeClr>
              </a:solidFill>
              <a:latin typeface="975 朦胧黑体" panose="020B0500000000000000" pitchFamily="34" charset="-122"/>
              <a:ea typeface="975 朦胧黑体" panose="020B0500000000000000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2BA28B5-BD4C-EB08-4414-63FEADA0FDBF}"/>
              </a:ext>
            </a:extLst>
          </p:cNvPr>
          <p:cNvSpPr txBox="1"/>
          <p:nvPr/>
        </p:nvSpPr>
        <p:spPr>
          <a:xfrm>
            <a:off x="797979" y="5791492"/>
            <a:ext cx="12330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chemeClr val="bg2">
                    <a:lumMod val="50000"/>
                  </a:schemeClr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郭柳嶠  </a:t>
            </a:r>
            <a:r>
              <a:rPr lang="en-US" altLang="zh-CN" sz="1000" dirty="0">
                <a:solidFill>
                  <a:schemeClr val="bg2">
                    <a:lumMod val="50000"/>
                  </a:schemeClr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22221358</a:t>
            </a:r>
            <a:endParaRPr lang="zh-CN" altLang="en-US" sz="1000" dirty="0">
              <a:solidFill>
                <a:schemeClr val="bg2">
                  <a:lumMod val="50000"/>
                </a:schemeClr>
              </a:solidFill>
              <a:latin typeface="975 朦胧黑体" panose="020B0500000000000000" pitchFamily="34" charset="-122"/>
              <a:ea typeface="975 朦胧黑体" panose="020B0500000000000000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D81E22B-6F2D-F7CA-0C1C-03F4B85103EF}"/>
              </a:ext>
            </a:extLst>
          </p:cNvPr>
          <p:cNvSpPr/>
          <p:nvPr/>
        </p:nvSpPr>
        <p:spPr>
          <a:xfrm>
            <a:off x="698050" y="701371"/>
            <a:ext cx="10555487" cy="55783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6F80CFD-CF1C-941F-1D15-9140CFB67DB0}"/>
              </a:ext>
            </a:extLst>
          </p:cNvPr>
          <p:cNvSpPr/>
          <p:nvPr/>
        </p:nvSpPr>
        <p:spPr>
          <a:xfrm>
            <a:off x="529389" y="473242"/>
            <a:ext cx="1023486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16EAD41-E8DD-7276-00FB-42006DFBA38C}"/>
              </a:ext>
            </a:extLst>
          </p:cNvPr>
          <p:cNvSpPr/>
          <p:nvPr/>
        </p:nvSpPr>
        <p:spPr>
          <a:xfrm>
            <a:off x="2144218" y="651850"/>
            <a:ext cx="8620035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EF32EF-1BF5-E805-4F02-83B27DB0AE15}"/>
              </a:ext>
            </a:extLst>
          </p:cNvPr>
          <p:cNvSpPr/>
          <p:nvPr/>
        </p:nvSpPr>
        <p:spPr>
          <a:xfrm>
            <a:off x="529389" y="6261647"/>
            <a:ext cx="1023486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0DD88C9-9CE3-5F02-CA03-7155E1D51C4C}"/>
              </a:ext>
            </a:extLst>
          </p:cNvPr>
          <p:cNvSpPr/>
          <p:nvPr/>
        </p:nvSpPr>
        <p:spPr>
          <a:xfrm flipH="1">
            <a:off x="756386" y="651850"/>
            <a:ext cx="45719" cy="58560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99983A9-4C8F-9C79-7A05-5976684D65EC}"/>
              </a:ext>
            </a:extLst>
          </p:cNvPr>
          <p:cNvSpPr/>
          <p:nvPr/>
        </p:nvSpPr>
        <p:spPr>
          <a:xfrm>
            <a:off x="11015568" y="1507958"/>
            <a:ext cx="351475" cy="38420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31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D3043D6-6FAC-BF3E-56F5-1F222D18CEEC}"/>
              </a:ext>
            </a:extLst>
          </p:cNvPr>
          <p:cNvSpPr/>
          <p:nvPr/>
        </p:nvSpPr>
        <p:spPr>
          <a:xfrm>
            <a:off x="221019" y="0"/>
            <a:ext cx="1639865" cy="9027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BF28858-0C07-CF58-0907-61D2B3C420F9}"/>
              </a:ext>
            </a:extLst>
          </p:cNvPr>
          <p:cNvSpPr txBox="1"/>
          <p:nvPr/>
        </p:nvSpPr>
        <p:spPr>
          <a:xfrm>
            <a:off x="435657" y="20312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产业现状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6F5DB1E-736B-0D92-EBBD-5C432306DE21}"/>
              </a:ext>
            </a:extLst>
          </p:cNvPr>
          <p:cNvCxnSpPr/>
          <p:nvPr/>
        </p:nvCxnSpPr>
        <p:spPr>
          <a:xfrm>
            <a:off x="577516" y="112295"/>
            <a:ext cx="8903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C49C3C92-DF82-BC63-0D25-8F8F91884F3B}"/>
              </a:ext>
            </a:extLst>
          </p:cNvPr>
          <p:cNvSpPr txBox="1"/>
          <p:nvPr/>
        </p:nvSpPr>
        <p:spPr>
          <a:xfrm>
            <a:off x="495135" y="495010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Situation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F4CB05A-22E7-D88D-E917-646B1C2159F0}"/>
              </a:ext>
            </a:extLst>
          </p:cNvPr>
          <p:cNvSpPr txBox="1"/>
          <p:nvPr/>
        </p:nvSpPr>
        <p:spPr>
          <a:xfrm>
            <a:off x="221018" y="1163838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</a:lstStyle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国内玩具产品主要包括毛绒玩具、塑胶玩具、电子玩具、木制玩具、金属玩具、皮制玩具、儿童汽车及其他杂项玩具，其中又以毛绒玩具最为畅销。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68FC6D2-3355-3C02-78BA-8F9E52F7BBDA}"/>
              </a:ext>
            </a:extLst>
          </p:cNvPr>
          <p:cNvSpPr txBox="1"/>
          <p:nvPr/>
        </p:nvSpPr>
        <p:spPr>
          <a:xfrm>
            <a:off x="221018" y="1939838"/>
            <a:ext cx="6096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accent2">
                    <a:lumMod val="75000"/>
                  </a:schemeClr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国内行业规模：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目前，我国毛绒玩具产地主要集中在江苏、广东、山东、河北等地。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2016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年我国毛绒玩具制造业企业数量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6900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家，行业从业人员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26.41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万人，资产规模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315.16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亿元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;2018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年毛绒玩具企业数量达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7000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家，行业从业人员约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30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万人，资产规模近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360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亿元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;2021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年毛绒玩具企业数量达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7100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家，资产规模近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366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亿元。</a:t>
            </a:r>
          </a:p>
        </p:txBody>
      </p:sp>
      <p:graphicFrame>
        <p:nvGraphicFramePr>
          <p:cNvPr id="15" name="图表 14">
            <a:extLst>
              <a:ext uri="{FF2B5EF4-FFF2-40B4-BE49-F238E27FC236}">
                <a16:creationId xmlns:a16="http://schemas.microsoft.com/office/drawing/2014/main" id="{31C8CB7C-7D9A-A72C-61E4-4F28DCFA03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4799621"/>
              </p:ext>
            </p:extLst>
          </p:nvPr>
        </p:nvGraphicFramePr>
        <p:xfrm>
          <a:off x="7621796" y="3945540"/>
          <a:ext cx="3706518" cy="2709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669A6EF0-3E58-44EB-BC31-2640F03D7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558" y="203127"/>
            <a:ext cx="5213213" cy="3610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3E02C46D-220F-07F4-48F2-3AD8FF5EA144}"/>
              </a:ext>
            </a:extLst>
          </p:cNvPr>
          <p:cNvSpPr/>
          <p:nvPr/>
        </p:nvSpPr>
        <p:spPr>
          <a:xfrm>
            <a:off x="10609857" y="3470988"/>
            <a:ext cx="1436914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FD6C04C-6FBE-E15A-4433-6FA9651212C0}"/>
              </a:ext>
            </a:extLst>
          </p:cNvPr>
          <p:cNvSpPr txBox="1"/>
          <p:nvPr/>
        </p:nvSpPr>
        <p:spPr>
          <a:xfrm>
            <a:off x="221018" y="3362169"/>
            <a:ext cx="6442996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accent2">
                    <a:lumMod val="75000"/>
                  </a:schemeClr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长三角地区毛绒玩具产业的优势（以杭州为例）</a:t>
            </a:r>
            <a:endParaRPr lang="en-US" altLang="zh-CN" sz="1400" b="1" dirty="0">
              <a:solidFill>
                <a:schemeClr val="accent2">
                  <a:lumMod val="75000"/>
                </a:schemeClr>
              </a:solidFill>
              <a:latin typeface="975 朦胧黑体" panose="020B0500000000000000" pitchFamily="34" charset="-122"/>
              <a:ea typeface="975 朦胧黑体" panose="020B0500000000000000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chemeClr val="accent2">
                    <a:lumMod val="75000"/>
                  </a:schemeClr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外贸优势</a:t>
            </a:r>
            <a:endParaRPr lang="en-US" altLang="zh-CN" sz="1400" b="1" dirty="0">
              <a:solidFill>
                <a:schemeClr val="accent2">
                  <a:lumMod val="75000"/>
                </a:schemeClr>
              </a:solidFill>
              <a:latin typeface="975 朦胧黑体" panose="020B0500000000000000" pitchFamily="34" charset="-122"/>
              <a:ea typeface="975 朦胧黑体" panose="020B0500000000000000" pitchFamily="34" charset="-122"/>
            </a:endParaRPr>
          </a:p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杭州作为长三角地区核心城市之一，高度重视开放型经济的发展，且江浙沪皆为国内外贸出口大省，外贸资源丰富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975 朦胧黑体" panose="020B0500000000000000" pitchFamily="34" charset="-122"/>
              <a:ea typeface="975 朦胧黑体" panose="020B0500000000000000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chemeClr val="accent2">
                    <a:lumMod val="75000"/>
                  </a:schemeClr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产业优势</a:t>
            </a:r>
            <a:endParaRPr lang="en-US" altLang="zh-CN" sz="1400" b="1" dirty="0">
              <a:solidFill>
                <a:schemeClr val="tx1">
                  <a:lumMod val="50000"/>
                  <a:lumOff val="50000"/>
                </a:schemeClr>
              </a:solidFill>
              <a:latin typeface="975 朦胧黑体" panose="020B0500000000000000" pitchFamily="34" charset="-122"/>
              <a:ea typeface="975 朦胧黑体" panose="020B0500000000000000" pitchFamily="34" charset="-122"/>
            </a:endParaRPr>
          </a:p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浙江是玩具、礼品、教具等产业大省，义乌小商品，永嘉教玩具，云和木制玩具，平湖电动童车等等产业带等聚集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975 朦胧黑体" panose="020B0500000000000000" pitchFamily="34" charset="-122"/>
              <a:ea typeface="975 朦胧黑体" panose="020B0500000000000000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chemeClr val="accent2">
                    <a:lumMod val="75000"/>
                  </a:schemeClr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电商优势</a:t>
            </a:r>
            <a:endParaRPr lang="en-US" altLang="zh-CN" sz="1400" b="1" dirty="0">
              <a:solidFill>
                <a:schemeClr val="accent2">
                  <a:lumMod val="75000"/>
                </a:schemeClr>
              </a:solidFill>
              <a:latin typeface="975 朦胧黑体" panose="020B0500000000000000" pitchFamily="34" charset="-122"/>
              <a:ea typeface="975 朦胧黑体" panose="020B0500000000000000" pitchFamily="34" charset="-122"/>
            </a:endParaRPr>
          </a:p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杭州被称为“电商之都”，拥有数量庞大的电商企业、头部主播、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MCN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机构、直播运营公司和新型电商平台等，是玩具企业开发传统和跨境电商渠道的最佳选择</a:t>
            </a:r>
          </a:p>
        </p:txBody>
      </p:sp>
    </p:spTree>
    <p:extLst>
      <p:ext uri="{BB962C8B-B14F-4D97-AF65-F5344CB8AC3E}">
        <p14:creationId xmlns:p14="http://schemas.microsoft.com/office/powerpoint/2010/main" val="1827841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D3043D6-6FAC-BF3E-56F5-1F222D18CEEC}"/>
              </a:ext>
            </a:extLst>
          </p:cNvPr>
          <p:cNvSpPr/>
          <p:nvPr/>
        </p:nvSpPr>
        <p:spPr>
          <a:xfrm>
            <a:off x="221019" y="0"/>
            <a:ext cx="1639865" cy="9027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BF28858-0C07-CF58-0907-61D2B3C420F9}"/>
              </a:ext>
            </a:extLst>
          </p:cNvPr>
          <p:cNvSpPr txBox="1"/>
          <p:nvPr/>
        </p:nvSpPr>
        <p:spPr>
          <a:xfrm>
            <a:off x="435657" y="20312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案例分析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6F5DB1E-736B-0D92-EBBD-5C432306DE21}"/>
              </a:ext>
            </a:extLst>
          </p:cNvPr>
          <p:cNvCxnSpPr/>
          <p:nvPr/>
        </p:nvCxnSpPr>
        <p:spPr>
          <a:xfrm>
            <a:off x="577516" y="112295"/>
            <a:ext cx="8903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C49C3C92-DF82-BC63-0D25-8F8F91884F3B}"/>
              </a:ext>
            </a:extLst>
          </p:cNvPr>
          <p:cNvSpPr txBox="1"/>
          <p:nvPr/>
        </p:nvSpPr>
        <p:spPr>
          <a:xfrm>
            <a:off x="694709" y="509402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Case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74B1559-A61C-8960-1DDE-92280DE8CC3C}"/>
              </a:ext>
            </a:extLst>
          </p:cNvPr>
          <p:cNvSpPr txBox="1"/>
          <p:nvPr/>
        </p:nvSpPr>
        <p:spPr>
          <a:xfrm>
            <a:off x="221019" y="1015028"/>
            <a:ext cx="8232516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产业案例分析（以江苏盐城白驹镇为例）</a:t>
            </a: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latin typeface="975 朦胧黑体" panose="020B0500000000000000" pitchFamily="34" charset="-122"/>
              <a:ea typeface="975 朦胧黑体" panose="020B0500000000000000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400" b="1" dirty="0">
                <a:solidFill>
                  <a:schemeClr val="accent2">
                    <a:lumMod val="75000"/>
                  </a:schemeClr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地理位置</a:t>
            </a:r>
            <a:endParaRPr lang="en-US" altLang="zh-CN" sz="1400" b="1" dirty="0">
              <a:solidFill>
                <a:schemeClr val="accent2">
                  <a:lumMod val="75000"/>
                </a:schemeClr>
              </a:solidFill>
              <a:latin typeface="975 朦胧黑体" panose="020B0500000000000000" pitchFamily="34" charset="-122"/>
              <a:ea typeface="975 朦胧黑体" panose="020B0500000000000000" pitchFamily="34" charset="-122"/>
            </a:endParaRPr>
          </a:p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地处江苏盐城大丰区西南部的白驹镇，总人口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4.1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万，是江苏经济综合实力百强镇，有着会师胜地、玩具之乡等美誉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975 朦胧黑体" panose="020B0500000000000000" pitchFamily="34" charset="-122"/>
              <a:ea typeface="975 朦胧黑体" panose="020B0500000000000000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400" b="1" dirty="0">
                <a:solidFill>
                  <a:schemeClr val="accent2">
                    <a:lumMod val="75000"/>
                  </a:schemeClr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相关数据</a:t>
            </a:r>
            <a:endParaRPr lang="en-US" altLang="zh-CN" sz="1400" b="1" dirty="0">
              <a:solidFill>
                <a:schemeClr val="tx1">
                  <a:lumMod val="50000"/>
                  <a:lumOff val="50000"/>
                </a:schemeClr>
              </a:solidFill>
              <a:latin typeface="975 朦胧黑体" panose="020B0500000000000000" pitchFamily="34" charset="-122"/>
              <a:ea typeface="975 朦胧黑体" panose="020B0500000000000000" pitchFamily="34" charset="-122"/>
            </a:endParaRPr>
          </a:p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据官方数据统计，白驹镇现有玩具企业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120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多家，从业人员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2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万余人，产品远销全球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20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多个国家和地区，年销售额超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15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亿元，被江苏省商务厅授牌为“江苏省玩具出口基地”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975 朦胧黑体" panose="020B0500000000000000" pitchFamily="34" charset="-122"/>
              <a:ea typeface="975 朦胧黑体" panose="020B0500000000000000" pitchFamily="34" charset="-122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FA778B6-21E8-A527-438E-67D292FA6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3436" y="1015028"/>
            <a:ext cx="2737154" cy="183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7FA41B9-1B6B-6666-F36D-9CDE42B04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3435" y="2940760"/>
            <a:ext cx="2755828" cy="1724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34D03E0B-FF0A-FB7F-3E6E-C0182B810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108" y="4758254"/>
            <a:ext cx="2737155" cy="1791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FF18D9A-3807-DC9C-A032-CD932B9018A8}"/>
              </a:ext>
            </a:extLst>
          </p:cNvPr>
          <p:cNvSpPr txBox="1"/>
          <p:nvPr/>
        </p:nvSpPr>
        <p:spPr>
          <a:xfrm>
            <a:off x="221019" y="3330886"/>
            <a:ext cx="8232516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accent2">
                    <a:lumMod val="75000"/>
                  </a:schemeClr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现有困境</a:t>
            </a:r>
            <a:endParaRPr lang="en-US" altLang="zh-CN" sz="1400" b="1" dirty="0">
              <a:solidFill>
                <a:schemeClr val="accent2">
                  <a:lumMod val="75000"/>
                </a:schemeClr>
              </a:solidFill>
              <a:latin typeface="975 朦胧黑体" panose="020B0500000000000000" pitchFamily="34" charset="-122"/>
              <a:ea typeface="975 朦胧黑体" panose="020B05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chemeClr val="accent2">
                    <a:lumMod val="75000"/>
                  </a:schemeClr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品牌意识淡薄，竞争力不强</a:t>
            </a:r>
            <a:endParaRPr lang="en-US" altLang="zh-CN" sz="1400" b="1" dirty="0">
              <a:solidFill>
                <a:schemeClr val="accent2">
                  <a:lumMod val="75000"/>
                </a:schemeClr>
              </a:solidFill>
              <a:latin typeface="975 朦胧黑体" panose="020B0500000000000000" pitchFamily="34" charset="-122"/>
              <a:ea typeface="975 朦胧黑体" panose="020B0500000000000000" pitchFamily="34" charset="-122"/>
            </a:endParaRPr>
          </a:p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白驹镇的毛绒玩具业虽然在产量上占有优势，但是在自主产品开发、自我品牌塑造上已落后其他地区，世界知名的品牌几乎没有。企业品牌意识不强，长期习惯于直接加工外商设计好形象的玩具产品，当地企业只代工 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(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即加工贸易 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)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，不参与到玩具的设计、销售等环节，只能赚取少量的加工费用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975 朦胧黑体" panose="020B0500000000000000" pitchFamily="34" charset="-122"/>
              <a:ea typeface="975 朦胧黑体" panose="020B05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chemeClr val="accent2">
                    <a:lumMod val="75000"/>
                  </a:schemeClr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技术创新能力不足</a:t>
            </a:r>
            <a:endParaRPr lang="en-US" altLang="zh-CN" sz="1400" b="1" dirty="0">
              <a:solidFill>
                <a:schemeClr val="accent2">
                  <a:lumMod val="75000"/>
                </a:schemeClr>
              </a:solidFill>
              <a:latin typeface="975 朦胧黑体" panose="020B0500000000000000" pitchFamily="34" charset="-122"/>
              <a:ea typeface="975 朦胧黑体" panose="020B0500000000000000" pitchFamily="34" charset="-122"/>
            </a:endParaRPr>
          </a:p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部分当地的玩具企业为了短期利益最大化，盲目简单地扩大生产，虽然短期获利，但损害了企业的长远利益，甚至危及企业生存。玩具企业大多数是劳动密集型企业，这些曾经促进当地经济、贸易发展的“三来一补”加工企业，当前却已成为当地产业升级的障碍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975 朦胧黑体" panose="020B0500000000000000" pitchFamily="34" charset="-122"/>
              <a:ea typeface="975 朦胧黑体" panose="020B05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chemeClr val="accent2">
                    <a:lumMod val="75000"/>
                  </a:schemeClr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缺乏标准意识</a:t>
            </a:r>
            <a:endParaRPr lang="en-US" altLang="zh-CN" sz="1400" b="1" dirty="0">
              <a:solidFill>
                <a:schemeClr val="accent2">
                  <a:lumMod val="75000"/>
                </a:schemeClr>
              </a:solidFill>
              <a:latin typeface="975 朦胧黑体" panose="020B0500000000000000" pitchFamily="34" charset="-122"/>
              <a:ea typeface="975 朦胧黑体" panose="020B0500000000000000" pitchFamily="34" charset="-122"/>
            </a:endParaRPr>
          </a:p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近年来，当地毛绒玩具出口多次被强制召回。据统计，缺陷多集中在部分产品的标识和使用说明、机械物理性能、塑料包装袋厚度等方面不符合标准要求，存在着伤害性甚至是毒性。这些都是由于当地企业对于标准的认识不明确，对标准的不够重视造成的</a:t>
            </a:r>
          </a:p>
        </p:txBody>
      </p:sp>
    </p:spTree>
    <p:extLst>
      <p:ext uri="{BB962C8B-B14F-4D97-AF65-F5344CB8AC3E}">
        <p14:creationId xmlns:p14="http://schemas.microsoft.com/office/powerpoint/2010/main" val="3999842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9C22FF9-5AB8-6E4F-5DE7-8437C84696BD}"/>
              </a:ext>
            </a:extLst>
          </p:cNvPr>
          <p:cNvSpPr/>
          <p:nvPr/>
        </p:nvSpPr>
        <p:spPr>
          <a:xfrm>
            <a:off x="221019" y="0"/>
            <a:ext cx="1639865" cy="9027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BBFEC80-65BC-3E28-D815-83A1EBE4FD6A}"/>
              </a:ext>
            </a:extLst>
          </p:cNvPr>
          <p:cNvSpPr txBox="1"/>
          <p:nvPr/>
        </p:nvSpPr>
        <p:spPr>
          <a:xfrm>
            <a:off x="435657" y="20312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创新方案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95C4C52-B54D-26C5-4577-E04E832B555B}"/>
              </a:ext>
            </a:extLst>
          </p:cNvPr>
          <p:cNvCxnSpPr/>
          <p:nvPr/>
        </p:nvCxnSpPr>
        <p:spPr>
          <a:xfrm>
            <a:off x="577516" y="112295"/>
            <a:ext cx="8903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E9CAA2FA-8AB1-307F-8B68-EE7842395B74}"/>
              </a:ext>
            </a:extLst>
          </p:cNvPr>
          <p:cNvSpPr txBox="1"/>
          <p:nvPr/>
        </p:nvSpPr>
        <p:spPr>
          <a:xfrm>
            <a:off x="540019" y="498483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Scheme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肘形连接符 12">
            <a:extLst>
              <a:ext uri="{FF2B5EF4-FFF2-40B4-BE49-F238E27FC236}">
                <a16:creationId xmlns:a16="http://schemas.microsoft.com/office/drawing/2014/main" id="{663564DE-B34C-B723-4B57-4CB1EE656EC6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2665748" y="1553320"/>
            <a:ext cx="2908761" cy="1222142"/>
          </a:xfrm>
          <a:prstGeom prst="bentConnector3">
            <a:avLst>
              <a:gd name="adj1" fmla="val 50000"/>
            </a:avLst>
          </a:prstGeom>
          <a:ln w="9525" cap="rnd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肘形连接符 13">
            <a:extLst>
              <a:ext uri="{FF2B5EF4-FFF2-40B4-BE49-F238E27FC236}">
                <a16:creationId xmlns:a16="http://schemas.microsoft.com/office/drawing/2014/main" id="{16449C4B-A1AB-D1CB-EE48-F92F39D1CD97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2665748" y="3094961"/>
            <a:ext cx="2879634" cy="881585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1C2F0826-CCEE-E75F-BEBF-54A470D70A2E}"/>
              </a:ext>
            </a:extLst>
          </p:cNvPr>
          <p:cNvSpPr/>
          <p:nvPr/>
        </p:nvSpPr>
        <p:spPr>
          <a:xfrm>
            <a:off x="5574509" y="1279852"/>
            <a:ext cx="546935" cy="546935"/>
          </a:xfrm>
          <a:prstGeom prst="ellips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mpact MT Std" pitchFamily="34" charset="0"/>
            </a:endParaRPr>
          </a:p>
        </p:txBody>
      </p:sp>
      <p:sp>
        <p:nvSpPr>
          <p:cNvPr id="9" name="标题 4">
            <a:extLst>
              <a:ext uri="{FF2B5EF4-FFF2-40B4-BE49-F238E27FC236}">
                <a16:creationId xmlns:a16="http://schemas.microsoft.com/office/drawing/2014/main" id="{883E4552-51EB-A2E0-E79C-A83832194167}"/>
              </a:ext>
            </a:extLst>
          </p:cNvPr>
          <p:cNvSpPr txBox="1">
            <a:spLocks/>
          </p:cNvSpPr>
          <p:nvPr/>
        </p:nvSpPr>
        <p:spPr>
          <a:xfrm>
            <a:off x="5603638" y="1374425"/>
            <a:ext cx="517805" cy="360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bg1"/>
                </a:solidFill>
                <a:latin typeface="Impact MT Std" pitchFamily="34" charset="0"/>
                <a:ea typeface="微软雅黑" panose="020B0503020204020204" pitchFamily="34" charset="-122"/>
              </a:rPr>
              <a:t>01</a:t>
            </a:r>
          </a:p>
        </p:txBody>
      </p:sp>
      <p:cxnSp>
        <p:nvCxnSpPr>
          <p:cNvPr id="10" name="肘形连接符 16">
            <a:extLst>
              <a:ext uri="{FF2B5EF4-FFF2-40B4-BE49-F238E27FC236}">
                <a16:creationId xmlns:a16="http://schemas.microsoft.com/office/drawing/2014/main" id="{395617FA-1DA6-B247-0C23-5BDA4452F7FB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3284692" y="2716266"/>
            <a:ext cx="2992760" cy="1067308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7">
            <a:extLst>
              <a:ext uri="{FF2B5EF4-FFF2-40B4-BE49-F238E27FC236}">
                <a16:creationId xmlns:a16="http://schemas.microsoft.com/office/drawing/2014/main" id="{4A6A7A8F-127C-B68F-A6EE-C3A2CD69B435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241812" y="4082803"/>
            <a:ext cx="2879633" cy="1125231"/>
          </a:xfrm>
          <a:prstGeom prst="bentConnector3">
            <a:avLst>
              <a:gd name="adj1" fmla="val 50000"/>
            </a:avLst>
          </a:prstGeom>
          <a:ln w="952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F2435E6D-D795-2067-CF1C-BB34AAD5B918}"/>
              </a:ext>
            </a:extLst>
          </p:cNvPr>
          <p:cNvSpPr/>
          <p:nvPr/>
        </p:nvSpPr>
        <p:spPr>
          <a:xfrm>
            <a:off x="6248323" y="2441672"/>
            <a:ext cx="546935" cy="546935"/>
          </a:xfrm>
          <a:prstGeom prst="ellips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mpact MT Std" pitchFamily="34" charset="0"/>
            </a:endParaRPr>
          </a:p>
        </p:txBody>
      </p:sp>
      <p:sp>
        <p:nvSpPr>
          <p:cNvPr id="13" name="标题 4">
            <a:extLst>
              <a:ext uri="{FF2B5EF4-FFF2-40B4-BE49-F238E27FC236}">
                <a16:creationId xmlns:a16="http://schemas.microsoft.com/office/drawing/2014/main" id="{3FA573DC-72B6-81DC-6769-0126BDCEF155}"/>
              </a:ext>
            </a:extLst>
          </p:cNvPr>
          <p:cNvSpPr txBox="1">
            <a:spLocks/>
          </p:cNvSpPr>
          <p:nvPr/>
        </p:nvSpPr>
        <p:spPr>
          <a:xfrm>
            <a:off x="6277452" y="2536245"/>
            <a:ext cx="517805" cy="360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bg1"/>
                </a:solidFill>
                <a:latin typeface="Impact MT Std" pitchFamily="34" charset="0"/>
                <a:ea typeface="微软雅黑" panose="020B0503020204020204" pitchFamily="34" charset="-122"/>
              </a:rPr>
              <a:t>02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AD0B713-D2FB-91FC-E4C5-E48069C16539}"/>
              </a:ext>
            </a:extLst>
          </p:cNvPr>
          <p:cNvSpPr/>
          <p:nvPr/>
        </p:nvSpPr>
        <p:spPr>
          <a:xfrm>
            <a:off x="5545382" y="3703078"/>
            <a:ext cx="546935" cy="546935"/>
          </a:xfrm>
          <a:prstGeom prst="ellips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mpact MT Std" pitchFamily="34" charset="0"/>
            </a:endParaRPr>
          </a:p>
        </p:txBody>
      </p:sp>
      <p:sp>
        <p:nvSpPr>
          <p:cNvPr id="15" name="标题 4">
            <a:extLst>
              <a:ext uri="{FF2B5EF4-FFF2-40B4-BE49-F238E27FC236}">
                <a16:creationId xmlns:a16="http://schemas.microsoft.com/office/drawing/2014/main" id="{72546457-97F3-4AAC-06F7-F6DBFC0F041E}"/>
              </a:ext>
            </a:extLst>
          </p:cNvPr>
          <p:cNvSpPr txBox="1">
            <a:spLocks/>
          </p:cNvSpPr>
          <p:nvPr/>
        </p:nvSpPr>
        <p:spPr>
          <a:xfrm>
            <a:off x="5574511" y="3797651"/>
            <a:ext cx="517805" cy="360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bg1"/>
                </a:solidFill>
                <a:latin typeface="Impact MT Std" pitchFamily="34" charset="0"/>
                <a:ea typeface="微软雅黑" panose="020B0503020204020204" pitchFamily="34" charset="-122"/>
              </a:rPr>
              <a:t>03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312CB723-70F7-83A8-E6D0-B485890C55B7}"/>
              </a:ext>
            </a:extLst>
          </p:cNvPr>
          <p:cNvSpPr/>
          <p:nvPr/>
        </p:nvSpPr>
        <p:spPr>
          <a:xfrm>
            <a:off x="6092316" y="4933440"/>
            <a:ext cx="546935" cy="546935"/>
          </a:xfrm>
          <a:prstGeom prst="ellips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Impact MT Std" pitchFamily="34" charset="0"/>
            </a:endParaRPr>
          </a:p>
        </p:txBody>
      </p:sp>
      <p:sp>
        <p:nvSpPr>
          <p:cNvPr id="17" name="标题 4">
            <a:extLst>
              <a:ext uri="{FF2B5EF4-FFF2-40B4-BE49-F238E27FC236}">
                <a16:creationId xmlns:a16="http://schemas.microsoft.com/office/drawing/2014/main" id="{DE1A8706-B435-0768-67C4-9616576A0D7B}"/>
              </a:ext>
            </a:extLst>
          </p:cNvPr>
          <p:cNvSpPr txBox="1">
            <a:spLocks/>
          </p:cNvSpPr>
          <p:nvPr/>
        </p:nvSpPr>
        <p:spPr>
          <a:xfrm>
            <a:off x="6121445" y="5028013"/>
            <a:ext cx="517805" cy="360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bg1"/>
                </a:solidFill>
                <a:latin typeface="Impact MT Std" pitchFamily="34" charset="0"/>
                <a:ea typeface="微软雅黑" panose="020B0503020204020204" pitchFamily="34" charset="-122"/>
              </a:rPr>
              <a:t>04</a:t>
            </a:r>
          </a:p>
        </p:txBody>
      </p:sp>
      <p:sp>
        <p:nvSpPr>
          <p:cNvPr id="18" name="Freeform 9">
            <a:extLst>
              <a:ext uri="{FF2B5EF4-FFF2-40B4-BE49-F238E27FC236}">
                <a16:creationId xmlns:a16="http://schemas.microsoft.com/office/drawing/2014/main" id="{A97FBAC4-9332-4AA4-5201-0ED682EEAED4}"/>
              </a:ext>
            </a:extLst>
          </p:cNvPr>
          <p:cNvSpPr>
            <a:spLocks/>
          </p:cNvSpPr>
          <p:nvPr/>
        </p:nvSpPr>
        <p:spPr bwMode="auto">
          <a:xfrm flipH="1">
            <a:off x="1001660" y="2238950"/>
            <a:ext cx="2952328" cy="1843589"/>
          </a:xfrm>
          <a:custGeom>
            <a:avLst/>
            <a:gdLst>
              <a:gd name="T0" fmla="*/ 262 w 320"/>
              <a:gd name="T1" fmla="*/ 70 h 200"/>
              <a:gd name="T2" fmla="*/ 163 w 320"/>
              <a:gd name="T3" fmla="*/ 0 h 200"/>
              <a:gd name="T4" fmla="*/ 63 w 320"/>
              <a:gd name="T5" fmla="*/ 94 h 200"/>
              <a:gd name="T6" fmla="*/ 54 w 320"/>
              <a:gd name="T7" fmla="*/ 93 h 200"/>
              <a:gd name="T8" fmla="*/ 0 w 320"/>
              <a:gd name="T9" fmla="*/ 146 h 200"/>
              <a:gd name="T10" fmla="*/ 43 w 320"/>
              <a:gd name="T11" fmla="*/ 200 h 200"/>
              <a:gd name="T12" fmla="*/ 251 w 320"/>
              <a:gd name="T13" fmla="*/ 200 h 200"/>
              <a:gd name="T14" fmla="*/ 320 w 320"/>
              <a:gd name="T15" fmla="*/ 134 h 200"/>
              <a:gd name="T16" fmla="*/ 262 w 320"/>
              <a:gd name="T17" fmla="*/ 7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0" h="200">
                <a:moveTo>
                  <a:pt x="262" y="70"/>
                </a:moveTo>
                <a:cubicBezTo>
                  <a:pt x="249" y="29"/>
                  <a:pt x="209" y="0"/>
                  <a:pt x="163" y="0"/>
                </a:cubicBezTo>
                <a:cubicBezTo>
                  <a:pt x="108" y="0"/>
                  <a:pt x="66" y="41"/>
                  <a:pt x="63" y="94"/>
                </a:cubicBezTo>
                <a:cubicBezTo>
                  <a:pt x="60" y="94"/>
                  <a:pt x="57" y="93"/>
                  <a:pt x="54" y="93"/>
                </a:cubicBezTo>
                <a:cubicBezTo>
                  <a:pt x="24" y="93"/>
                  <a:pt x="0" y="117"/>
                  <a:pt x="0" y="146"/>
                </a:cubicBezTo>
                <a:cubicBezTo>
                  <a:pt x="0" y="171"/>
                  <a:pt x="19" y="195"/>
                  <a:pt x="43" y="200"/>
                </a:cubicBezTo>
                <a:cubicBezTo>
                  <a:pt x="251" y="200"/>
                  <a:pt x="251" y="200"/>
                  <a:pt x="251" y="200"/>
                </a:cubicBezTo>
                <a:cubicBezTo>
                  <a:pt x="287" y="200"/>
                  <a:pt x="320" y="170"/>
                  <a:pt x="320" y="134"/>
                </a:cubicBezTo>
                <a:cubicBezTo>
                  <a:pt x="320" y="101"/>
                  <a:pt x="295" y="74"/>
                  <a:pt x="262" y="70"/>
                </a:cubicBezTo>
                <a:close/>
              </a:path>
            </a:pathLst>
          </a:custGeom>
          <a:solidFill>
            <a:srgbClr val="202A36"/>
          </a:solidFill>
          <a:ln>
            <a:noFill/>
          </a:ln>
        </p:spPr>
        <p:txBody>
          <a:bodyPr vert="horz" wrap="square" lIns="75520" tIns="37760" rIns="75520" bIns="3776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55203">
              <a:defRPr/>
            </a:pPr>
            <a:endParaRPr lang="zh-CN" altLang="en-US" sz="1500">
              <a:solidFill>
                <a:sysClr val="windowText" lastClr="000000"/>
              </a:solidFill>
              <a:latin typeface="Calibri"/>
              <a:ea typeface="宋体"/>
            </a:endParaRPr>
          </a:p>
        </p:txBody>
      </p:sp>
      <p:sp>
        <p:nvSpPr>
          <p:cNvPr id="19" name="KSO_Shape">
            <a:extLst>
              <a:ext uri="{FF2B5EF4-FFF2-40B4-BE49-F238E27FC236}">
                <a16:creationId xmlns:a16="http://schemas.microsoft.com/office/drawing/2014/main" id="{2D604D0B-98B2-A6D1-354B-FF523023B556}"/>
              </a:ext>
            </a:extLst>
          </p:cNvPr>
          <p:cNvSpPr>
            <a:spLocks/>
          </p:cNvSpPr>
          <p:nvPr/>
        </p:nvSpPr>
        <p:spPr bwMode="auto">
          <a:xfrm>
            <a:off x="2188820" y="2939397"/>
            <a:ext cx="634342" cy="634342"/>
          </a:xfrm>
          <a:custGeom>
            <a:avLst/>
            <a:gdLst>
              <a:gd name="T0" fmla="*/ 984018 w 1589088"/>
              <a:gd name="T1" fmla="*/ 589506 h 1589088"/>
              <a:gd name="T2" fmla="*/ 955171 w 1589088"/>
              <a:gd name="T3" fmla="*/ 645802 h 1589088"/>
              <a:gd name="T4" fmla="*/ 898294 w 1589088"/>
              <a:gd name="T5" fmla="*/ 673272 h 1589088"/>
              <a:gd name="T6" fmla="*/ 881422 w 1589088"/>
              <a:gd name="T7" fmla="*/ 964824 h 1589088"/>
              <a:gd name="T8" fmla="*/ 873530 w 1589088"/>
              <a:gd name="T9" fmla="*/ 1040159 h 1589088"/>
              <a:gd name="T10" fmla="*/ 824817 w 1589088"/>
              <a:gd name="T11" fmla="*/ 1084490 h 1589088"/>
              <a:gd name="T12" fmla="*/ 756238 w 1589088"/>
              <a:gd name="T13" fmla="*/ 1088026 h 1589088"/>
              <a:gd name="T14" fmla="*/ 703444 w 1589088"/>
              <a:gd name="T15" fmla="*/ 1048590 h 1589088"/>
              <a:gd name="T16" fmla="*/ 686571 w 1589088"/>
              <a:gd name="T17" fmla="*/ 985493 h 1589088"/>
              <a:gd name="T18" fmla="*/ 486007 w 1589088"/>
              <a:gd name="T19" fmla="*/ 893024 h 1589088"/>
              <a:gd name="T20" fmla="*/ 398106 w 1589088"/>
              <a:gd name="T21" fmla="*/ 820680 h 1589088"/>
              <a:gd name="T22" fmla="*/ 402189 w 1589088"/>
              <a:gd name="T23" fmla="*/ 755134 h 1589088"/>
              <a:gd name="T24" fmla="*/ 446547 w 1589088"/>
              <a:gd name="T25" fmla="*/ 706452 h 1589088"/>
              <a:gd name="T26" fmla="*/ 514037 w 1589088"/>
              <a:gd name="T27" fmla="*/ 696389 h 1589088"/>
              <a:gd name="T28" fmla="*/ 570641 w 1589088"/>
              <a:gd name="T29" fmla="*/ 730385 h 1589088"/>
              <a:gd name="T30" fmla="*/ 593501 w 1589088"/>
              <a:gd name="T31" fmla="*/ 794027 h 1589088"/>
              <a:gd name="T32" fmla="*/ 818558 w 1589088"/>
              <a:gd name="T33" fmla="*/ 648522 h 1589088"/>
              <a:gd name="T34" fmla="*/ 785901 w 1589088"/>
              <a:gd name="T35" fmla="*/ 575091 h 1589088"/>
              <a:gd name="T36" fmla="*/ 808761 w 1589088"/>
              <a:gd name="T37" fmla="*/ 511721 h 1589088"/>
              <a:gd name="T38" fmla="*/ 865365 w 1589088"/>
              <a:gd name="T39" fmla="*/ 477726 h 1589088"/>
              <a:gd name="T40" fmla="*/ 728574 w 1589088"/>
              <a:gd name="T41" fmla="*/ 144010 h 1589088"/>
              <a:gd name="T42" fmla="*/ 531280 w 1589088"/>
              <a:gd name="T43" fmla="*/ 182593 h 1589088"/>
              <a:gd name="T44" fmla="*/ 353281 w 1589088"/>
              <a:gd name="T45" fmla="*/ 288291 h 1589088"/>
              <a:gd name="T46" fmla="*/ 219577 w 1589088"/>
              <a:gd name="T47" fmla="*/ 451592 h 1589088"/>
              <a:gd name="T48" fmla="*/ 152454 w 1589088"/>
              <a:gd name="T49" fmla="*/ 642880 h 1589088"/>
              <a:gd name="T50" fmla="*/ 152454 w 1589088"/>
              <a:gd name="T51" fmla="*/ 843135 h 1589088"/>
              <a:gd name="T52" fmla="*/ 219577 w 1589088"/>
              <a:gd name="T53" fmla="*/ 1034422 h 1589088"/>
              <a:gd name="T54" fmla="*/ 353281 w 1589088"/>
              <a:gd name="T55" fmla="*/ 1197724 h 1589088"/>
              <a:gd name="T56" fmla="*/ 531280 w 1589088"/>
              <a:gd name="T57" fmla="*/ 1303421 h 1589088"/>
              <a:gd name="T58" fmla="*/ 728574 w 1589088"/>
              <a:gd name="T59" fmla="*/ 1341734 h 1589088"/>
              <a:gd name="T60" fmla="*/ 927227 w 1589088"/>
              <a:gd name="T61" fmla="*/ 1312931 h 1589088"/>
              <a:gd name="T62" fmla="*/ 1109302 w 1589088"/>
              <a:gd name="T63" fmla="*/ 1217015 h 1589088"/>
              <a:gd name="T64" fmla="*/ 1251431 w 1589088"/>
              <a:gd name="T65" fmla="*/ 1059964 h 1589088"/>
              <a:gd name="T66" fmla="*/ 1328065 w 1589088"/>
              <a:gd name="T67" fmla="*/ 871393 h 1589088"/>
              <a:gd name="T68" fmla="*/ 1337576 w 1589088"/>
              <a:gd name="T69" fmla="*/ 671410 h 1589088"/>
              <a:gd name="T70" fmla="*/ 1280237 w 1589088"/>
              <a:gd name="T71" fmla="*/ 477677 h 1589088"/>
              <a:gd name="T72" fmla="*/ 1155500 w 1589088"/>
              <a:gd name="T73" fmla="*/ 308670 h 1589088"/>
              <a:gd name="T74" fmla="*/ 981849 w 1589088"/>
              <a:gd name="T75" fmla="*/ 193462 h 1589088"/>
              <a:gd name="T76" fmla="*/ 785915 w 1589088"/>
              <a:gd name="T77" fmla="*/ 145640 h 1589088"/>
              <a:gd name="T78" fmla="*/ 902226 w 1589088"/>
              <a:gd name="T79" fmla="*/ 17390 h 1589088"/>
              <a:gd name="T80" fmla="*/ 1136207 w 1589088"/>
              <a:gd name="T81" fmla="*/ 112491 h 1589088"/>
              <a:gd name="T82" fmla="*/ 1320999 w 1589088"/>
              <a:gd name="T83" fmla="*/ 276063 h 1589088"/>
              <a:gd name="T84" fmla="*/ 1429702 w 1589088"/>
              <a:gd name="T85" fmla="*/ 459201 h 1589088"/>
              <a:gd name="T86" fmla="*/ 1481334 w 1589088"/>
              <a:gd name="T87" fmla="*/ 660270 h 1589088"/>
              <a:gd name="T88" fmla="*/ 1475356 w 1589088"/>
              <a:gd name="T89" fmla="*/ 866502 h 1589088"/>
              <a:gd name="T90" fmla="*/ 1412581 w 1589088"/>
              <a:gd name="T91" fmla="*/ 1064855 h 1589088"/>
              <a:gd name="T92" fmla="*/ 1892771 w 1589088"/>
              <a:gd name="T93" fmla="*/ 1636001 h 1589088"/>
              <a:gd name="T94" fmla="*/ 1896304 w 1589088"/>
              <a:gd name="T95" fmla="*/ 1759632 h 1589088"/>
              <a:gd name="T96" fmla="*/ 1783798 w 1589088"/>
              <a:gd name="T97" fmla="*/ 1885980 h 1589088"/>
              <a:gd name="T98" fmla="*/ 1662866 w 1589088"/>
              <a:gd name="T99" fmla="*/ 1900381 h 1589088"/>
              <a:gd name="T100" fmla="*/ 1104954 w 1589088"/>
              <a:gd name="T101" fmla="*/ 1391458 h 1589088"/>
              <a:gd name="T102" fmla="*/ 909835 w 1589088"/>
              <a:gd name="T103" fmla="*/ 1466451 h 1589088"/>
              <a:gd name="T104" fmla="*/ 704388 w 1589088"/>
              <a:gd name="T105" fmla="*/ 1484656 h 1589088"/>
              <a:gd name="T106" fmla="*/ 501116 w 1589088"/>
              <a:gd name="T107" fmla="*/ 1445528 h 1589088"/>
              <a:gd name="T108" fmla="*/ 313061 w 1589088"/>
              <a:gd name="T109" fmla="*/ 1349069 h 1589088"/>
              <a:gd name="T110" fmla="*/ 143758 w 1589088"/>
              <a:gd name="T111" fmla="*/ 1181965 h 1589088"/>
              <a:gd name="T112" fmla="*/ 30708 w 1589088"/>
              <a:gd name="T113" fmla="*/ 954538 h 1589088"/>
              <a:gd name="T114" fmla="*/ 815 w 1589088"/>
              <a:gd name="T115" fmla="*/ 707277 h 1589088"/>
              <a:gd name="T116" fmla="*/ 54351 w 1589088"/>
              <a:gd name="T117" fmla="*/ 463275 h 1589088"/>
              <a:gd name="T118" fmla="*/ 191315 w 1589088"/>
              <a:gd name="T119" fmla="*/ 245360 h 1589088"/>
              <a:gd name="T120" fmla="*/ 397577 w 1589088"/>
              <a:gd name="T121" fmla="*/ 85319 h 1589088"/>
              <a:gd name="T122" fmla="*/ 636177 w 1589088"/>
              <a:gd name="T123" fmla="*/ 7880 h 158908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589088" h="1589088">
                <a:moveTo>
                  <a:pt x="916859" y="288925"/>
                </a:moveTo>
                <a:lnTo>
                  <a:pt x="954088" y="332030"/>
                </a:lnTo>
                <a:lnTo>
                  <a:pt x="816067" y="450682"/>
                </a:lnTo>
                <a:lnTo>
                  <a:pt x="817430" y="454085"/>
                </a:lnTo>
                <a:lnTo>
                  <a:pt x="818338" y="457488"/>
                </a:lnTo>
                <a:lnTo>
                  <a:pt x="819246" y="461118"/>
                </a:lnTo>
                <a:lnTo>
                  <a:pt x="820381" y="464748"/>
                </a:lnTo>
                <a:lnTo>
                  <a:pt x="820835" y="468378"/>
                </a:lnTo>
                <a:lnTo>
                  <a:pt x="821289" y="472008"/>
                </a:lnTo>
                <a:lnTo>
                  <a:pt x="821743" y="475865"/>
                </a:lnTo>
                <a:lnTo>
                  <a:pt x="821743" y="479722"/>
                </a:lnTo>
                <a:lnTo>
                  <a:pt x="821743" y="483805"/>
                </a:lnTo>
                <a:lnTo>
                  <a:pt x="821289" y="487662"/>
                </a:lnTo>
                <a:lnTo>
                  <a:pt x="820835" y="491746"/>
                </a:lnTo>
                <a:lnTo>
                  <a:pt x="820154" y="495602"/>
                </a:lnTo>
                <a:lnTo>
                  <a:pt x="819246" y="499459"/>
                </a:lnTo>
                <a:lnTo>
                  <a:pt x="818338" y="503089"/>
                </a:lnTo>
                <a:lnTo>
                  <a:pt x="816976" y="506946"/>
                </a:lnTo>
                <a:lnTo>
                  <a:pt x="815840" y="510349"/>
                </a:lnTo>
                <a:lnTo>
                  <a:pt x="814251" y="513979"/>
                </a:lnTo>
                <a:lnTo>
                  <a:pt x="812662" y="517382"/>
                </a:lnTo>
                <a:lnTo>
                  <a:pt x="810619" y="520785"/>
                </a:lnTo>
                <a:lnTo>
                  <a:pt x="808803" y="523961"/>
                </a:lnTo>
                <a:lnTo>
                  <a:pt x="806760" y="527137"/>
                </a:lnTo>
                <a:lnTo>
                  <a:pt x="804263" y="530313"/>
                </a:lnTo>
                <a:lnTo>
                  <a:pt x="801993" y="533036"/>
                </a:lnTo>
                <a:lnTo>
                  <a:pt x="799496" y="535985"/>
                </a:lnTo>
                <a:lnTo>
                  <a:pt x="796772" y="538707"/>
                </a:lnTo>
                <a:lnTo>
                  <a:pt x="794048" y="541203"/>
                </a:lnTo>
                <a:lnTo>
                  <a:pt x="791324" y="543698"/>
                </a:lnTo>
                <a:lnTo>
                  <a:pt x="788146" y="545967"/>
                </a:lnTo>
                <a:lnTo>
                  <a:pt x="785194" y="548009"/>
                </a:lnTo>
                <a:lnTo>
                  <a:pt x="781789" y="550051"/>
                </a:lnTo>
                <a:lnTo>
                  <a:pt x="778611" y="552093"/>
                </a:lnTo>
                <a:lnTo>
                  <a:pt x="775433" y="553908"/>
                </a:lnTo>
                <a:lnTo>
                  <a:pt x="771801" y="555496"/>
                </a:lnTo>
                <a:lnTo>
                  <a:pt x="768396" y="556857"/>
                </a:lnTo>
                <a:lnTo>
                  <a:pt x="764537" y="558218"/>
                </a:lnTo>
                <a:lnTo>
                  <a:pt x="760905" y="559352"/>
                </a:lnTo>
                <a:lnTo>
                  <a:pt x="757046" y="560260"/>
                </a:lnTo>
                <a:lnTo>
                  <a:pt x="753413" y="560940"/>
                </a:lnTo>
                <a:lnTo>
                  <a:pt x="749327" y="561621"/>
                </a:lnTo>
                <a:lnTo>
                  <a:pt x="745241" y="562075"/>
                </a:lnTo>
                <a:lnTo>
                  <a:pt x="692121" y="754005"/>
                </a:lnTo>
                <a:lnTo>
                  <a:pt x="697343" y="756728"/>
                </a:lnTo>
                <a:lnTo>
                  <a:pt x="702110" y="759904"/>
                </a:lnTo>
                <a:lnTo>
                  <a:pt x="706650" y="763080"/>
                </a:lnTo>
                <a:lnTo>
                  <a:pt x="710963" y="766937"/>
                </a:lnTo>
                <a:lnTo>
                  <a:pt x="715049" y="770794"/>
                </a:lnTo>
                <a:lnTo>
                  <a:pt x="718908" y="774877"/>
                </a:lnTo>
                <a:lnTo>
                  <a:pt x="722313" y="779188"/>
                </a:lnTo>
                <a:lnTo>
                  <a:pt x="725718" y="783952"/>
                </a:lnTo>
                <a:lnTo>
                  <a:pt x="728670" y="788943"/>
                </a:lnTo>
                <a:lnTo>
                  <a:pt x="731167" y="793934"/>
                </a:lnTo>
                <a:lnTo>
                  <a:pt x="733437" y="799379"/>
                </a:lnTo>
                <a:lnTo>
                  <a:pt x="735253" y="804824"/>
                </a:lnTo>
                <a:lnTo>
                  <a:pt x="736615" y="810496"/>
                </a:lnTo>
                <a:lnTo>
                  <a:pt x="737750" y="816167"/>
                </a:lnTo>
                <a:lnTo>
                  <a:pt x="738431" y="822066"/>
                </a:lnTo>
                <a:lnTo>
                  <a:pt x="738658" y="828191"/>
                </a:lnTo>
                <a:lnTo>
                  <a:pt x="738658" y="832729"/>
                </a:lnTo>
                <a:lnTo>
                  <a:pt x="738431" y="836812"/>
                </a:lnTo>
                <a:lnTo>
                  <a:pt x="737523" y="840896"/>
                </a:lnTo>
                <a:lnTo>
                  <a:pt x="736842" y="844980"/>
                </a:lnTo>
                <a:lnTo>
                  <a:pt x="735934" y="849063"/>
                </a:lnTo>
                <a:lnTo>
                  <a:pt x="734799" y="852920"/>
                </a:lnTo>
                <a:lnTo>
                  <a:pt x="733664" y="856777"/>
                </a:lnTo>
                <a:lnTo>
                  <a:pt x="732075" y="860407"/>
                </a:lnTo>
                <a:lnTo>
                  <a:pt x="730259" y="864263"/>
                </a:lnTo>
                <a:lnTo>
                  <a:pt x="728670" y="867666"/>
                </a:lnTo>
                <a:lnTo>
                  <a:pt x="726626" y="871296"/>
                </a:lnTo>
                <a:lnTo>
                  <a:pt x="724583" y="874699"/>
                </a:lnTo>
                <a:lnTo>
                  <a:pt x="722086" y="877876"/>
                </a:lnTo>
                <a:lnTo>
                  <a:pt x="719589" y="881052"/>
                </a:lnTo>
                <a:lnTo>
                  <a:pt x="717092" y="884228"/>
                </a:lnTo>
                <a:lnTo>
                  <a:pt x="714141" y="886950"/>
                </a:lnTo>
                <a:lnTo>
                  <a:pt x="711417" y="889673"/>
                </a:lnTo>
                <a:lnTo>
                  <a:pt x="708239" y="892395"/>
                </a:lnTo>
                <a:lnTo>
                  <a:pt x="705288" y="894891"/>
                </a:lnTo>
                <a:lnTo>
                  <a:pt x="702110" y="896933"/>
                </a:lnTo>
                <a:lnTo>
                  <a:pt x="698705" y="899428"/>
                </a:lnTo>
                <a:lnTo>
                  <a:pt x="695299" y="901243"/>
                </a:lnTo>
                <a:lnTo>
                  <a:pt x="691440" y="903058"/>
                </a:lnTo>
                <a:lnTo>
                  <a:pt x="688035" y="904646"/>
                </a:lnTo>
                <a:lnTo>
                  <a:pt x="684176" y="906234"/>
                </a:lnTo>
                <a:lnTo>
                  <a:pt x="680317" y="907595"/>
                </a:lnTo>
                <a:lnTo>
                  <a:pt x="676231" y="908730"/>
                </a:lnTo>
                <a:lnTo>
                  <a:pt x="672372" y="909637"/>
                </a:lnTo>
                <a:lnTo>
                  <a:pt x="668286" y="910318"/>
                </a:lnTo>
                <a:lnTo>
                  <a:pt x="664199" y="910771"/>
                </a:lnTo>
                <a:lnTo>
                  <a:pt x="659886" y="911225"/>
                </a:lnTo>
                <a:lnTo>
                  <a:pt x="655573" y="911225"/>
                </a:lnTo>
                <a:lnTo>
                  <a:pt x="651260" y="911225"/>
                </a:lnTo>
                <a:lnTo>
                  <a:pt x="646947" y="910771"/>
                </a:lnTo>
                <a:lnTo>
                  <a:pt x="643088" y="910318"/>
                </a:lnTo>
                <a:lnTo>
                  <a:pt x="638775" y="909637"/>
                </a:lnTo>
                <a:lnTo>
                  <a:pt x="634915" y="908730"/>
                </a:lnTo>
                <a:lnTo>
                  <a:pt x="630829" y="907595"/>
                </a:lnTo>
                <a:lnTo>
                  <a:pt x="627197" y="906234"/>
                </a:lnTo>
                <a:lnTo>
                  <a:pt x="623338" y="904646"/>
                </a:lnTo>
                <a:lnTo>
                  <a:pt x="619706" y="903058"/>
                </a:lnTo>
                <a:lnTo>
                  <a:pt x="616074" y="901243"/>
                </a:lnTo>
                <a:lnTo>
                  <a:pt x="612669" y="899428"/>
                </a:lnTo>
                <a:lnTo>
                  <a:pt x="609037" y="896933"/>
                </a:lnTo>
                <a:lnTo>
                  <a:pt x="605858" y="894891"/>
                </a:lnTo>
                <a:lnTo>
                  <a:pt x="602680" y="892395"/>
                </a:lnTo>
                <a:lnTo>
                  <a:pt x="599729" y="889673"/>
                </a:lnTo>
                <a:lnTo>
                  <a:pt x="596778" y="886950"/>
                </a:lnTo>
                <a:lnTo>
                  <a:pt x="594054" y="884228"/>
                </a:lnTo>
                <a:lnTo>
                  <a:pt x="591557" y="881052"/>
                </a:lnTo>
                <a:lnTo>
                  <a:pt x="588833" y="877876"/>
                </a:lnTo>
                <a:lnTo>
                  <a:pt x="586790" y="874699"/>
                </a:lnTo>
                <a:lnTo>
                  <a:pt x="584520" y="871296"/>
                </a:lnTo>
                <a:lnTo>
                  <a:pt x="582704" y="867666"/>
                </a:lnTo>
                <a:lnTo>
                  <a:pt x="580661" y="864263"/>
                </a:lnTo>
                <a:lnTo>
                  <a:pt x="579072" y="860407"/>
                </a:lnTo>
                <a:lnTo>
                  <a:pt x="577710" y="856777"/>
                </a:lnTo>
                <a:lnTo>
                  <a:pt x="576348" y="852920"/>
                </a:lnTo>
                <a:lnTo>
                  <a:pt x="575212" y="849063"/>
                </a:lnTo>
                <a:lnTo>
                  <a:pt x="574077" y="844980"/>
                </a:lnTo>
                <a:lnTo>
                  <a:pt x="573396" y="840896"/>
                </a:lnTo>
                <a:lnTo>
                  <a:pt x="572942" y="836812"/>
                </a:lnTo>
                <a:lnTo>
                  <a:pt x="572488" y="832729"/>
                </a:lnTo>
                <a:lnTo>
                  <a:pt x="572488" y="828191"/>
                </a:lnTo>
                <a:lnTo>
                  <a:pt x="572488" y="825242"/>
                </a:lnTo>
                <a:lnTo>
                  <a:pt x="572715" y="822066"/>
                </a:lnTo>
                <a:lnTo>
                  <a:pt x="573623" y="815940"/>
                </a:lnTo>
                <a:lnTo>
                  <a:pt x="574986" y="810042"/>
                </a:lnTo>
                <a:lnTo>
                  <a:pt x="576575" y="804370"/>
                </a:lnTo>
                <a:lnTo>
                  <a:pt x="454445" y="733134"/>
                </a:lnTo>
                <a:lnTo>
                  <a:pt x="449904" y="736083"/>
                </a:lnTo>
                <a:lnTo>
                  <a:pt x="444910" y="738352"/>
                </a:lnTo>
                <a:lnTo>
                  <a:pt x="439689" y="740166"/>
                </a:lnTo>
                <a:lnTo>
                  <a:pt x="434468" y="741981"/>
                </a:lnTo>
                <a:lnTo>
                  <a:pt x="429020" y="743569"/>
                </a:lnTo>
                <a:lnTo>
                  <a:pt x="423571" y="744477"/>
                </a:lnTo>
                <a:lnTo>
                  <a:pt x="417669" y="745158"/>
                </a:lnTo>
                <a:lnTo>
                  <a:pt x="412221" y="745384"/>
                </a:lnTo>
                <a:lnTo>
                  <a:pt x="408589" y="745158"/>
                </a:lnTo>
                <a:lnTo>
                  <a:pt x="405411" y="744931"/>
                </a:lnTo>
                <a:lnTo>
                  <a:pt x="398828" y="744023"/>
                </a:lnTo>
                <a:lnTo>
                  <a:pt x="305755" y="898294"/>
                </a:lnTo>
                <a:lnTo>
                  <a:pt x="257175" y="869255"/>
                </a:lnTo>
                <a:lnTo>
                  <a:pt x="349113" y="716118"/>
                </a:lnTo>
                <a:lnTo>
                  <a:pt x="347070" y="713396"/>
                </a:lnTo>
                <a:lnTo>
                  <a:pt x="344573" y="710220"/>
                </a:lnTo>
                <a:lnTo>
                  <a:pt x="342757" y="707497"/>
                </a:lnTo>
                <a:lnTo>
                  <a:pt x="340714" y="704321"/>
                </a:lnTo>
                <a:lnTo>
                  <a:pt x="339125" y="701145"/>
                </a:lnTo>
                <a:lnTo>
                  <a:pt x="337536" y="697969"/>
                </a:lnTo>
                <a:lnTo>
                  <a:pt x="335720" y="694793"/>
                </a:lnTo>
                <a:lnTo>
                  <a:pt x="334358" y="691390"/>
                </a:lnTo>
                <a:lnTo>
                  <a:pt x="333223" y="687987"/>
                </a:lnTo>
                <a:lnTo>
                  <a:pt x="332087" y="684584"/>
                </a:lnTo>
                <a:lnTo>
                  <a:pt x="331179" y="680954"/>
                </a:lnTo>
                <a:lnTo>
                  <a:pt x="330498" y="677324"/>
                </a:lnTo>
                <a:lnTo>
                  <a:pt x="329590" y="673467"/>
                </a:lnTo>
                <a:lnTo>
                  <a:pt x="329136" y="670064"/>
                </a:lnTo>
                <a:lnTo>
                  <a:pt x="328909" y="665981"/>
                </a:lnTo>
                <a:lnTo>
                  <a:pt x="328909" y="662351"/>
                </a:lnTo>
                <a:lnTo>
                  <a:pt x="328909" y="658040"/>
                </a:lnTo>
                <a:lnTo>
                  <a:pt x="329363" y="653730"/>
                </a:lnTo>
                <a:lnTo>
                  <a:pt x="330044" y="649646"/>
                </a:lnTo>
                <a:lnTo>
                  <a:pt x="330725" y="645335"/>
                </a:lnTo>
                <a:lnTo>
                  <a:pt x="331633" y="641479"/>
                </a:lnTo>
                <a:lnTo>
                  <a:pt x="332768" y="637395"/>
                </a:lnTo>
                <a:lnTo>
                  <a:pt x="333904" y="633765"/>
                </a:lnTo>
                <a:lnTo>
                  <a:pt x="335493" y="629908"/>
                </a:lnTo>
                <a:lnTo>
                  <a:pt x="337082" y="626279"/>
                </a:lnTo>
                <a:lnTo>
                  <a:pt x="339125" y="622649"/>
                </a:lnTo>
                <a:lnTo>
                  <a:pt x="340941" y="619246"/>
                </a:lnTo>
                <a:lnTo>
                  <a:pt x="342984" y="615843"/>
                </a:lnTo>
                <a:lnTo>
                  <a:pt x="345481" y="612666"/>
                </a:lnTo>
                <a:lnTo>
                  <a:pt x="347978" y="609263"/>
                </a:lnTo>
                <a:lnTo>
                  <a:pt x="350475" y="606314"/>
                </a:lnTo>
                <a:lnTo>
                  <a:pt x="353426" y="603592"/>
                </a:lnTo>
                <a:lnTo>
                  <a:pt x="356150" y="600642"/>
                </a:lnTo>
                <a:lnTo>
                  <a:pt x="359101" y="598147"/>
                </a:lnTo>
                <a:lnTo>
                  <a:pt x="362279" y="595878"/>
                </a:lnTo>
                <a:lnTo>
                  <a:pt x="365458" y="593383"/>
                </a:lnTo>
                <a:lnTo>
                  <a:pt x="369090" y="591341"/>
                </a:lnTo>
                <a:lnTo>
                  <a:pt x="372495" y="589299"/>
                </a:lnTo>
                <a:lnTo>
                  <a:pt x="376127" y="587484"/>
                </a:lnTo>
                <a:lnTo>
                  <a:pt x="379759" y="585669"/>
                </a:lnTo>
                <a:lnTo>
                  <a:pt x="383618" y="584308"/>
                </a:lnTo>
                <a:lnTo>
                  <a:pt x="387250" y="582947"/>
                </a:lnTo>
                <a:lnTo>
                  <a:pt x="391336" y="581812"/>
                </a:lnTo>
                <a:lnTo>
                  <a:pt x="395196" y="580905"/>
                </a:lnTo>
                <a:lnTo>
                  <a:pt x="399509" y="580224"/>
                </a:lnTo>
                <a:lnTo>
                  <a:pt x="403368" y="579544"/>
                </a:lnTo>
                <a:lnTo>
                  <a:pt x="407681" y="579317"/>
                </a:lnTo>
                <a:lnTo>
                  <a:pt x="412221" y="579090"/>
                </a:lnTo>
                <a:lnTo>
                  <a:pt x="416307" y="579317"/>
                </a:lnTo>
                <a:lnTo>
                  <a:pt x="420620" y="579544"/>
                </a:lnTo>
                <a:lnTo>
                  <a:pt x="424707" y="580224"/>
                </a:lnTo>
                <a:lnTo>
                  <a:pt x="428793" y="580905"/>
                </a:lnTo>
                <a:lnTo>
                  <a:pt x="432652" y="581812"/>
                </a:lnTo>
                <a:lnTo>
                  <a:pt x="436738" y="582947"/>
                </a:lnTo>
                <a:lnTo>
                  <a:pt x="440597" y="584308"/>
                </a:lnTo>
                <a:lnTo>
                  <a:pt x="444456" y="585669"/>
                </a:lnTo>
                <a:lnTo>
                  <a:pt x="447861" y="587484"/>
                </a:lnTo>
                <a:lnTo>
                  <a:pt x="451720" y="589299"/>
                </a:lnTo>
                <a:lnTo>
                  <a:pt x="454899" y="591341"/>
                </a:lnTo>
                <a:lnTo>
                  <a:pt x="458531" y="593383"/>
                </a:lnTo>
                <a:lnTo>
                  <a:pt x="461709" y="595878"/>
                </a:lnTo>
                <a:lnTo>
                  <a:pt x="464887" y="598147"/>
                </a:lnTo>
                <a:lnTo>
                  <a:pt x="467838" y="600642"/>
                </a:lnTo>
                <a:lnTo>
                  <a:pt x="470562" y="603592"/>
                </a:lnTo>
                <a:lnTo>
                  <a:pt x="473513" y="606314"/>
                </a:lnTo>
                <a:lnTo>
                  <a:pt x="476010" y="609263"/>
                </a:lnTo>
                <a:lnTo>
                  <a:pt x="478734" y="612666"/>
                </a:lnTo>
                <a:lnTo>
                  <a:pt x="481004" y="615843"/>
                </a:lnTo>
                <a:lnTo>
                  <a:pt x="483047" y="619246"/>
                </a:lnTo>
                <a:lnTo>
                  <a:pt x="484864" y="622649"/>
                </a:lnTo>
                <a:lnTo>
                  <a:pt x="486907" y="626279"/>
                </a:lnTo>
                <a:lnTo>
                  <a:pt x="488496" y="629908"/>
                </a:lnTo>
                <a:lnTo>
                  <a:pt x="490085" y="633765"/>
                </a:lnTo>
                <a:lnTo>
                  <a:pt x="491220" y="637395"/>
                </a:lnTo>
                <a:lnTo>
                  <a:pt x="492355" y="641479"/>
                </a:lnTo>
                <a:lnTo>
                  <a:pt x="493490" y="645335"/>
                </a:lnTo>
                <a:lnTo>
                  <a:pt x="494171" y="649646"/>
                </a:lnTo>
                <a:lnTo>
                  <a:pt x="494625" y="653730"/>
                </a:lnTo>
                <a:lnTo>
                  <a:pt x="495079" y="658040"/>
                </a:lnTo>
                <a:lnTo>
                  <a:pt x="495079" y="662351"/>
                </a:lnTo>
                <a:lnTo>
                  <a:pt x="495079" y="665527"/>
                </a:lnTo>
                <a:lnTo>
                  <a:pt x="494852" y="669157"/>
                </a:lnTo>
                <a:lnTo>
                  <a:pt x="494398" y="672333"/>
                </a:lnTo>
                <a:lnTo>
                  <a:pt x="493944" y="675509"/>
                </a:lnTo>
                <a:lnTo>
                  <a:pt x="492355" y="682088"/>
                </a:lnTo>
                <a:lnTo>
                  <a:pt x="490539" y="688214"/>
                </a:lnTo>
                <a:lnTo>
                  <a:pt x="610853" y="758543"/>
                </a:lnTo>
                <a:lnTo>
                  <a:pt x="616528" y="755140"/>
                </a:lnTo>
                <a:lnTo>
                  <a:pt x="622430" y="752417"/>
                </a:lnTo>
                <a:lnTo>
                  <a:pt x="628559" y="749922"/>
                </a:lnTo>
                <a:lnTo>
                  <a:pt x="634915" y="748107"/>
                </a:lnTo>
                <a:lnTo>
                  <a:pt x="690305" y="547101"/>
                </a:lnTo>
                <a:lnTo>
                  <a:pt x="686673" y="544152"/>
                </a:lnTo>
                <a:lnTo>
                  <a:pt x="682814" y="540976"/>
                </a:lnTo>
                <a:lnTo>
                  <a:pt x="679409" y="537800"/>
                </a:lnTo>
                <a:lnTo>
                  <a:pt x="676004" y="533943"/>
                </a:lnTo>
                <a:lnTo>
                  <a:pt x="673053" y="530540"/>
                </a:lnTo>
                <a:lnTo>
                  <a:pt x="670102" y="526456"/>
                </a:lnTo>
                <a:lnTo>
                  <a:pt x="667605" y="522373"/>
                </a:lnTo>
                <a:lnTo>
                  <a:pt x="665107" y="518062"/>
                </a:lnTo>
                <a:lnTo>
                  <a:pt x="662837" y="513979"/>
                </a:lnTo>
                <a:lnTo>
                  <a:pt x="661021" y="509214"/>
                </a:lnTo>
                <a:lnTo>
                  <a:pt x="659432" y="504450"/>
                </a:lnTo>
                <a:lnTo>
                  <a:pt x="658070" y="499913"/>
                </a:lnTo>
                <a:lnTo>
                  <a:pt x="657162" y="494922"/>
                </a:lnTo>
                <a:lnTo>
                  <a:pt x="656027" y="489931"/>
                </a:lnTo>
                <a:lnTo>
                  <a:pt x="655573" y="484940"/>
                </a:lnTo>
                <a:lnTo>
                  <a:pt x="655573" y="479722"/>
                </a:lnTo>
                <a:lnTo>
                  <a:pt x="655573" y="475411"/>
                </a:lnTo>
                <a:lnTo>
                  <a:pt x="655800" y="471327"/>
                </a:lnTo>
                <a:lnTo>
                  <a:pt x="656708" y="467017"/>
                </a:lnTo>
                <a:lnTo>
                  <a:pt x="657389" y="463160"/>
                </a:lnTo>
                <a:lnTo>
                  <a:pt x="658297" y="458850"/>
                </a:lnTo>
                <a:lnTo>
                  <a:pt x="659432" y="455220"/>
                </a:lnTo>
                <a:lnTo>
                  <a:pt x="660567" y="451136"/>
                </a:lnTo>
                <a:lnTo>
                  <a:pt x="661929" y="447506"/>
                </a:lnTo>
                <a:lnTo>
                  <a:pt x="663745" y="443649"/>
                </a:lnTo>
                <a:lnTo>
                  <a:pt x="665561" y="440246"/>
                </a:lnTo>
                <a:lnTo>
                  <a:pt x="667605" y="436617"/>
                </a:lnTo>
                <a:lnTo>
                  <a:pt x="669648" y="433440"/>
                </a:lnTo>
                <a:lnTo>
                  <a:pt x="672145" y="430037"/>
                </a:lnTo>
                <a:lnTo>
                  <a:pt x="674642" y="426861"/>
                </a:lnTo>
                <a:lnTo>
                  <a:pt x="677139" y="423912"/>
                </a:lnTo>
                <a:lnTo>
                  <a:pt x="679863" y="420963"/>
                </a:lnTo>
                <a:lnTo>
                  <a:pt x="682814" y="418240"/>
                </a:lnTo>
                <a:lnTo>
                  <a:pt x="685765" y="415518"/>
                </a:lnTo>
                <a:lnTo>
                  <a:pt x="688943" y="413249"/>
                </a:lnTo>
                <a:lnTo>
                  <a:pt x="692121" y="410980"/>
                </a:lnTo>
                <a:lnTo>
                  <a:pt x="695526" y="408712"/>
                </a:lnTo>
                <a:lnTo>
                  <a:pt x="698932" y="406670"/>
                </a:lnTo>
                <a:lnTo>
                  <a:pt x="702791" y="404855"/>
                </a:lnTo>
                <a:lnTo>
                  <a:pt x="706196" y="403267"/>
                </a:lnTo>
                <a:lnTo>
                  <a:pt x="710055" y="401679"/>
                </a:lnTo>
                <a:lnTo>
                  <a:pt x="713914" y="400318"/>
                </a:lnTo>
                <a:lnTo>
                  <a:pt x="718000" y="399410"/>
                </a:lnTo>
                <a:lnTo>
                  <a:pt x="721859" y="398503"/>
                </a:lnTo>
                <a:lnTo>
                  <a:pt x="725945" y="397595"/>
                </a:lnTo>
                <a:lnTo>
                  <a:pt x="730032" y="397141"/>
                </a:lnTo>
                <a:lnTo>
                  <a:pt x="734345" y="396915"/>
                </a:lnTo>
                <a:lnTo>
                  <a:pt x="738658" y="396688"/>
                </a:lnTo>
                <a:lnTo>
                  <a:pt x="744106" y="396915"/>
                </a:lnTo>
                <a:lnTo>
                  <a:pt x="749554" y="397595"/>
                </a:lnTo>
                <a:lnTo>
                  <a:pt x="754775" y="398276"/>
                </a:lnTo>
                <a:lnTo>
                  <a:pt x="759770" y="399637"/>
                </a:lnTo>
                <a:lnTo>
                  <a:pt x="764764" y="400998"/>
                </a:lnTo>
                <a:lnTo>
                  <a:pt x="769758" y="403040"/>
                </a:lnTo>
                <a:lnTo>
                  <a:pt x="774298" y="405082"/>
                </a:lnTo>
                <a:lnTo>
                  <a:pt x="778838" y="407577"/>
                </a:lnTo>
                <a:lnTo>
                  <a:pt x="916859" y="288925"/>
                </a:lnTo>
                <a:close/>
                <a:moveTo>
                  <a:pt x="607752" y="120128"/>
                </a:moveTo>
                <a:lnTo>
                  <a:pt x="595738" y="120581"/>
                </a:lnTo>
                <a:lnTo>
                  <a:pt x="583950" y="121488"/>
                </a:lnTo>
                <a:lnTo>
                  <a:pt x="571936" y="122621"/>
                </a:lnTo>
                <a:lnTo>
                  <a:pt x="559921" y="123755"/>
                </a:lnTo>
                <a:lnTo>
                  <a:pt x="548133" y="125341"/>
                </a:lnTo>
                <a:lnTo>
                  <a:pt x="536119" y="127154"/>
                </a:lnTo>
                <a:lnTo>
                  <a:pt x="524331" y="129421"/>
                </a:lnTo>
                <a:lnTo>
                  <a:pt x="512543" y="131688"/>
                </a:lnTo>
                <a:lnTo>
                  <a:pt x="500755" y="134407"/>
                </a:lnTo>
                <a:lnTo>
                  <a:pt x="489194" y="137581"/>
                </a:lnTo>
                <a:lnTo>
                  <a:pt x="477406" y="140754"/>
                </a:lnTo>
                <a:lnTo>
                  <a:pt x="466072" y="144380"/>
                </a:lnTo>
                <a:lnTo>
                  <a:pt x="454511" y="148234"/>
                </a:lnTo>
                <a:lnTo>
                  <a:pt x="443176" y="152313"/>
                </a:lnTo>
                <a:lnTo>
                  <a:pt x="431615" y="156620"/>
                </a:lnTo>
                <a:lnTo>
                  <a:pt x="420508" y="161380"/>
                </a:lnTo>
                <a:lnTo>
                  <a:pt x="409400" y="166593"/>
                </a:lnTo>
                <a:lnTo>
                  <a:pt x="398519" y="171579"/>
                </a:lnTo>
                <a:lnTo>
                  <a:pt x="387411" y="177246"/>
                </a:lnTo>
                <a:lnTo>
                  <a:pt x="376530" y="183139"/>
                </a:lnTo>
                <a:lnTo>
                  <a:pt x="365876" y="189485"/>
                </a:lnTo>
                <a:lnTo>
                  <a:pt x="355221" y="195831"/>
                </a:lnTo>
                <a:lnTo>
                  <a:pt x="344794" y="202631"/>
                </a:lnTo>
                <a:lnTo>
                  <a:pt x="334593" y="209431"/>
                </a:lnTo>
                <a:lnTo>
                  <a:pt x="324392" y="216684"/>
                </a:lnTo>
                <a:lnTo>
                  <a:pt x="314191" y="224163"/>
                </a:lnTo>
                <a:lnTo>
                  <a:pt x="304443" y="232323"/>
                </a:lnTo>
                <a:lnTo>
                  <a:pt x="294695" y="240483"/>
                </a:lnTo>
                <a:lnTo>
                  <a:pt x="284948" y="248869"/>
                </a:lnTo>
                <a:lnTo>
                  <a:pt x="275654" y="257482"/>
                </a:lnTo>
                <a:lnTo>
                  <a:pt x="266359" y="266548"/>
                </a:lnTo>
                <a:lnTo>
                  <a:pt x="257518" y="275614"/>
                </a:lnTo>
                <a:lnTo>
                  <a:pt x="248678" y="285134"/>
                </a:lnTo>
                <a:lnTo>
                  <a:pt x="240290" y="294654"/>
                </a:lnTo>
                <a:lnTo>
                  <a:pt x="232129" y="304400"/>
                </a:lnTo>
                <a:lnTo>
                  <a:pt x="224195" y="314373"/>
                </a:lnTo>
                <a:lnTo>
                  <a:pt x="216714" y="324346"/>
                </a:lnTo>
                <a:lnTo>
                  <a:pt x="209460" y="334545"/>
                </a:lnTo>
                <a:lnTo>
                  <a:pt x="202433" y="344971"/>
                </a:lnTo>
                <a:lnTo>
                  <a:pt x="195632" y="355397"/>
                </a:lnTo>
                <a:lnTo>
                  <a:pt x="189058" y="366050"/>
                </a:lnTo>
                <a:lnTo>
                  <a:pt x="183164" y="376703"/>
                </a:lnTo>
                <a:lnTo>
                  <a:pt x="177271" y="387583"/>
                </a:lnTo>
                <a:lnTo>
                  <a:pt x="171603" y="398462"/>
                </a:lnTo>
                <a:lnTo>
                  <a:pt x="166390" y="409342"/>
                </a:lnTo>
                <a:lnTo>
                  <a:pt x="161402" y="420448"/>
                </a:lnTo>
                <a:lnTo>
                  <a:pt x="156642" y="431554"/>
                </a:lnTo>
                <a:lnTo>
                  <a:pt x="152108" y="443114"/>
                </a:lnTo>
                <a:lnTo>
                  <a:pt x="148028" y="454673"/>
                </a:lnTo>
                <a:lnTo>
                  <a:pt x="144174" y="466006"/>
                </a:lnTo>
                <a:lnTo>
                  <a:pt x="140774" y="477565"/>
                </a:lnTo>
                <a:lnTo>
                  <a:pt x="137373" y="489125"/>
                </a:lnTo>
                <a:lnTo>
                  <a:pt x="134426" y="500911"/>
                </a:lnTo>
                <a:lnTo>
                  <a:pt x="131706" y="512470"/>
                </a:lnTo>
                <a:lnTo>
                  <a:pt x="129213" y="524256"/>
                </a:lnTo>
                <a:lnTo>
                  <a:pt x="127172" y="536269"/>
                </a:lnTo>
                <a:lnTo>
                  <a:pt x="125359" y="548055"/>
                </a:lnTo>
                <a:lnTo>
                  <a:pt x="123772" y="560068"/>
                </a:lnTo>
                <a:lnTo>
                  <a:pt x="122185" y="571854"/>
                </a:lnTo>
                <a:lnTo>
                  <a:pt x="121278" y="583867"/>
                </a:lnTo>
                <a:lnTo>
                  <a:pt x="120598" y="595880"/>
                </a:lnTo>
                <a:lnTo>
                  <a:pt x="120145" y="607666"/>
                </a:lnTo>
                <a:lnTo>
                  <a:pt x="120145" y="619905"/>
                </a:lnTo>
                <a:lnTo>
                  <a:pt x="120145" y="631918"/>
                </a:lnTo>
                <a:lnTo>
                  <a:pt x="120598" y="643704"/>
                </a:lnTo>
                <a:lnTo>
                  <a:pt x="121278" y="655717"/>
                </a:lnTo>
                <a:lnTo>
                  <a:pt x="122185" y="667503"/>
                </a:lnTo>
                <a:lnTo>
                  <a:pt x="123772" y="679516"/>
                </a:lnTo>
                <a:lnTo>
                  <a:pt x="125359" y="691529"/>
                </a:lnTo>
                <a:lnTo>
                  <a:pt x="127172" y="703315"/>
                </a:lnTo>
                <a:lnTo>
                  <a:pt x="129213" y="715328"/>
                </a:lnTo>
                <a:lnTo>
                  <a:pt x="131706" y="726887"/>
                </a:lnTo>
                <a:lnTo>
                  <a:pt x="134426" y="738673"/>
                </a:lnTo>
                <a:lnTo>
                  <a:pt x="137373" y="750460"/>
                </a:lnTo>
                <a:lnTo>
                  <a:pt x="140774" y="762019"/>
                </a:lnTo>
                <a:lnTo>
                  <a:pt x="144174" y="773579"/>
                </a:lnTo>
                <a:lnTo>
                  <a:pt x="148028" y="784911"/>
                </a:lnTo>
                <a:lnTo>
                  <a:pt x="152108" y="796471"/>
                </a:lnTo>
                <a:lnTo>
                  <a:pt x="156642" y="807804"/>
                </a:lnTo>
                <a:lnTo>
                  <a:pt x="161402" y="819136"/>
                </a:lnTo>
                <a:lnTo>
                  <a:pt x="166390" y="830016"/>
                </a:lnTo>
                <a:lnTo>
                  <a:pt x="171603" y="841122"/>
                </a:lnTo>
                <a:lnTo>
                  <a:pt x="177271" y="852002"/>
                </a:lnTo>
                <a:lnTo>
                  <a:pt x="183164" y="862881"/>
                </a:lnTo>
                <a:lnTo>
                  <a:pt x="189058" y="873534"/>
                </a:lnTo>
                <a:lnTo>
                  <a:pt x="195632" y="884187"/>
                </a:lnTo>
                <a:lnTo>
                  <a:pt x="202433" y="894613"/>
                </a:lnTo>
                <a:lnTo>
                  <a:pt x="209460" y="904813"/>
                </a:lnTo>
                <a:lnTo>
                  <a:pt x="216714" y="915239"/>
                </a:lnTo>
                <a:lnTo>
                  <a:pt x="224195" y="925212"/>
                </a:lnTo>
                <a:lnTo>
                  <a:pt x="232129" y="934958"/>
                </a:lnTo>
                <a:lnTo>
                  <a:pt x="240290" y="944931"/>
                </a:lnTo>
                <a:lnTo>
                  <a:pt x="248678" y="954450"/>
                </a:lnTo>
                <a:lnTo>
                  <a:pt x="257518" y="963743"/>
                </a:lnTo>
                <a:lnTo>
                  <a:pt x="266359" y="973036"/>
                </a:lnTo>
                <a:lnTo>
                  <a:pt x="275654" y="982102"/>
                </a:lnTo>
                <a:lnTo>
                  <a:pt x="284948" y="990715"/>
                </a:lnTo>
                <a:lnTo>
                  <a:pt x="294695" y="999102"/>
                </a:lnTo>
                <a:lnTo>
                  <a:pt x="304443" y="1007261"/>
                </a:lnTo>
                <a:lnTo>
                  <a:pt x="314191" y="1015194"/>
                </a:lnTo>
                <a:lnTo>
                  <a:pt x="324392" y="1022674"/>
                </a:lnTo>
                <a:lnTo>
                  <a:pt x="334593" y="1029927"/>
                </a:lnTo>
                <a:lnTo>
                  <a:pt x="344794" y="1036953"/>
                </a:lnTo>
                <a:lnTo>
                  <a:pt x="355221" y="1043753"/>
                </a:lnTo>
                <a:lnTo>
                  <a:pt x="365876" y="1050099"/>
                </a:lnTo>
                <a:lnTo>
                  <a:pt x="376530" y="1056446"/>
                </a:lnTo>
                <a:lnTo>
                  <a:pt x="387411" y="1062339"/>
                </a:lnTo>
                <a:lnTo>
                  <a:pt x="398292" y="1067779"/>
                </a:lnTo>
                <a:lnTo>
                  <a:pt x="409400" y="1072992"/>
                </a:lnTo>
                <a:lnTo>
                  <a:pt x="420508" y="1078205"/>
                </a:lnTo>
                <a:lnTo>
                  <a:pt x="431615" y="1082738"/>
                </a:lnTo>
                <a:lnTo>
                  <a:pt x="443176" y="1087271"/>
                </a:lnTo>
                <a:lnTo>
                  <a:pt x="454511" y="1091351"/>
                </a:lnTo>
                <a:lnTo>
                  <a:pt x="466072" y="1095204"/>
                </a:lnTo>
                <a:lnTo>
                  <a:pt x="477406" y="1098830"/>
                </a:lnTo>
                <a:lnTo>
                  <a:pt x="489194" y="1102004"/>
                </a:lnTo>
                <a:lnTo>
                  <a:pt x="500755" y="1104950"/>
                </a:lnTo>
                <a:lnTo>
                  <a:pt x="512543" y="1107897"/>
                </a:lnTo>
                <a:lnTo>
                  <a:pt x="524331" y="1110163"/>
                </a:lnTo>
                <a:lnTo>
                  <a:pt x="536119" y="1112203"/>
                </a:lnTo>
                <a:lnTo>
                  <a:pt x="548133" y="1114243"/>
                </a:lnTo>
                <a:lnTo>
                  <a:pt x="559921" y="1115830"/>
                </a:lnTo>
                <a:lnTo>
                  <a:pt x="571936" y="1116963"/>
                </a:lnTo>
                <a:lnTo>
                  <a:pt x="583950" y="1118096"/>
                </a:lnTo>
                <a:lnTo>
                  <a:pt x="595738" y="1118776"/>
                </a:lnTo>
                <a:lnTo>
                  <a:pt x="607752" y="1119230"/>
                </a:lnTo>
                <a:lnTo>
                  <a:pt x="619540" y="1119230"/>
                </a:lnTo>
                <a:lnTo>
                  <a:pt x="631782" y="1119230"/>
                </a:lnTo>
                <a:lnTo>
                  <a:pt x="643796" y="1118776"/>
                </a:lnTo>
                <a:lnTo>
                  <a:pt x="655584" y="1118096"/>
                </a:lnTo>
                <a:lnTo>
                  <a:pt x="667598" y="1116963"/>
                </a:lnTo>
                <a:lnTo>
                  <a:pt x="679613" y="1115830"/>
                </a:lnTo>
                <a:lnTo>
                  <a:pt x="691401" y="1114243"/>
                </a:lnTo>
                <a:lnTo>
                  <a:pt x="703415" y="1112203"/>
                </a:lnTo>
                <a:lnTo>
                  <a:pt x="715203" y="1110163"/>
                </a:lnTo>
                <a:lnTo>
                  <a:pt x="726991" y="1107897"/>
                </a:lnTo>
                <a:lnTo>
                  <a:pt x="738779" y="1104950"/>
                </a:lnTo>
                <a:lnTo>
                  <a:pt x="750340" y="1102004"/>
                </a:lnTo>
                <a:lnTo>
                  <a:pt x="762128" y="1098830"/>
                </a:lnTo>
                <a:lnTo>
                  <a:pt x="773462" y="1095204"/>
                </a:lnTo>
                <a:lnTo>
                  <a:pt x="785023" y="1091351"/>
                </a:lnTo>
                <a:lnTo>
                  <a:pt x="796358" y="1087271"/>
                </a:lnTo>
                <a:lnTo>
                  <a:pt x="807692" y="1082738"/>
                </a:lnTo>
                <a:lnTo>
                  <a:pt x="819026" y="1078205"/>
                </a:lnTo>
                <a:lnTo>
                  <a:pt x="830134" y="1072992"/>
                </a:lnTo>
                <a:lnTo>
                  <a:pt x="841015" y="1067779"/>
                </a:lnTo>
                <a:lnTo>
                  <a:pt x="852123" y="1062339"/>
                </a:lnTo>
                <a:lnTo>
                  <a:pt x="862777" y="1056446"/>
                </a:lnTo>
                <a:lnTo>
                  <a:pt x="873658" y="1050099"/>
                </a:lnTo>
                <a:lnTo>
                  <a:pt x="884086" y="1043753"/>
                </a:lnTo>
                <a:lnTo>
                  <a:pt x="894740" y="1036953"/>
                </a:lnTo>
                <a:lnTo>
                  <a:pt x="904941" y="1029927"/>
                </a:lnTo>
                <a:lnTo>
                  <a:pt x="915142" y="1022674"/>
                </a:lnTo>
                <a:lnTo>
                  <a:pt x="925343" y="1015194"/>
                </a:lnTo>
                <a:lnTo>
                  <a:pt x="935091" y="1007261"/>
                </a:lnTo>
                <a:lnTo>
                  <a:pt x="944839" y="999102"/>
                </a:lnTo>
                <a:lnTo>
                  <a:pt x="954586" y="990715"/>
                </a:lnTo>
                <a:lnTo>
                  <a:pt x="963880" y="982102"/>
                </a:lnTo>
                <a:lnTo>
                  <a:pt x="972948" y="973036"/>
                </a:lnTo>
                <a:lnTo>
                  <a:pt x="982016" y="963743"/>
                </a:lnTo>
                <a:lnTo>
                  <a:pt x="990856" y="954450"/>
                </a:lnTo>
                <a:lnTo>
                  <a:pt x="999244" y="944931"/>
                </a:lnTo>
                <a:lnTo>
                  <a:pt x="1007405" y="934958"/>
                </a:lnTo>
                <a:lnTo>
                  <a:pt x="1015339" y="925212"/>
                </a:lnTo>
                <a:lnTo>
                  <a:pt x="1022820" y="915239"/>
                </a:lnTo>
                <a:lnTo>
                  <a:pt x="1030074" y="904813"/>
                </a:lnTo>
                <a:lnTo>
                  <a:pt x="1037101" y="894613"/>
                </a:lnTo>
                <a:lnTo>
                  <a:pt x="1043902" y="884187"/>
                </a:lnTo>
                <a:lnTo>
                  <a:pt x="1050249" y="873534"/>
                </a:lnTo>
                <a:lnTo>
                  <a:pt x="1056370" y="862881"/>
                </a:lnTo>
                <a:lnTo>
                  <a:pt x="1062263" y="852002"/>
                </a:lnTo>
                <a:lnTo>
                  <a:pt x="1067931" y="841122"/>
                </a:lnTo>
                <a:lnTo>
                  <a:pt x="1073144" y="830016"/>
                </a:lnTo>
                <a:lnTo>
                  <a:pt x="1078132" y="819136"/>
                </a:lnTo>
                <a:lnTo>
                  <a:pt x="1082892" y="807804"/>
                </a:lnTo>
                <a:lnTo>
                  <a:pt x="1087426" y="796471"/>
                </a:lnTo>
                <a:lnTo>
                  <a:pt x="1091280" y="784911"/>
                </a:lnTo>
                <a:lnTo>
                  <a:pt x="1095360" y="773579"/>
                </a:lnTo>
                <a:lnTo>
                  <a:pt x="1098760" y="762019"/>
                </a:lnTo>
                <a:lnTo>
                  <a:pt x="1102161" y="750460"/>
                </a:lnTo>
                <a:lnTo>
                  <a:pt x="1105108" y="738673"/>
                </a:lnTo>
                <a:lnTo>
                  <a:pt x="1107828" y="726887"/>
                </a:lnTo>
                <a:lnTo>
                  <a:pt x="1110321" y="715328"/>
                </a:lnTo>
                <a:lnTo>
                  <a:pt x="1112362" y="703315"/>
                </a:lnTo>
                <a:lnTo>
                  <a:pt x="1114175" y="691529"/>
                </a:lnTo>
                <a:lnTo>
                  <a:pt x="1115762" y="679516"/>
                </a:lnTo>
                <a:lnTo>
                  <a:pt x="1117122" y="667503"/>
                </a:lnTo>
                <a:lnTo>
                  <a:pt x="1118256" y="655717"/>
                </a:lnTo>
                <a:lnTo>
                  <a:pt x="1118936" y="643704"/>
                </a:lnTo>
                <a:lnTo>
                  <a:pt x="1119389" y="631918"/>
                </a:lnTo>
                <a:lnTo>
                  <a:pt x="1119389" y="619905"/>
                </a:lnTo>
                <a:lnTo>
                  <a:pt x="1119389" y="607666"/>
                </a:lnTo>
                <a:lnTo>
                  <a:pt x="1118936" y="595880"/>
                </a:lnTo>
                <a:lnTo>
                  <a:pt x="1118256" y="583867"/>
                </a:lnTo>
                <a:lnTo>
                  <a:pt x="1117122" y="571854"/>
                </a:lnTo>
                <a:lnTo>
                  <a:pt x="1115762" y="560068"/>
                </a:lnTo>
                <a:lnTo>
                  <a:pt x="1114175" y="548055"/>
                </a:lnTo>
                <a:lnTo>
                  <a:pt x="1112362" y="536269"/>
                </a:lnTo>
                <a:lnTo>
                  <a:pt x="1110321" y="524256"/>
                </a:lnTo>
                <a:lnTo>
                  <a:pt x="1107828" y="512470"/>
                </a:lnTo>
                <a:lnTo>
                  <a:pt x="1105108" y="500911"/>
                </a:lnTo>
                <a:lnTo>
                  <a:pt x="1102161" y="489125"/>
                </a:lnTo>
                <a:lnTo>
                  <a:pt x="1098760" y="477565"/>
                </a:lnTo>
                <a:lnTo>
                  <a:pt x="1095360" y="466006"/>
                </a:lnTo>
                <a:lnTo>
                  <a:pt x="1091280" y="454673"/>
                </a:lnTo>
                <a:lnTo>
                  <a:pt x="1087426" y="443114"/>
                </a:lnTo>
                <a:lnTo>
                  <a:pt x="1082892" y="431554"/>
                </a:lnTo>
                <a:lnTo>
                  <a:pt x="1078132" y="420448"/>
                </a:lnTo>
                <a:lnTo>
                  <a:pt x="1073144" y="409342"/>
                </a:lnTo>
                <a:lnTo>
                  <a:pt x="1067931" y="398462"/>
                </a:lnTo>
                <a:lnTo>
                  <a:pt x="1062263" y="387583"/>
                </a:lnTo>
                <a:lnTo>
                  <a:pt x="1056370" y="376703"/>
                </a:lnTo>
                <a:lnTo>
                  <a:pt x="1050249" y="366050"/>
                </a:lnTo>
                <a:lnTo>
                  <a:pt x="1043902" y="355397"/>
                </a:lnTo>
                <a:lnTo>
                  <a:pt x="1037101" y="344971"/>
                </a:lnTo>
                <a:lnTo>
                  <a:pt x="1030074" y="334545"/>
                </a:lnTo>
                <a:lnTo>
                  <a:pt x="1022820" y="324346"/>
                </a:lnTo>
                <a:lnTo>
                  <a:pt x="1015339" y="314373"/>
                </a:lnTo>
                <a:lnTo>
                  <a:pt x="1007405" y="304400"/>
                </a:lnTo>
                <a:lnTo>
                  <a:pt x="999244" y="294654"/>
                </a:lnTo>
                <a:lnTo>
                  <a:pt x="990856" y="285134"/>
                </a:lnTo>
                <a:lnTo>
                  <a:pt x="982016" y="275614"/>
                </a:lnTo>
                <a:lnTo>
                  <a:pt x="972948" y="266548"/>
                </a:lnTo>
                <a:lnTo>
                  <a:pt x="963880" y="257482"/>
                </a:lnTo>
                <a:lnTo>
                  <a:pt x="954586" y="248869"/>
                </a:lnTo>
                <a:lnTo>
                  <a:pt x="944839" y="240483"/>
                </a:lnTo>
                <a:lnTo>
                  <a:pt x="935091" y="232323"/>
                </a:lnTo>
                <a:lnTo>
                  <a:pt x="925343" y="224163"/>
                </a:lnTo>
                <a:lnTo>
                  <a:pt x="915142" y="216684"/>
                </a:lnTo>
                <a:lnTo>
                  <a:pt x="904941" y="209431"/>
                </a:lnTo>
                <a:lnTo>
                  <a:pt x="894740" y="202631"/>
                </a:lnTo>
                <a:lnTo>
                  <a:pt x="884086" y="195831"/>
                </a:lnTo>
                <a:lnTo>
                  <a:pt x="873658" y="189485"/>
                </a:lnTo>
                <a:lnTo>
                  <a:pt x="862777" y="183139"/>
                </a:lnTo>
                <a:lnTo>
                  <a:pt x="852123" y="177246"/>
                </a:lnTo>
                <a:lnTo>
                  <a:pt x="841015" y="171579"/>
                </a:lnTo>
                <a:lnTo>
                  <a:pt x="830134" y="166593"/>
                </a:lnTo>
                <a:lnTo>
                  <a:pt x="819026" y="161380"/>
                </a:lnTo>
                <a:lnTo>
                  <a:pt x="807692" y="156620"/>
                </a:lnTo>
                <a:lnTo>
                  <a:pt x="796358" y="152313"/>
                </a:lnTo>
                <a:lnTo>
                  <a:pt x="785023" y="148234"/>
                </a:lnTo>
                <a:lnTo>
                  <a:pt x="773462" y="144380"/>
                </a:lnTo>
                <a:lnTo>
                  <a:pt x="762128" y="140754"/>
                </a:lnTo>
                <a:lnTo>
                  <a:pt x="750340" y="137581"/>
                </a:lnTo>
                <a:lnTo>
                  <a:pt x="738779" y="134407"/>
                </a:lnTo>
                <a:lnTo>
                  <a:pt x="726991" y="131688"/>
                </a:lnTo>
                <a:lnTo>
                  <a:pt x="715203" y="129421"/>
                </a:lnTo>
                <a:lnTo>
                  <a:pt x="703415" y="127154"/>
                </a:lnTo>
                <a:lnTo>
                  <a:pt x="691401" y="125341"/>
                </a:lnTo>
                <a:lnTo>
                  <a:pt x="679613" y="123755"/>
                </a:lnTo>
                <a:lnTo>
                  <a:pt x="667598" y="122621"/>
                </a:lnTo>
                <a:lnTo>
                  <a:pt x="655584" y="121488"/>
                </a:lnTo>
                <a:lnTo>
                  <a:pt x="643796" y="120581"/>
                </a:lnTo>
                <a:lnTo>
                  <a:pt x="631782" y="120128"/>
                </a:lnTo>
                <a:lnTo>
                  <a:pt x="619540" y="120128"/>
                </a:lnTo>
                <a:lnTo>
                  <a:pt x="607752" y="120128"/>
                </a:lnTo>
                <a:close/>
                <a:moveTo>
                  <a:pt x="619540" y="0"/>
                </a:moveTo>
                <a:lnTo>
                  <a:pt x="634502" y="227"/>
                </a:lnTo>
                <a:lnTo>
                  <a:pt x="649690" y="907"/>
                </a:lnTo>
                <a:lnTo>
                  <a:pt x="664198" y="1587"/>
                </a:lnTo>
                <a:lnTo>
                  <a:pt x="678933" y="3173"/>
                </a:lnTo>
                <a:lnTo>
                  <a:pt x="694121" y="4533"/>
                </a:lnTo>
                <a:lnTo>
                  <a:pt x="708629" y="6573"/>
                </a:lnTo>
                <a:lnTo>
                  <a:pt x="723364" y="8840"/>
                </a:lnTo>
                <a:lnTo>
                  <a:pt x="738098" y="11560"/>
                </a:lnTo>
                <a:lnTo>
                  <a:pt x="752607" y="14506"/>
                </a:lnTo>
                <a:lnTo>
                  <a:pt x="767115" y="17906"/>
                </a:lnTo>
                <a:lnTo>
                  <a:pt x="781623" y="21533"/>
                </a:lnTo>
                <a:lnTo>
                  <a:pt x="796131" y="25839"/>
                </a:lnTo>
                <a:lnTo>
                  <a:pt x="810412" y="30146"/>
                </a:lnTo>
                <a:lnTo>
                  <a:pt x="824694" y="34905"/>
                </a:lnTo>
                <a:lnTo>
                  <a:pt x="838975" y="40118"/>
                </a:lnTo>
                <a:lnTo>
                  <a:pt x="853030" y="45558"/>
                </a:lnTo>
                <a:lnTo>
                  <a:pt x="866858" y="51451"/>
                </a:lnTo>
                <a:lnTo>
                  <a:pt x="880686" y="57571"/>
                </a:lnTo>
                <a:lnTo>
                  <a:pt x="894514" y="64144"/>
                </a:lnTo>
                <a:lnTo>
                  <a:pt x="907888" y="71170"/>
                </a:lnTo>
                <a:lnTo>
                  <a:pt x="921263" y="78423"/>
                </a:lnTo>
                <a:lnTo>
                  <a:pt x="934638" y="85903"/>
                </a:lnTo>
                <a:lnTo>
                  <a:pt x="947786" y="93836"/>
                </a:lnTo>
                <a:lnTo>
                  <a:pt x="960934" y="102222"/>
                </a:lnTo>
                <a:lnTo>
                  <a:pt x="973401" y="110835"/>
                </a:lnTo>
                <a:lnTo>
                  <a:pt x="986096" y="119901"/>
                </a:lnTo>
                <a:lnTo>
                  <a:pt x="998791" y="129421"/>
                </a:lnTo>
                <a:lnTo>
                  <a:pt x="1010805" y="139167"/>
                </a:lnTo>
                <a:lnTo>
                  <a:pt x="1023046" y="149140"/>
                </a:lnTo>
                <a:lnTo>
                  <a:pt x="1034607" y="159793"/>
                </a:lnTo>
                <a:lnTo>
                  <a:pt x="1046395" y="170446"/>
                </a:lnTo>
                <a:lnTo>
                  <a:pt x="1057956" y="181779"/>
                </a:lnTo>
                <a:lnTo>
                  <a:pt x="1067251" y="191072"/>
                </a:lnTo>
                <a:lnTo>
                  <a:pt x="1076318" y="200591"/>
                </a:lnTo>
                <a:lnTo>
                  <a:pt x="1084932" y="210564"/>
                </a:lnTo>
                <a:lnTo>
                  <a:pt x="1093546" y="220310"/>
                </a:lnTo>
                <a:lnTo>
                  <a:pt x="1101934" y="230283"/>
                </a:lnTo>
                <a:lnTo>
                  <a:pt x="1110095" y="240709"/>
                </a:lnTo>
                <a:lnTo>
                  <a:pt x="1117802" y="250909"/>
                </a:lnTo>
                <a:lnTo>
                  <a:pt x="1125510" y="261108"/>
                </a:lnTo>
                <a:lnTo>
                  <a:pt x="1132764" y="271988"/>
                </a:lnTo>
                <a:lnTo>
                  <a:pt x="1139791" y="282414"/>
                </a:lnTo>
                <a:lnTo>
                  <a:pt x="1146592" y="293294"/>
                </a:lnTo>
                <a:lnTo>
                  <a:pt x="1153166" y="304173"/>
                </a:lnTo>
                <a:lnTo>
                  <a:pt x="1159513" y="315279"/>
                </a:lnTo>
                <a:lnTo>
                  <a:pt x="1165634" y="326159"/>
                </a:lnTo>
                <a:lnTo>
                  <a:pt x="1171527" y="337492"/>
                </a:lnTo>
                <a:lnTo>
                  <a:pt x="1177195" y="348598"/>
                </a:lnTo>
                <a:lnTo>
                  <a:pt x="1182408" y="360157"/>
                </a:lnTo>
                <a:lnTo>
                  <a:pt x="1187622" y="371490"/>
                </a:lnTo>
                <a:lnTo>
                  <a:pt x="1192610" y="383050"/>
                </a:lnTo>
                <a:lnTo>
                  <a:pt x="1197143" y="394609"/>
                </a:lnTo>
                <a:lnTo>
                  <a:pt x="1201677" y="406395"/>
                </a:lnTo>
                <a:lnTo>
                  <a:pt x="1205984" y="418181"/>
                </a:lnTo>
                <a:lnTo>
                  <a:pt x="1209611" y="429741"/>
                </a:lnTo>
                <a:lnTo>
                  <a:pt x="1213465" y="441754"/>
                </a:lnTo>
                <a:lnTo>
                  <a:pt x="1216865" y="453540"/>
                </a:lnTo>
                <a:lnTo>
                  <a:pt x="1219812" y="465552"/>
                </a:lnTo>
                <a:lnTo>
                  <a:pt x="1222986" y="477792"/>
                </a:lnTo>
                <a:lnTo>
                  <a:pt x="1225706" y="489578"/>
                </a:lnTo>
                <a:lnTo>
                  <a:pt x="1228200" y="501818"/>
                </a:lnTo>
                <a:lnTo>
                  <a:pt x="1230240" y="514057"/>
                </a:lnTo>
                <a:lnTo>
                  <a:pt x="1232280" y="526070"/>
                </a:lnTo>
                <a:lnTo>
                  <a:pt x="1233867" y="538536"/>
                </a:lnTo>
                <a:lnTo>
                  <a:pt x="1235680" y="550775"/>
                </a:lnTo>
                <a:lnTo>
                  <a:pt x="1236814" y="563015"/>
                </a:lnTo>
                <a:lnTo>
                  <a:pt x="1237720" y="575254"/>
                </a:lnTo>
                <a:lnTo>
                  <a:pt x="1238401" y="587720"/>
                </a:lnTo>
                <a:lnTo>
                  <a:pt x="1239081" y="599733"/>
                </a:lnTo>
                <a:lnTo>
                  <a:pt x="1239307" y="612199"/>
                </a:lnTo>
                <a:lnTo>
                  <a:pt x="1239307" y="624665"/>
                </a:lnTo>
                <a:lnTo>
                  <a:pt x="1239081" y="636678"/>
                </a:lnTo>
                <a:lnTo>
                  <a:pt x="1238627" y="649144"/>
                </a:lnTo>
                <a:lnTo>
                  <a:pt x="1237947" y="661610"/>
                </a:lnTo>
                <a:lnTo>
                  <a:pt x="1237040" y="673623"/>
                </a:lnTo>
                <a:lnTo>
                  <a:pt x="1235907" y="686089"/>
                </a:lnTo>
                <a:lnTo>
                  <a:pt x="1234320" y="698102"/>
                </a:lnTo>
                <a:lnTo>
                  <a:pt x="1232507" y="710341"/>
                </a:lnTo>
                <a:lnTo>
                  <a:pt x="1230693" y="722807"/>
                </a:lnTo>
                <a:lnTo>
                  <a:pt x="1228653" y="734820"/>
                </a:lnTo>
                <a:lnTo>
                  <a:pt x="1226159" y="746833"/>
                </a:lnTo>
                <a:lnTo>
                  <a:pt x="1223439" y="759073"/>
                </a:lnTo>
                <a:lnTo>
                  <a:pt x="1220719" y="771085"/>
                </a:lnTo>
                <a:lnTo>
                  <a:pt x="1217545" y="783098"/>
                </a:lnTo>
                <a:lnTo>
                  <a:pt x="1214145" y="795111"/>
                </a:lnTo>
                <a:lnTo>
                  <a:pt x="1210518" y="806897"/>
                </a:lnTo>
                <a:lnTo>
                  <a:pt x="1206664" y="818683"/>
                </a:lnTo>
                <a:lnTo>
                  <a:pt x="1202357" y="830469"/>
                </a:lnTo>
                <a:lnTo>
                  <a:pt x="1198277" y="842255"/>
                </a:lnTo>
                <a:lnTo>
                  <a:pt x="1193516" y="853588"/>
                </a:lnTo>
                <a:lnTo>
                  <a:pt x="1188529" y="865374"/>
                </a:lnTo>
                <a:lnTo>
                  <a:pt x="1183769" y="876934"/>
                </a:lnTo>
                <a:lnTo>
                  <a:pt x="1178328" y="888267"/>
                </a:lnTo>
                <a:lnTo>
                  <a:pt x="1172661" y="899599"/>
                </a:lnTo>
                <a:lnTo>
                  <a:pt x="1166767" y="910706"/>
                </a:lnTo>
                <a:lnTo>
                  <a:pt x="1160646" y="921812"/>
                </a:lnTo>
                <a:lnTo>
                  <a:pt x="1534229" y="1295115"/>
                </a:lnTo>
                <a:lnTo>
                  <a:pt x="1540350" y="1301461"/>
                </a:lnTo>
                <a:lnTo>
                  <a:pt x="1545790" y="1308034"/>
                </a:lnTo>
                <a:lnTo>
                  <a:pt x="1551231" y="1314607"/>
                </a:lnTo>
                <a:lnTo>
                  <a:pt x="1556445" y="1321407"/>
                </a:lnTo>
                <a:lnTo>
                  <a:pt x="1560752" y="1328433"/>
                </a:lnTo>
                <a:lnTo>
                  <a:pt x="1565286" y="1335460"/>
                </a:lnTo>
                <a:lnTo>
                  <a:pt x="1569366" y="1342713"/>
                </a:lnTo>
                <a:lnTo>
                  <a:pt x="1572766" y="1349966"/>
                </a:lnTo>
                <a:lnTo>
                  <a:pt x="1576167" y="1357219"/>
                </a:lnTo>
                <a:lnTo>
                  <a:pt x="1578887" y="1364698"/>
                </a:lnTo>
                <a:lnTo>
                  <a:pt x="1581381" y="1372178"/>
                </a:lnTo>
                <a:lnTo>
                  <a:pt x="1583648" y="1379658"/>
                </a:lnTo>
                <a:lnTo>
                  <a:pt x="1585461" y="1387137"/>
                </a:lnTo>
                <a:lnTo>
                  <a:pt x="1586821" y="1394617"/>
                </a:lnTo>
                <a:lnTo>
                  <a:pt x="1587955" y="1402323"/>
                </a:lnTo>
                <a:lnTo>
                  <a:pt x="1588635" y="1409803"/>
                </a:lnTo>
                <a:lnTo>
                  <a:pt x="1589088" y="1417283"/>
                </a:lnTo>
                <a:lnTo>
                  <a:pt x="1589088" y="1424762"/>
                </a:lnTo>
                <a:lnTo>
                  <a:pt x="1588861" y="1432242"/>
                </a:lnTo>
                <a:lnTo>
                  <a:pt x="1588181" y="1439495"/>
                </a:lnTo>
                <a:lnTo>
                  <a:pt x="1587274" y="1446748"/>
                </a:lnTo>
                <a:lnTo>
                  <a:pt x="1585914" y="1454001"/>
                </a:lnTo>
                <a:lnTo>
                  <a:pt x="1584101" y="1461027"/>
                </a:lnTo>
                <a:lnTo>
                  <a:pt x="1581834" y="1467827"/>
                </a:lnTo>
                <a:lnTo>
                  <a:pt x="1579340" y="1474627"/>
                </a:lnTo>
                <a:lnTo>
                  <a:pt x="1576620" y="1481200"/>
                </a:lnTo>
                <a:lnTo>
                  <a:pt x="1573220" y="1487773"/>
                </a:lnTo>
                <a:lnTo>
                  <a:pt x="1569593" y="1494119"/>
                </a:lnTo>
                <a:lnTo>
                  <a:pt x="1565512" y="1500239"/>
                </a:lnTo>
                <a:lnTo>
                  <a:pt x="1561432" y="1506132"/>
                </a:lnTo>
                <a:lnTo>
                  <a:pt x="1556445" y="1511572"/>
                </a:lnTo>
                <a:lnTo>
                  <a:pt x="1551231" y="1517011"/>
                </a:lnTo>
                <a:lnTo>
                  <a:pt x="1517228" y="1551237"/>
                </a:lnTo>
                <a:lnTo>
                  <a:pt x="1511787" y="1556223"/>
                </a:lnTo>
                <a:lnTo>
                  <a:pt x="1506120" y="1561209"/>
                </a:lnTo>
                <a:lnTo>
                  <a:pt x="1500226" y="1565516"/>
                </a:lnTo>
                <a:lnTo>
                  <a:pt x="1494106" y="1569369"/>
                </a:lnTo>
                <a:lnTo>
                  <a:pt x="1487985" y="1573222"/>
                </a:lnTo>
                <a:lnTo>
                  <a:pt x="1481411" y="1576395"/>
                </a:lnTo>
                <a:lnTo>
                  <a:pt x="1474837" y="1579342"/>
                </a:lnTo>
                <a:lnTo>
                  <a:pt x="1468036" y="1581835"/>
                </a:lnTo>
                <a:lnTo>
                  <a:pt x="1461009" y="1583875"/>
                </a:lnTo>
                <a:lnTo>
                  <a:pt x="1453982" y="1585688"/>
                </a:lnTo>
                <a:lnTo>
                  <a:pt x="1446728" y="1587275"/>
                </a:lnTo>
                <a:lnTo>
                  <a:pt x="1439474" y="1588182"/>
                </a:lnTo>
                <a:lnTo>
                  <a:pt x="1432219" y="1588862"/>
                </a:lnTo>
                <a:lnTo>
                  <a:pt x="1424739" y="1589088"/>
                </a:lnTo>
                <a:lnTo>
                  <a:pt x="1417258" y="1589088"/>
                </a:lnTo>
                <a:lnTo>
                  <a:pt x="1409777" y="1588862"/>
                </a:lnTo>
                <a:lnTo>
                  <a:pt x="1402296" y="1587955"/>
                </a:lnTo>
                <a:lnTo>
                  <a:pt x="1394589" y="1587048"/>
                </a:lnTo>
                <a:lnTo>
                  <a:pt x="1387108" y="1585235"/>
                </a:lnTo>
                <a:lnTo>
                  <a:pt x="1379628" y="1583422"/>
                </a:lnTo>
                <a:lnTo>
                  <a:pt x="1372147" y="1581382"/>
                </a:lnTo>
                <a:lnTo>
                  <a:pt x="1364666" y="1578662"/>
                </a:lnTo>
                <a:lnTo>
                  <a:pt x="1357186" y="1575942"/>
                </a:lnTo>
                <a:lnTo>
                  <a:pt x="1349931" y="1572769"/>
                </a:lnTo>
                <a:lnTo>
                  <a:pt x="1342677" y="1569142"/>
                </a:lnTo>
                <a:lnTo>
                  <a:pt x="1335423" y="1565289"/>
                </a:lnTo>
                <a:lnTo>
                  <a:pt x="1328396" y="1560756"/>
                </a:lnTo>
                <a:lnTo>
                  <a:pt x="1321369" y="1556223"/>
                </a:lnTo>
                <a:lnTo>
                  <a:pt x="1314568" y="1551237"/>
                </a:lnTo>
                <a:lnTo>
                  <a:pt x="1307994" y="1545797"/>
                </a:lnTo>
                <a:lnTo>
                  <a:pt x="1301420" y="1540130"/>
                </a:lnTo>
                <a:lnTo>
                  <a:pt x="1295299" y="1534011"/>
                </a:lnTo>
                <a:lnTo>
                  <a:pt x="921716" y="1160708"/>
                </a:lnTo>
                <a:lnTo>
                  <a:pt x="910835" y="1166827"/>
                </a:lnTo>
                <a:lnTo>
                  <a:pt x="899501" y="1172720"/>
                </a:lnTo>
                <a:lnTo>
                  <a:pt x="888166" y="1178160"/>
                </a:lnTo>
                <a:lnTo>
                  <a:pt x="876832" y="1183600"/>
                </a:lnTo>
                <a:lnTo>
                  <a:pt x="865498" y="1188586"/>
                </a:lnTo>
                <a:lnTo>
                  <a:pt x="853710" y="1193346"/>
                </a:lnTo>
                <a:lnTo>
                  <a:pt x="842375" y="1198106"/>
                </a:lnTo>
                <a:lnTo>
                  <a:pt x="830588" y="1202412"/>
                </a:lnTo>
                <a:lnTo>
                  <a:pt x="818573" y="1206492"/>
                </a:lnTo>
                <a:lnTo>
                  <a:pt x="807012" y="1210572"/>
                </a:lnTo>
                <a:lnTo>
                  <a:pt x="794997" y="1213972"/>
                </a:lnTo>
                <a:lnTo>
                  <a:pt x="783210" y="1217598"/>
                </a:lnTo>
                <a:lnTo>
                  <a:pt x="771195" y="1220545"/>
                </a:lnTo>
                <a:lnTo>
                  <a:pt x="758954" y="1223265"/>
                </a:lnTo>
                <a:lnTo>
                  <a:pt x="746939" y="1226211"/>
                </a:lnTo>
                <a:lnTo>
                  <a:pt x="734698" y="1228478"/>
                </a:lnTo>
                <a:lnTo>
                  <a:pt x="722457" y="1230518"/>
                </a:lnTo>
                <a:lnTo>
                  <a:pt x="710442" y="1232784"/>
                </a:lnTo>
                <a:lnTo>
                  <a:pt x="698201" y="1234371"/>
                </a:lnTo>
                <a:lnTo>
                  <a:pt x="685960" y="1235731"/>
                </a:lnTo>
                <a:lnTo>
                  <a:pt x="673719" y="1236864"/>
                </a:lnTo>
                <a:lnTo>
                  <a:pt x="661478" y="1237771"/>
                </a:lnTo>
                <a:lnTo>
                  <a:pt x="649010" y="1238451"/>
                </a:lnTo>
                <a:lnTo>
                  <a:pt x="636769" y="1239131"/>
                </a:lnTo>
                <a:lnTo>
                  <a:pt x="624527" y="1239357"/>
                </a:lnTo>
                <a:lnTo>
                  <a:pt x="612060" y="1239357"/>
                </a:lnTo>
                <a:lnTo>
                  <a:pt x="599818" y="1239131"/>
                </a:lnTo>
                <a:lnTo>
                  <a:pt x="587577" y="1238451"/>
                </a:lnTo>
                <a:lnTo>
                  <a:pt x="575109" y="1237544"/>
                </a:lnTo>
                <a:lnTo>
                  <a:pt x="562868" y="1236638"/>
                </a:lnTo>
                <a:lnTo>
                  <a:pt x="550627" y="1235504"/>
                </a:lnTo>
                <a:lnTo>
                  <a:pt x="538612" y="1233918"/>
                </a:lnTo>
                <a:lnTo>
                  <a:pt x="526145" y="1232331"/>
                </a:lnTo>
                <a:lnTo>
                  <a:pt x="513903" y="1230291"/>
                </a:lnTo>
                <a:lnTo>
                  <a:pt x="501889" y="1228025"/>
                </a:lnTo>
                <a:lnTo>
                  <a:pt x="489648" y="1225758"/>
                </a:lnTo>
                <a:lnTo>
                  <a:pt x="477633" y="1222811"/>
                </a:lnTo>
                <a:lnTo>
                  <a:pt x="465619" y="1219865"/>
                </a:lnTo>
                <a:lnTo>
                  <a:pt x="453604" y="1216918"/>
                </a:lnTo>
                <a:lnTo>
                  <a:pt x="441590" y="1213292"/>
                </a:lnTo>
                <a:lnTo>
                  <a:pt x="429802" y="1209665"/>
                </a:lnTo>
                <a:lnTo>
                  <a:pt x="418014" y="1205812"/>
                </a:lnTo>
                <a:lnTo>
                  <a:pt x="406453" y="1201506"/>
                </a:lnTo>
                <a:lnTo>
                  <a:pt x="394665" y="1197199"/>
                </a:lnTo>
                <a:lnTo>
                  <a:pt x="383104" y="1192440"/>
                </a:lnTo>
                <a:lnTo>
                  <a:pt x="371543" y="1187680"/>
                </a:lnTo>
                <a:lnTo>
                  <a:pt x="359982" y="1182467"/>
                </a:lnTo>
                <a:lnTo>
                  <a:pt x="348647" y="1177027"/>
                </a:lnTo>
                <a:lnTo>
                  <a:pt x="337313" y="1171360"/>
                </a:lnTo>
                <a:lnTo>
                  <a:pt x="326205" y="1165694"/>
                </a:lnTo>
                <a:lnTo>
                  <a:pt x="315097" y="1159574"/>
                </a:lnTo>
                <a:lnTo>
                  <a:pt x="304216" y="1153228"/>
                </a:lnTo>
                <a:lnTo>
                  <a:pt x="293109" y="1146655"/>
                </a:lnTo>
                <a:lnTo>
                  <a:pt x="282454" y="1139629"/>
                </a:lnTo>
                <a:lnTo>
                  <a:pt x="272026" y="1132602"/>
                </a:lnTo>
                <a:lnTo>
                  <a:pt x="261145" y="1125349"/>
                </a:lnTo>
                <a:lnTo>
                  <a:pt x="250944" y="1117643"/>
                </a:lnTo>
                <a:lnTo>
                  <a:pt x="240517" y="1109937"/>
                </a:lnTo>
                <a:lnTo>
                  <a:pt x="230316" y="1101777"/>
                </a:lnTo>
                <a:lnTo>
                  <a:pt x="220341" y="1093617"/>
                </a:lnTo>
                <a:lnTo>
                  <a:pt x="210367" y="1085004"/>
                </a:lnTo>
                <a:lnTo>
                  <a:pt x="200620" y="1076391"/>
                </a:lnTo>
                <a:lnTo>
                  <a:pt x="191099" y="1067099"/>
                </a:lnTo>
                <a:lnTo>
                  <a:pt x="181578" y="1057806"/>
                </a:lnTo>
                <a:lnTo>
                  <a:pt x="170470" y="1046473"/>
                </a:lnTo>
                <a:lnTo>
                  <a:pt x="159589" y="1034913"/>
                </a:lnTo>
                <a:lnTo>
                  <a:pt x="149161" y="1022901"/>
                </a:lnTo>
                <a:lnTo>
                  <a:pt x="139187" y="1010888"/>
                </a:lnTo>
                <a:lnTo>
                  <a:pt x="129213" y="998648"/>
                </a:lnTo>
                <a:lnTo>
                  <a:pt x="119918" y="985956"/>
                </a:lnTo>
                <a:lnTo>
                  <a:pt x="110851" y="973489"/>
                </a:lnTo>
                <a:lnTo>
                  <a:pt x="102237" y="960797"/>
                </a:lnTo>
                <a:lnTo>
                  <a:pt x="93849" y="947651"/>
                </a:lnTo>
                <a:lnTo>
                  <a:pt x="85688" y="934505"/>
                </a:lnTo>
                <a:lnTo>
                  <a:pt x="78208" y="921358"/>
                </a:lnTo>
                <a:lnTo>
                  <a:pt x="70954" y="907986"/>
                </a:lnTo>
                <a:lnTo>
                  <a:pt x="64153" y="894386"/>
                </a:lnTo>
                <a:lnTo>
                  <a:pt x="57579" y="880560"/>
                </a:lnTo>
                <a:lnTo>
                  <a:pt x="51232" y="866734"/>
                </a:lnTo>
                <a:lnTo>
                  <a:pt x="45338" y="852908"/>
                </a:lnTo>
                <a:lnTo>
                  <a:pt x="39897" y="838856"/>
                </a:lnTo>
                <a:lnTo>
                  <a:pt x="34910" y="824803"/>
                </a:lnTo>
                <a:lnTo>
                  <a:pt x="30150" y="810524"/>
                </a:lnTo>
                <a:lnTo>
                  <a:pt x="25616" y="796244"/>
                </a:lnTo>
                <a:lnTo>
                  <a:pt x="21535" y="781738"/>
                </a:lnTo>
                <a:lnTo>
                  <a:pt x="17682" y="767232"/>
                </a:lnTo>
                <a:lnTo>
                  <a:pt x="14508" y="752726"/>
                </a:lnTo>
                <a:lnTo>
                  <a:pt x="11334" y="738220"/>
                </a:lnTo>
                <a:lnTo>
                  <a:pt x="8841" y="723487"/>
                </a:lnTo>
                <a:lnTo>
                  <a:pt x="6574" y="708755"/>
                </a:lnTo>
                <a:lnTo>
                  <a:pt x="4307" y="694022"/>
                </a:lnTo>
                <a:lnTo>
                  <a:pt x="2947" y="679289"/>
                </a:lnTo>
                <a:lnTo>
                  <a:pt x="1587" y="664330"/>
                </a:lnTo>
                <a:lnTo>
                  <a:pt x="680" y="649597"/>
                </a:lnTo>
                <a:lnTo>
                  <a:pt x="227" y="634638"/>
                </a:lnTo>
                <a:lnTo>
                  <a:pt x="0" y="619905"/>
                </a:lnTo>
                <a:lnTo>
                  <a:pt x="227" y="604946"/>
                </a:lnTo>
                <a:lnTo>
                  <a:pt x="680" y="589987"/>
                </a:lnTo>
                <a:lnTo>
                  <a:pt x="1587" y="575254"/>
                </a:lnTo>
                <a:lnTo>
                  <a:pt x="2947" y="560295"/>
                </a:lnTo>
                <a:lnTo>
                  <a:pt x="4307" y="545562"/>
                </a:lnTo>
                <a:lnTo>
                  <a:pt x="6574" y="530830"/>
                </a:lnTo>
                <a:lnTo>
                  <a:pt x="8841" y="516097"/>
                </a:lnTo>
                <a:lnTo>
                  <a:pt x="11334" y="501364"/>
                </a:lnTo>
                <a:lnTo>
                  <a:pt x="14508" y="486858"/>
                </a:lnTo>
                <a:lnTo>
                  <a:pt x="17682" y="472352"/>
                </a:lnTo>
                <a:lnTo>
                  <a:pt x="21535" y="457846"/>
                </a:lnTo>
                <a:lnTo>
                  <a:pt x="25616" y="443340"/>
                </a:lnTo>
                <a:lnTo>
                  <a:pt x="30150" y="429061"/>
                </a:lnTo>
                <a:lnTo>
                  <a:pt x="34910" y="414781"/>
                </a:lnTo>
                <a:lnTo>
                  <a:pt x="39897" y="400502"/>
                </a:lnTo>
                <a:lnTo>
                  <a:pt x="45338" y="386449"/>
                </a:lnTo>
                <a:lnTo>
                  <a:pt x="51232" y="372850"/>
                </a:lnTo>
                <a:lnTo>
                  <a:pt x="57579" y="359024"/>
                </a:lnTo>
                <a:lnTo>
                  <a:pt x="64153" y="345198"/>
                </a:lnTo>
                <a:lnTo>
                  <a:pt x="70954" y="331599"/>
                </a:lnTo>
                <a:lnTo>
                  <a:pt x="78208" y="318226"/>
                </a:lnTo>
                <a:lnTo>
                  <a:pt x="85688" y="304853"/>
                </a:lnTo>
                <a:lnTo>
                  <a:pt x="93849" y="291934"/>
                </a:lnTo>
                <a:lnTo>
                  <a:pt x="102237" y="278788"/>
                </a:lnTo>
                <a:lnTo>
                  <a:pt x="110851" y="266095"/>
                </a:lnTo>
                <a:lnTo>
                  <a:pt x="119918" y="253402"/>
                </a:lnTo>
                <a:lnTo>
                  <a:pt x="129213" y="240936"/>
                </a:lnTo>
                <a:lnTo>
                  <a:pt x="139187" y="228697"/>
                </a:lnTo>
                <a:lnTo>
                  <a:pt x="149161" y="216457"/>
                </a:lnTo>
                <a:lnTo>
                  <a:pt x="159589" y="204671"/>
                </a:lnTo>
                <a:lnTo>
                  <a:pt x="170470" y="193111"/>
                </a:lnTo>
                <a:lnTo>
                  <a:pt x="181578" y="181779"/>
                </a:lnTo>
                <a:lnTo>
                  <a:pt x="193139" y="170446"/>
                </a:lnTo>
                <a:lnTo>
                  <a:pt x="204473" y="159793"/>
                </a:lnTo>
                <a:lnTo>
                  <a:pt x="216488" y="149140"/>
                </a:lnTo>
                <a:lnTo>
                  <a:pt x="228729" y="139167"/>
                </a:lnTo>
                <a:lnTo>
                  <a:pt x="240743" y="129421"/>
                </a:lnTo>
                <a:lnTo>
                  <a:pt x="253438" y="119901"/>
                </a:lnTo>
                <a:lnTo>
                  <a:pt x="266133" y="110835"/>
                </a:lnTo>
                <a:lnTo>
                  <a:pt x="278600" y="102222"/>
                </a:lnTo>
                <a:lnTo>
                  <a:pt x="291748" y="93836"/>
                </a:lnTo>
                <a:lnTo>
                  <a:pt x="304896" y="85903"/>
                </a:lnTo>
                <a:lnTo>
                  <a:pt x="318271" y="78423"/>
                </a:lnTo>
                <a:lnTo>
                  <a:pt x="331646" y="71170"/>
                </a:lnTo>
                <a:lnTo>
                  <a:pt x="345020" y="64144"/>
                </a:lnTo>
                <a:lnTo>
                  <a:pt x="358848" y="57571"/>
                </a:lnTo>
                <a:lnTo>
                  <a:pt x="372676" y="51451"/>
                </a:lnTo>
                <a:lnTo>
                  <a:pt x="386504" y="45558"/>
                </a:lnTo>
                <a:lnTo>
                  <a:pt x="400559" y="40118"/>
                </a:lnTo>
                <a:lnTo>
                  <a:pt x="414840" y="34905"/>
                </a:lnTo>
                <a:lnTo>
                  <a:pt x="429122" y="30146"/>
                </a:lnTo>
                <a:lnTo>
                  <a:pt x="443403" y="25839"/>
                </a:lnTo>
                <a:lnTo>
                  <a:pt x="457911" y="21533"/>
                </a:lnTo>
                <a:lnTo>
                  <a:pt x="472419" y="17906"/>
                </a:lnTo>
                <a:lnTo>
                  <a:pt x="486927" y="14506"/>
                </a:lnTo>
                <a:lnTo>
                  <a:pt x="501435" y="11560"/>
                </a:lnTo>
                <a:lnTo>
                  <a:pt x="515944" y="8840"/>
                </a:lnTo>
                <a:lnTo>
                  <a:pt x="530678" y="6573"/>
                </a:lnTo>
                <a:lnTo>
                  <a:pt x="545413" y="4533"/>
                </a:lnTo>
                <a:lnTo>
                  <a:pt x="560148" y="3173"/>
                </a:lnTo>
                <a:lnTo>
                  <a:pt x="575109" y="1587"/>
                </a:lnTo>
                <a:lnTo>
                  <a:pt x="589844" y="907"/>
                </a:lnTo>
                <a:lnTo>
                  <a:pt x="604806" y="227"/>
                </a:lnTo>
                <a:lnTo>
                  <a:pt x="6195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2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03D2234-7547-9E8E-C732-A22748E0DDC7}"/>
              </a:ext>
            </a:extLst>
          </p:cNvPr>
          <p:cNvSpPr/>
          <p:nvPr/>
        </p:nvSpPr>
        <p:spPr>
          <a:xfrm>
            <a:off x="1363369" y="3644678"/>
            <a:ext cx="2127831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毛绒玩具产业创新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927AC01-EB37-E200-7838-3FFEB025BCC2}"/>
              </a:ext>
            </a:extLst>
          </p:cNvPr>
          <p:cNvSpPr/>
          <p:nvPr/>
        </p:nvSpPr>
        <p:spPr>
          <a:xfrm>
            <a:off x="6338156" y="1134039"/>
            <a:ext cx="2758205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打造自有品牌</a:t>
            </a:r>
          </a:p>
        </p:txBody>
      </p:sp>
      <p:sp>
        <p:nvSpPr>
          <p:cNvPr id="23" name="矩形 47">
            <a:extLst>
              <a:ext uri="{FF2B5EF4-FFF2-40B4-BE49-F238E27FC236}">
                <a16:creationId xmlns:a16="http://schemas.microsoft.com/office/drawing/2014/main" id="{24A82CD1-25EF-181E-3167-1EFE1E365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7468" y="1435280"/>
            <a:ext cx="4635331" cy="587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发展具有核心竞争力的玩具产品，利用已有的生产规模，加快转型和升级的步伐，走品牌化道路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24" name="矩形 47">
            <a:extLst>
              <a:ext uri="{FF2B5EF4-FFF2-40B4-BE49-F238E27FC236}">
                <a16:creationId xmlns:a16="http://schemas.microsoft.com/office/drawing/2014/main" id="{0275BEB8-0AB7-4205-4DEF-1D8B7DC9B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3289" y="2669108"/>
            <a:ext cx="4469515" cy="587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开发毛绒玩具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CAD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软件 ，缩短毛绒玩具设计周期，提高新产品研发速度，同时保证质量，降低成本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77A82DA-01D1-F7BC-A3F9-6B35A008F66C}"/>
              </a:ext>
            </a:extLst>
          </p:cNvPr>
          <p:cNvSpPr/>
          <p:nvPr/>
        </p:nvSpPr>
        <p:spPr>
          <a:xfrm>
            <a:off x="6381036" y="3577110"/>
            <a:ext cx="2123549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自有交易平台</a:t>
            </a:r>
          </a:p>
        </p:txBody>
      </p:sp>
      <p:sp>
        <p:nvSpPr>
          <p:cNvPr id="26" name="矩形 47">
            <a:extLst>
              <a:ext uri="{FF2B5EF4-FFF2-40B4-BE49-F238E27FC236}">
                <a16:creationId xmlns:a16="http://schemas.microsoft.com/office/drawing/2014/main" id="{3344FA3F-5061-8214-1BBD-408BCFC7E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0349" y="3887635"/>
            <a:ext cx="4781656" cy="587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降低交易壁垒，同时通过众包的形式获取更多创意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idea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微软雅黑" pitchFamily="34" charset="-122"/>
              </a:rPr>
              <a:t>，推动创意从想法到实现的完美落地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2135999-5E24-80D8-863D-0920F24727A1}"/>
              </a:ext>
            </a:extLst>
          </p:cNvPr>
          <p:cNvSpPr/>
          <p:nvPr/>
        </p:nvSpPr>
        <p:spPr>
          <a:xfrm>
            <a:off x="6927970" y="4816756"/>
            <a:ext cx="2233005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开发新兴市场</a:t>
            </a:r>
          </a:p>
        </p:txBody>
      </p:sp>
      <p:sp>
        <p:nvSpPr>
          <p:cNvPr id="28" name="矩形 47">
            <a:extLst>
              <a:ext uri="{FF2B5EF4-FFF2-40B4-BE49-F238E27FC236}">
                <a16:creationId xmlns:a16="http://schemas.microsoft.com/office/drawing/2014/main" id="{E9820431-9202-E4C0-45CC-2ECE4A156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7282" y="5117997"/>
            <a:ext cx="4164533" cy="110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在稳固传统市场的基础上，积极开发贸易壁垒设置相对较低的东南亚、拉美、中东、金砖国家等市场，进行多方位宣传，扩大江苏乃至我国毛绒玩具产品在这些市场的占有率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sym typeface="微软雅黑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4AF331B-F66D-1B16-7848-C00E1AB98C26}"/>
              </a:ext>
            </a:extLst>
          </p:cNvPr>
          <p:cNvSpPr/>
          <p:nvPr/>
        </p:nvSpPr>
        <p:spPr>
          <a:xfrm>
            <a:off x="7083289" y="2340109"/>
            <a:ext cx="2758205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计算机辅助设计</a:t>
            </a:r>
          </a:p>
        </p:txBody>
      </p:sp>
    </p:spTree>
    <p:extLst>
      <p:ext uri="{BB962C8B-B14F-4D97-AF65-F5344CB8AC3E}">
        <p14:creationId xmlns:p14="http://schemas.microsoft.com/office/powerpoint/2010/main" val="396498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8" grpId="1" animBg="1"/>
      <p:bldP spid="19" grpId="0" animBg="1"/>
      <p:bldP spid="20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9C22FF9-5AB8-6E4F-5DE7-8437C84696BD}"/>
              </a:ext>
            </a:extLst>
          </p:cNvPr>
          <p:cNvSpPr/>
          <p:nvPr/>
        </p:nvSpPr>
        <p:spPr>
          <a:xfrm>
            <a:off x="221019" y="0"/>
            <a:ext cx="1639865" cy="9027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BBFEC80-65BC-3E28-D815-83A1EBE4FD6A}"/>
              </a:ext>
            </a:extLst>
          </p:cNvPr>
          <p:cNvSpPr txBox="1"/>
          <p:nvPr/>
        </p:nvSpPr>
        <p:spPr>
          <a:xfrm>
            <a:off x="435657" y="20312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界面设计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95C4C52-B54D-26C5-4577-E04E832B555B}"/>
              </a:ext>
            </a:extLst>
          </p:cNvPr>
          <p:cNvCxnSpPr/>
          <p:nvPr/>
        </p:nvCxnSpPr>
        <p:spPr>
          <a:xfrm>
            <a:off x="577516" y="112295"/>
            <a:ext cx="8903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E9CAA2FA-8AB1-307F-8B68-EE7842395B74}"/>
              </a:ext>
            </a:extLst>
          </p:cNvPr>
          <p:cNvSpPr txBox="1"/>
          <p:nvPr/>
        </p:nvSpPr>
        <p:spPr>
          <a:xfrm>
            <a:off x="503150" y="498483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Interface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8D18BFC-D4EF-DC3D-4FC9-FDB95C97AA73}"/>
              </a:ext>
            </a:extLst>
          </p:cNvPr>
          <p:cNvSpPr/>
          <p:nvPr/>
        </p:nvSpPr>
        <p:spPr>
          <a:xfrm>
            <a:off x="9055114" y="1198089"/>
            <a:ext cx="2123549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自有交易平台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991D50F-87EA-1566-9F36-AA83EADE9EBF}"/>
              </a:ext>
            </a:extLst>
          </p:cNvPr>
          <p:cNvSpPr/>
          <p:nvPr/>
        </p:nvSpPr>
        <p:spPr>
          <a:xfrm>
            <a:off x="221019" y="1198089"/>
            <a:ext cx="2758205" cy="369324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pPr>
              <a:spcBef>
                <a:spcPct val="0"/>
              </a:spcBef>
              <a:buFont typeface="Arial" charset="0"/>
              <a:buNone/>
            </a:pPr>
            <a:r>
              <a:rPr lang="zh-CN" altLang="en-US" b="1" dirty="0">
                <a:solidFill>
                  <a:srgbClr val="202A3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计算机辅助设计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B21C41A-AB7D-AF6D-2DD7-55A7E74B06C2}"/>
              </a:ext>
            </a:extLst>
          </p:cNvPr>
          <p:cNvSpPr txBox="1"/>
          <p:nvPr/>
        </p:nvSpPr>
        <p:spPr>
          <a:xfrm>
            <a:off x="221019" y="1567413"/>
            <a:ext cx="8232516" cy="2428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zh-CN" altLang="en-US" sz="1400" b="1" dirty="0">
                <a:solidFill>
                  <a:srgbClr val="202A36"/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设计升级：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传统二维绘图软件 → </a:t>
            </a:r>
            <a:r>
              <a:rPr lang="zh-CN" altLang="en-US" sz="1400" b="1" dirty="0">
                <a:solidFill>
                  <a:schemeClr val="accent2">
                    <a:lumMod val="75000"/>
                  </a:schemeClr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三维建模软件</a:t>
            </a:r>
            <a:endParaRPr lang="en-US" altLang="zh-CN" sz="1400" b="1" dirty="0">
              <a:solidFill>
                <a:schemeClr val="accent2">
                  <a:lumMod val="75000"/>
                </a:schemeClr>
              </a:solidFill>
              <a:latin typeface="975 朦胧黑体" panose="020B0500000000000000" pitchFamily="34" charset="-122"/>
              <a:ea typeface="975 朦胧黑体" panose="020B05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基于草图式造型方法，设计人员只需输入二维的轮廓线，就可直接生成三维模型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975 朦胧黑体" panose="020B0500000000000000" pitchFamily="34" charset="-122"/>
              <a:ea typeface="975 朦胧黑体" panose="020B05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b="1" dirty="0">
                <a:solidFill>
                  <a:srgbClr val="C55A11"/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设计周期短，开发成本低</a:t>
            </a:r>
            <a:endParaRPr lang="en-US" altLang="zh-CN" sz="1400" b="1" dirty="0">
              <a:solidFill>
                <a:srgbClr val="C55A11"/>
              </a:solidFill>
              <a:latin typeface="975 朦胧黑体" panose="020B0500000000000000" pitchFamily="34" charset="-122"/>
              <a:ea typeface="975 朦胧黑体" panose="020B0500000000000000" pitchFamily="34" charset="-122"/>
            </a:endParaRPr>
          </a:p>
          <a:p>
            <a:pPr>
              <a:lnSpc>
                <a:spcPct val="250000"/>
              </a:lnSpc>
            </a:pPr>
            <a:r>
              <a:rPr lang="zh-CN" altLang="en-US" sz="1400" b="1" dirty="0">
                <a:solidFill>
                  <a:srgbClr val="202A36"/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排版升级：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手工开版 → </a:t>
            </a:r>
            <a:r>
              <a:rPr lang="zh-CN" altLang="en-US" sz="1400" b="1" dirty="0">
                <a:solidFill>
                  <a:schemeClr val="accent2">
                    <a:lumMod val="75000"/>
                  </a:schemeClr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开版算料软件</a:t>
            </a:r>
            <a:endParaRPr lang="en-US" altLang="zh-CN" sz="1400" b="1" dirty="0">
              <a:solidFill>
                <a:schemeClr val="accent2">
                  <a:lumMod val="75000"/>
                </a:schemeClr>
              </a:solidFill>
              <a:latin typeface="975 朦胧黑体" panose="020B0500000000000000" pitchFamily="34" charset="-122"/>
              <a:ea typeface="975 朦胧黑体" panose="020B05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在三维模型的表面绘制缝合线，然后将三维纸样自动展开到平面上得到二维纸样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975 朦胧黑体" panose="020B0500000000000000" pitchFamily="34" charset="-122"/>
              <a:ea typeface="975 朦胧黑体" panose="020B0500000000000000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400" b="1" dirty="0">
                <a:solidFill>
                  <a:srgbClr val="C55A11"/>
                </a:solidFill>
                <a:latin typeface="975 朦胧黑体" panose="020B0500000000000000" pitchFamily="34" charset="-122"/>
                <a:ea typeface="975 朦胧黑体" panose="020B0500000000000000" pitchFamily="34" charset="-122"/>
              </a:rPr>
              <a:t>操作简单，开版精度高、速度快，纸样易于管理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975 朦胧黑体" panose="020B0500000000000000" pitchFamily="34" charset="-122"/>
              <a:ea typeface="975 朦胧黑体" panose="020B0500000000000000" pitchFamily="34" charset="-122"/>
            </a:endParaRP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1B9B89C8-7BCF-6A7D-306E-AFBB3FADA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19" y="4124172"/>
            <a:ext cx="3203970" cy="212964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E085EB7-14CB-A181-252E-DB858C911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988" y="4124172"/>
            <a:ext cx="3344779" cy="2129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5540A8A5-1725-1F81-CDCF-2B4276360B30}"/>
              </a:ext>
            </a:extLst>
          </p:cNvPr>
          <p:cNvSpPr txBox="1"/>
          <p:nvPr/>
        </p:nvSpPr>
        <p:spPr>
          <a:xfrm>
            <a:off x="7185316" y="1835976"/>
            <a:ext cx="478566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975 朦胧黑体" panose="020B0500000000000000" pitchFamily="34" charset="-122"/>
                <a:ea typeface="975 朦胧黑体" panose="020B0500000000000000" pitchFamily="34" charset="-122"/>
                <a:sym typeface="微软雅黑" pitchFamily="34" charset="-122"/>
              </a:rPr>
              <a:t>打造自有的交易平台，一方面推广自有品牌，另一方面可通过众包的形式获取更多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975 朦胧黑体" panose="020B0500000000000000" pitchFamily="34" charset="-122"/>
                <a:ea typeface="975 朦胧黑体" panose="020B0500000000000000" pitchFamily="34" charset="-122"/>
                <a:sym typeface="微软雅黑" pitchFamily="34" charset="-122"/>
              </a:rPr>
              <a:t>idea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975 朦胧黑体" panose="020B0500000000000000" pitchFamily="34" charset="-122"/>
                <a:ea typeface="975 朦胧黑体" panose="020B0500000000000000" pitchFamily="34" charset="-122"/>
                <a:sym typeface="微软雅黑" pitchFamily="34" charset="-122"/>
              </a:rPr>
              <a:t>，推动创意从想法到实现的完美落地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975 朦胧黑体" panose="020B0500000000000000" pitchFamily="34" charset="-122"/>
              <a:ea typeface="975 朦胧黑体" panose="020B0500000000000000" pitchFamily="34" charset="-122"/>
            </a:endParaRP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81DD34E2-28C5-2902-9A65-9D525D813A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316" y="2843204"/>
            <a:ext cx="488571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423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0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1911</TotalTime>
  <Words>884</Words>
  <Application>Microsoft Office PowerPoint</Application>
  <PresentationFormat>宽屏</PresentationFormat>
  <Paragraphs>57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975 朦胧黑体</vt:lpstr>
      <vt:lpstr>Impact MT Std</vt:lpstr>
      <vt:lpstr>等线</vt:lpstr>
      <vt:lpstr>等线 Light</vt:lpstr>
      <vt:lpstr>微软雅黑</vt:lpstr>
      <vt:lpstr>Arial</vt:lpstr>
      <vt:lpstr>Calibri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Mimikko Mikasa</dc:creator>
  <cp:lastModifiedBy>Mimikko Mikasa</cp:lastModifiedBy>
  <cp:revision>53</cp:revision>
  <dcterms:created xsi:type="dcterms:W3CDTF">2022-11-05T14:44:51Z</dcterms:created>
  <dcterms:modified xsi:type="dcterms:W3CDTF">2022-12-26T05:33:33Z</dcterms:modified>
</cp:coreProperties>
</file>