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7F7F7F"/>
    <a:srgbClr val="E7E6E6"/>
    <a:srgbClr val="767171"/>
    <a:srgbClr val="2F559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FF42-6FFB-BB41-BD52-826EBBDFA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7185C4-7637-7222-D9C6-3A9292E6F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FE1A2-EEF7-B414-7B74-85D7E23F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902CB-11FF-9A0F-9184-2881F599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AA1B9-5272-941E-75C9-5A9D4CF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EC28E-7FC5-95E2-6BC6-8C501D4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17821-6E94-FB22-A6FE-C4DEBCBA6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01AC9-ED34-18DD-24CE-03FD3CC7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F5461-8FF7-ABDF-33C8-E3A5EAAA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002DD-D4F3-BC41-84DB-AB2F64A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1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F6F075-FB25-9BC7-C789-C27C9FDBE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BB3A5-4A57-62A9-0CC5-90DCCD6E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E2CD5-F346-D036-E108-EDA99A3A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971EE-2A3A-32B2-6813-912C2456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C0E55-066A-2F0B-7BE6-1F2FABAD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AF74-615E-698C-7B1E-A71DA001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D6EF-40BB-30E7-0D0B-A43C43C3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0106B-B2C1-8529-3E84-E01C3608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BD57F-AA4C-3929-5EA2-2C5234B8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C4F4D-F3FD-8EEC-0FAC-C01E284C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9728B-4D43-5CCA-BA6B-2EABE377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9FA0D-DA20-8EFB-9AB3-E4A407DE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5781F-CBD4-0E45-6A9C-37C55E61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6EA54-0497-0950-22EA-C2EC11C8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FBB5B-1620-EB29-D4D4-ACEA9F0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5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9AFD-B829-E7B2-76E4-D331C55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D07CD-D0DD-0FFC-80C9-13E808B0A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AB6C60-A54F-0927-4F73-012F1CE7B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372F3-89EF-59E0-3563-1AE0A30E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35F85-30DA-E330-3C71-7C17DF2E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955DA-1423-B84F-57B1-5C54CD6D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1FEF5-2089-F5E4-8BC4-6B00916B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2B9B4-A24B-6E93-7CCD-CF37F51D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C75F1-83A3-9B63-778B-F50F6083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475E19-56B5-E4C3-4139-6A3FD3D7F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7129B1-75E3-A771-F06C-DC1DC2D9B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85EEEA-4990-C2BB-D801-6260422C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1BB747-A876-82A2-5AE7-568F0479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7CB40-DD63-AC5E-9DC7-E25AC07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B29A1-27CE-9C50-CEB3-9EE1999B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0539AA-CB29-09BB-0D92-CC41666F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A8FE97-E90F-0D73-98FF-C5523F23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D7BCDD-5445-1CCD-6FC8-85A230B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803B85-B786-59FB-4F60-3F853C1F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58D70B-4861-13C0-135F-3FDDBFA5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0235F-5068-92CA-7C76-D9BFA25F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A983E-AC6B-5C3F-D35C-91977F8E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60CB5-9403-FB0B-74F1-FA369154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BA527-D54C-52C3-6E23-F037F4AB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60EED-EB5E-223E-AB66-91C506EE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4B595-4AE5-97F9-2A39-387390E1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9032D-AF6B-832C-52AA-360A69AE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E0DF-B617-DE11-0530-94009916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602CAC-6465-BED4-186D-02261130D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F6D40-D22D-435E-5EA3-64A5D7DD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4DC672-6E08-B433-3A51-3D3B0183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28BF8-0758-5277-B05E-5B3EE004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E0CD8-0D46-3300-89E4-6891FE54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3764C4-57E3-B360-8A89-4FE0D92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85DE4-138D-5DA5-8D7E-5116DD4F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6C4D9-3B24-3F2E-51E7-6ACDBADFA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D2E5-0145-4FA4-AEC0-69DE1DAFA68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18B0A-616E-748C-7C4D-DAC886482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ADF01-7DDB-5F1F-11B9-9415B251A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62C-1FFA-487B-9A54-2ED1B0382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7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4B5E14-B277-7012-F195-43320C43F5FC}"/>
              </a:ext>
            </a:extLst>
          </p:cNvPr>
          <p:cNvSpPr txBox="1"/>
          <p:nvPr/>
        </p:nvSpPr>
        <p:spPr>
          <a:xfrm>
            <a:off x="497305" y="4572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定价与营销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5E6EE4-CF82-4C2E-0103-12D6E4D32415}"/>
              </a:ext>
            </a:extLst>
          </p:cNvPr>
          <p:cNvSpPr txBox="1"/>
          <p:nvPr/>
        </p:nvSpPr>
        <p:spPr>
          <a:xfrm>
            <a:off x="497305" y="1106603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定价策略：</a:t>
            </a:r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渗透定价 </a:t>
            </a:r>
            <a:r>
              <a:rPr lang="en-US" altLang="zh-CN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+ </a:t>
            </a:r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差异化定价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8931830-448F-9135-64BC-0FB911348982}"/>
              </a:ext>
            </a:extLst>
          </p:cNvPr>
          <p:cNvCxnSpPr>
            <a:cxnSpLocks/>
          </p:cNvCxnSpPr>
          <p:nvPr/>
        </p:nvCxnSpPr>
        <p:spPr>
          <a:xfrm>
            <a:off x="849418" y="3299504"/>
            <a:ext cx="1857375" cy="0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76A95C-D3AC-8C74-09FD-A3012EDD0647}"/>
              </a:ext>
            </a:extLst>
          </p:cNvPr>
          <p:cNvCxnSpPr>
            <a:cxnSpLocks/>
          </p:cNvCxnSpPr>
          <p:nvPr/>
        </p:nvCxnSpPr>
        <p:spPr>
          <a:xfrm flipV="1">
            <a:off x="849418" y="1880279"/>
            <a:ext cx="0" cy="1419225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4013A3F4-AE3A-44A7-C59E-1C3BF29D2711}"/>
              </a:ext>
            </a:extLst>
          </p:cNvPr>
          <p:cNvSpPr/>
          <p:nvPr/>
        </p:nvSpPr>
        <p:spPr>
          <a:xfrm rot="10629001">
            <a:off x="959276" y="958267"/>
            <a:ext cx="2413681" cy="2260140"/>
          </a:xfrm>
          <a:prstGeom prst="arc">
            <a:avLst/>
          </a:prstGeom>
          <a:ln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AC3D2D-69B6-84D8-B8CA-FE34FE308160}"/>
              </a:ext>
            </a:extLst>
          </p:cNvPr>
          <p:cNvSpPr txBox="1"/>
          <p:nvPr/>
        </p:nvSpPr>
        <p:spPr>
          <a:xfrm>
            <a:off x="497305" y="158635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产品价格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0305E4-8DA6-9E5C-A463-7953634AFEA0}"/>
              </a:ext>
            </a:extLst>
          </p:cNvPr>
          <p:cNvSpPr txBox="1"/>
          <p:nvPr/>
        </p:nvSpPr>
        <p:spPr>
          <a:xfrm>
            <a:off x="2716317" y="316869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渗透率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1F47217-D23A-270D-8FB2-1B0CC05CEDFD}"/>
              </a:ext>
            </a:extLst>
          </p:cNvPr>
          <p:cNvSpPr/>
          <p:nvPr/>
        </p:nvSpPr>
        <p:spPr>
          <a:xfrm>
            <a:off x="4394920" y="968932"/>
            <a:ext cx="5821549" cy="502914"/>
          </a:xfrm>
          <a:prstGeom prst="round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A8AA51-1AF2-A6B7-224C-527B40A65AF1}"/>
              </a:ext>
            </a:extLst>
          </p:cNvPr>
          <p:cNvSpPr txBox="1"/>
          <p:nvPr/>
        </p:nvSpPr>
        <p:spPr>
          <a:xfrm>
            <a:off x="4595997" y="1043621"/>
            <a:ext cx="549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新兴赛道采用较低的差异化定价迅速提高市场渗透率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9A7BD9-251C-EC65-CCB2-48FFE7D1E4D5}"/>
              </a:ext>
            </a:extLst>
          </p:cNvPr>
          <p:cNvCxnSpPr>
            <a:cxnSpLocks/>
          </p:cNvCxnSpPr>
          <p:nvPr/>
        </p:nvCxnSpPr>
        <p:spPr>
          <a:xfrm>
            <a:off x="4126545" y="3299504"/>
            <a:ext cx="1857375" cy="0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B6729B-68C6-6702-35B0-ECCFC7A67B96}"/>
              </a:ext>
            </a:extLst>
          </p:cNvPr>
          <p:cNvCxnSpPr>
            <a:cxnSpLocks/>
          </p:cNvCxnSpPr>
          <p:nvPr/>
        </p:nvCxnSpPr>
        <p:spPr>
          <a:xfrm flipV="1">
            <a:off x="4126545" y="1880279"/>
            <a:ext cx="0" cy="1419225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F0C3C2-934B-795E-8EBB-FF5CB6A22D3E}"/>
              </a:ext>
            </a:extLst>
          </p:cNvPr>
          <p:cNvSpPr txBox="1"/>
          <p:nvPr/>
        </p:nvSpPr>
        <p:spPr>
          <a:xfrm>
            <a:off x="3774432" y="1586356"/>
            <a:ext cx="809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成本</a:t>
            </a:r>
            <a:r>
              <a:rPr lang="en-US" altLang="zh-CN" sz="105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&amp;</a:t>
            </a:r>
            <a:r>
              <a:rPr lang="zh-CN" altLang="en-US" sz="105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收入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0428EA-5BD1-114A-1EDB-3F1599F95E5D}"/>
              </a:ext>
            </a:extLst>
          </p:cNvPr>
          <p:cNvSpPr txBox="1"/>
          <p:nvPr/>
        </p:nvSpPr>
        <p:spPr>
          <a:xfrm>
            <a:off x="5993444" y="3168699"/>
            <a:ext cx="72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会员销量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0457F8A-0364-2C80-729E-65DD777E2F16}"/>
              </a:ext>
            </a:extLst>
          </p:cNvPr>
          <p:cNvCxnSpPr>
            <a:cxnSpLocks/>
          </p:cNvCxnSpPr>
          <p:nvPr/>
        </p:nvCxnSpPr>
        <p:spPr>
          <a:xfrm flipV="1">
            <a:off x="4126545" y="2784319"/>
            <a:ext cx="1789508" cy="14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42989E-7B19-C22A-E918-08F7BA0D2846}"/>
              </a:ext>
            </a:extLst>
          </p:cNvPr>
          <p:cNvCxnSpPr>
            <a:cxnSpLocks/>
          </p:cNvCxnSpPr>
          <p:nvPr/>
        </p:nvCxnSpPr>
        <p:spPr>
          <a:xfrm flipV="1">
            <a:off x="4126545" y="2235628"/>
            <a:ext cx="1789508" cy="106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37CEFA3-D6C1-7F48-5B11-8B8DD79E9F05}"/>
              </a:ext>
            </a:extLst>
          </p:cNvPr>
          <p:cNvSpPr txBox="1"/>
          <p:nvPr/>
        </p:nvSpPr>
        <p:spPr>
          <a:xfrm>
            <a:off x="4542285" y="2714350"/>
            <a:ext cx="64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损益平衡点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D777398-D276-5F6B-3424-3A156C3B12B3}"/>
              </a:ext>
            </a:extLst>
          </p:cNvPr>
          <p:cNvCxnSpPr>
            <a:cxnSpLocks/>
          </p:cNvCxnSpPr>
          <p:nvPr/>
        </p:nvCxnSpPr>
        <p:spPr>
          <a:xfrm>
            <a:off x="5338296" y="2576438"/>
            <a:ext cx="0" cy="7230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9881A10-96C6-1DF7-3C97-927C47218977}"/>
              </a:ext>
            </a:extLst>
          </p:cNvPr>
          <p:cNvCxnSpPr>
            <a:cxnSpLocks/>
          </p:cNvCxnSpPr>
          <p:nvPr/>
        </p:nvCxnSpPr>
        <p:spPr>
          <a:xfrm>
            <a:off x="4126545" y="2925439"/>
            <a:ext cx="1789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2D33CD4-00E2-DAF9-1D2A-06CC2188A333}"/>
              </a:ext>
            </a:extLst>
          </p:cNvPr>
          <p:cNvSpPr txBox="1"/>
          <p:nvPr/>
        </p:nvSpPr>
        <p:spPr>
          <a:xfrm>
            <a:off x="5914190" y="2829048"/>
            <a:ext cx="7257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固定成本线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924431-2803-97CB-B9F7-C97CE8CE48F5}"/>
              </a:ext>
            </a:extLst>
          </p:cNvPr>
          <p:cNvSpPr txBox="1"/>
          <p:nvPr/>
        </p:nvSpPr>
        <p:spPr>
          <a:xfrm>
            <a:off x="5914190" y="2687926"/>
            <a:ext cx="676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变动成本线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E655463-419B-9971-668B-50D9CDDCC024}"/>
              </a:ext>
            </a:extLst>
          </p:cNvPr>
          <p:cNvCxnSpPr>
            <a:cxnSpLocks/>
          </p:cNvCxnSpPr>
          <p:nvPr/>
        </p:nvCxnSpPr>
        <p:spPr>
          <a:xfrm>
            <a:off x="4853514" y="2872592"/>
            <a:ext cx="0" cy="4230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5720548-27A0-D8C8-35C4-AF9A41231DA0}"/>
              </a:ext>
            </a:extLst>
          </p:cNvPr>
          <p:cNvSpPr txBox="1"/>
          <p:nvPr/>
        </p:nvSpPr>
        <p:spPr>
          <a:xfrm>
            <a:off x="5902095" y="2146932"/>
            <a:ext cx="6662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销售收入线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9A7D40B-2564-12DF-7421-C03449669E45}"/>
              </a:ext>
            </a:extLst>
          </p:cNvPr>
          <p:cNvSpPr txBox="1"/>
          <p:nvPr/>
        </p:nvSpPr>
        <p:spPr>
          <a:xfrm>
            <a:off x="5217818" y="2613732"/>
            <a:ext cx="694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预计利润区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533131F-D9BD-7B18-6795-8FD8220A4560}"/>
              </a:ext>
            </a:extLst>
          </p:cNvPr>
          <p:cNvSpPr txBox="1"/>
          <p:nvPr/>
        </p:nvSpPr>
        <p:spPr>
          <a:xfrm>
            <a:off x="5217818" y="2780351"/>
            <a:ext cx="8660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预计变动成本区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7D0224A-A228-5145-1D31-EBE8044736D6}"/>
              </a:ext>
            </a:extLst>
          </p:cNvPr>
          <p:cNvSpPr txBox="1"/>
          <p:nvPr/>
        </p:nvSpPr>
        <p:spPr>
          <a:xfrm>
            <a:off x="5211417" y="3007024"/>
            <a:ext cx="8887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预计固定成本区</a:t>
            </a:r>
          </a:p>
        </p:txBody>
      </p:sp>
      <p:sp>
        <p:nvSpPr>
          <p:cNvPr id="60" name="Rectangle 1">
            <a:extLst>
              <a:ext uri="{FF2B5EF4-FFF2-40B4-BE49-F238E27FC236}">
                <a16:creationId xmlns:a16="http://schemas.microsoft.com/office/drawing/2014/main" id="{9C619075-A478-F271-8366-E95901AA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354" y="1944906"/>
            <a:ext cx="38649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C55A11"/>
                </a:solidFill>
                <a:effectLst/>
                <a:latin typeface="975 朦胧黑体" panose="020B0500000000000000" pitchFamily="34" charset="-122"/>
                <a:ea typeface="975 朦胧黑体" panose="020B0500000000000000" pitchFamily="34" charset="-122"/>
              </a:rPr>
              <a:t>互联网工具类产品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975 朦胧黑体" panose="020B0500000000000000" pitchFamily="34" charset="-122"/>
                <a:ea typeface="975 朦胧黑体" panose="020B0500000000000000" pitchFamily="34" charset="-122"/>
              </a:rPr>
              <a:t>无需额外的强运营成本和版权成本等，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975 朦胧黑体" panose="020B0500000000000000" pitchFamily="34" charset="-122"/>
                <a:ea typeface="975 朦胧黑体" panose="020B0500000000000000" pitchFamily="34" charset="-122"/>
              </a:rPr>
              <a:t>固定成本线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975 朦胧黑体" panose="020B0500000000000000" pitchFamily="34" charset="-122"/>
                <a:ea typeface="975 朦胧黑体" panose="020B0500000000000000" pitchFamily="34" charset="-122"/>
              </a:rPr>
              <a:t>较低，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975 朦胧黑体" panose="020B0500000000000000" pitchFamily="34" charset="-122"/>
                <a:ea typeface="975 朦胧黑体" panose="020B0500000000000000" pitchFamily="34" charset="-122"/>
              </a:rPr>
              <a:t>后续变动成本增幅不大，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975 朦胧黑体" panose="020B0500000000000000" pitchFamily="34" charset="-122"/>
                <a:ea typeface="975 朦胧黑体" panose="020B0500000000000000" pitchFamily="34" charset="-122"/>
              </a:rPr>
              <a:t>仅需较低的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975 朦胧黑体" panose="020B0500000000000000" pitchFamily="34" charset="-122"/>
                <a:ea typeface="975 朦胧黑体" panose="020B0500000000000000" pitchFamily="34" charset="-122"/>
              </a:rPr>
              <a:t>会员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975 朦胧黑体" panose="020B0500000000000000" pitchFamily="34" charset="-122"/>
                <a:ea typeface="975 朦胧黑体" panose="020B0500000000000000" pitchFamily="34" charset="-122"/>
              </a:rPr>
              <a:t>价即可回本并获取利润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48DB950-0FEF-82D8-0843-701564E1484A}"/>
              </a:ext>
            </a:extLst>
          </p:cNvPr>
          <p:cNvSpPr txBox="1"/>
          <p:nvPr/>
        </p:nvSpPr>
        <p:spPr>
          <a:xfrm>
            <a:off x="1068062" y="39676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试用版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02130F6-5D83-12E5-4FBC-CD943AB16A12}"/>
              </a:ext>
            </a:extLst>
          </p:cNvPr>
          <p:cNvSpPr/>
          <p:nvPr/>
        </p:nvSpPr>
        <p:spPr>
          <a:xfrm>
            <a:off x="589457" y="4422342"/>
            <a:ext cx="1914956" cy="5029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EABA439-550E-04C5-3EF7-039F5B4795A9}"/>
              </a:ext>
            </a:extLst>
          </p:cNvPr>
          <p:cNvSpPr txBox="1"/>
          <p:nvPr/>
        </p:nvSpPr>
        <p:spPr>
          <a:xfrm>
            <a:off x="790532" y="4497031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限时免费体验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449B88F-1673-1E98-DFE0-0619C0DC0231}"/>
              </a:ext>
            </a:extLst>
          </p:cNvPr>
          <p:cNvSpPr/>
          <p:nvPr/>
        </p:nvSpPr>
        <p:spPr>
          <a:xfrm>
            <a:off x="589457" y="5019800"/>
            <a:ext cx="1914956" cy="5029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373D9A7-2755-4149-FD40-753BFB12CF91}"/>
              </a:ext>
            </a:extLst>
          </p:cNvPr>
          <p:cNvSpPr txBox="1"/>
          <p:nvPr/>
        </p:nvSpPr>
        <p:spPr>
          <a:xfrm>
            <a:off x="790532" y="5094489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产品全部功能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6543755-83B4-F611-727F-B72C1FD1BFBB}"/>
              </a:ext>
            </a:extLst>
          </p:cNvPr>
          <p:cNvSpPr/>
          <p:nvPr/>
        </p:nvSpPr>
        <p:spPr>
          <a:xfrm>
            <a:off x="589457" y="5602452"/>
            <a:ext cx="1914956" cy="5029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98F79E6-8DDB-80B0-06C6-84FFE22EF97A}"/>
              </a:ext>
            </a:extLst>
          </p:cNvPr>
          <p:cNvSpPr txBox="1"/>
          <p:nvPr/>
        </p:nvSpPr>
        <p:spPr>
          <a:xfrm>
            <a:off x="790532" y="5677141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引导新客使用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D77322-6375-031F-3FEB-0EEE5D6800D2}"/>
              </a:ext>
            </a:extLst>
          </p:cNvPr>
          <p:cNvSpPr txBox="1"/>
          <p:nvPr/>
        </p:nvSpPr>
        <p:spPr>
          <a:xfrm>
            <a:off x="497305" y="3530583"/>
            <a:ext cx="92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定价模式：</a:t>
            </a:r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试用版  </a:t>
            </a:r>
            <a:r>
              <a:rPr lang="en-US" altLang="zh-CN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+  </a:t>
            </a:r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个人版（基础会员） </a:t>
            </a:r>
            <a:r>
              <a:rPr lang="en-US" altLang="zh-CN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+  </a:t>
            </a:r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家庭版（家庭会员） </a:t>
            </a:r>
            <a:r>
              <a:rPr lang="en-US" altLang="zh-CN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+  </a:t>
            </a:r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家族版（家族会员）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435688-7B52-C923-3277-DD70BFED3A7F}"/>
              </a:ext>
            </a:extLst>
          </p:cNvPr>
          <p:cNvSpPr txBox="1"/>
          <p:nvPr/>
        </p:nvSpPr>
        <p:spPr>
          <a:xfrm>
            <a:off x="3845745" y="3961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个人版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ABB8994-D1EF-03ED-3FDA-F6AD0BB651DF}"/>
              </a:ext>
            </a:extLst>
          </p:cNvPr>
          <p:cNvSpPr/>
          <p:nvPr/>
        </p:nvSpPr>
        <p:spPr>
          <a:xfrm>
            <a:off x="3367140" y="4416658"/>
            <a:ext cx="1914956" cy="5029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77F050D-B74F-B7AB-CE6C-3C9A31016853}"/>
              </a:ext>
            </a:extLst>
          </p:cNvPr>
          <p:cNvSpPr txBox="1"/>
          <p:nvPr/>
        </p:nvSpPr>
        <p:spPr>
          <a:xfrm>
            <a:off x="3694165" y="4473882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个性化服务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30C5C76-6F2E-6998-DE2B-A5B4DC51F038}"/>
              </a:ext>
            </a:extLst>
          </p:cNvPr>
          <p:cNvSpPr/>
          <p:nvPr/>
        </p:nvSpPr>
        <p:spPr>
          <a:xfrm>
            <a:off x="3367140" y="5014116"/>
            <a:ext cx="1914956" cy="5029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E9ABA93-2A5C-3B2B-A12B-642E523A560A}"/>
              </a:ext>
            </a:extLst>
          </p:cNvPr>
          <p:cNvSpPr txBox="1"/>
          <p:nvPr/>
        </p:nvSpPr>
        <p:spPr>
          <a:xfrm>
            <a:off x="3568215" y="5088805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个人数据保护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6A7CBFF-A5EB-6F57-A0B2-1C970A74A157}"/>
              </a:ext>
            </a:extLst>
          </p:cNvPr>
          <p:cNvSpPr/>
          <p:nvPr/>
        </p:nvSpPr>
        <p:spPr>
          <a:xfrm>
            <a:off x="3367140" y="5596768"/>
            <a:ext cx="1914956" cy="5029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D22B6FA-ACC5-0D71-B042-AA2F64B524FA}"/>
              </a:ext>
            </a:extLst>
          </p:cNvPr>
          <p:cNvSpPr txBox="1"/>
          <p:nvPr/>
        </p:nvSpPr>
        <p:spPr>
          <a:xfrm>
            <a:off x="3644814" y="5675516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轻量级应用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8B58C5C-5051-BEB5-B6AA-26A72D1E36BB}"/>
              </a:ext>
            </a:extLst>
          </p:cNvPr>
          <p:cNvSpPr txBox="1"/>
          <p:nvPr/>
        </p:nvSpPr>
        <p:spPr>
          <a:xfrm>
            <a:off x="6716719" y="39688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家庭版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B9E49A5-78DA-2315-2385-38A702EAF4F3}"/>
              </a:ext>
            </a:extLst>
          </p:cNvPr>
          <p:cNvSpPr/>
          <p:nvPr/>
        </p:nvSpPr>
        <p:spPr>
          <a:xfrm>
            <a:off x="6238114" y="4423489"/>
            <a:ext cx="1914956" cy="5029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684CADB-6166-F050-003A-80645B54B200}"/>
              </a:ext>
            </a:extLst>
          </p:cNvPr>
          <p:cNvSpPr/>
          <p:nvPr/>
        </p:nvSpPr>
        <p:spPr>
          <a:xfrm>
            <a:off x="6238114" y="5020947"/>
            <a:ext cx="1914956" cy="5029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8ADC5B2-FCF7-3835-BD8E-0E846E9D931A}"/>
              </a:ext>
            </a:extLst>
          </p:cNvPr>
          <p:cNvSpPr txBox="1"/>
          <p:nvPr/>
        </p:nvSpPr>
        <p:spPr>
          <a:xfrm>
            <a:off x="6401627" y="5104932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远程协同使用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4D753F2-0159-892E-D0B3-EF2B07F3258A}"/>
              </a:ext>
            </a:extLst>
          </p:cNvPr>
          <p:cNvSpPr txBox="1"/>
          <p:nvPr/>
        </p:nvSpPr>
        <p:spPr>
          <a:xfrm>
            <a:off x="6439188" y="4507243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家庭成员共享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783E83A-CD17-FD76-0AD5-447D1B8EC8B4}"/>
              </a:ext>
            </a:extLst>
          </p:cNvPr>
          <p:cNvSpPr/>
          <p:nvPr/>
        </p:nvSpPr>
        <p:spPr>
          <a:xfrm>
            <a:off x="6238114" y="5603599"/>
            <a:ext cx="1914956" cy="5029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1E5747A-74D9-AFFA-52E4-9BBB6070B777}"/>
              </a:ext>
            </a:extLst>
          </p:cNvPr>
          <p:cNvSpPr txBox="1"/>
          <p:nvPr/>
        </p:nvSpPr>
        <p:spPr>
          <a:xfrm>
            <a:off x="6512468" y="5680726"/>
            <a:ext cx="1441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多设备备份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D2B2D9D-2D25-9B61-C6A6-1308C181ABDE}"/>
              </a:ext>
            </a:extLst>
          </p:cNvPr>
          <p:cNvSpPr txBox="1"/>
          <p:nvPr/>
        </p:nvSpPr>
        <p:spPr>
          <a:xfrm>
            <a:off x="9339307" y="3973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家族版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7C6C2D2-3F20-73FD-9DE5-C1B4295C2440}"/>
              </a:ext>
            </a:extLst>
          </p:cNvPr>
          <p:cNvSpPr/>
          <p:nvPr/>
        </p:nvSpPr>
        <p:spPr>
          <a:xfrm>
            <a:off x="8860702" y="4428304"/>
            <a:ext cx="1914956" cy="50291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D672E5DF-5D23-C706-B9BD-D699228835E6}"/>
              </a:ext>
            </a:extLst>
          </p:cNvPr>
          <p:cNvSpPr/>
          <p:nvPr/>
        </p:nvSpPr>
        <p:spPr>
          <a:xfrm>
            <a:off x="8860702" y="5025762"/>
            <a:ext cx="1914956" cy="50291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ACC4C47-8238-F350-6D42-083639B39DAA}"/>
              </a:ext>
            </a:extLst>
          </p:cNvPr>
          <p:cNvSpPr txBox="1"/>
          <p:nvPr/>
        </p:nvSpPr>
        <p:spPr>
          <a:xfrm>
            <a:off x="9061458" y="4500802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家族成员管理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4AB675DB-64CC-54AD-5068-F6860AC462E7}"/>
              </a:ext>
            </a:extLst>
          </p:cNvPr>
          <p:cNvSpPr/>
          <p:nvPr/>
        </p:nvSpPr>
        <p:spPr>
          <a:xfrm>
            <a:off x="8860702" y="5608414"/>
            <a:ext cx="1914956" cy="50291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381E712-6EC5-0998-FDC7-1D25F9182507}"/>
              </a:ext>
            </a:extLst>
          </p:cNvPr>
          <p:cNvSpPr txBox="1"/>
          <p:nvPr/>
        </p:nvSpPr>
        <p:spPr>
          <a:xfrm>
            <a:off x="9061457" y="5092553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社群生态构建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86C15AB-2EF3-90E1-31EF-FD8417E80901}"/>
              </a:ext>
            </a:extLst>
          </p:cNvPr>
          <p:cNvSpPr txBox="1"/>
          <p:nvPr/>
        </p:nvSpPr>
        <p:spPr>
          <a:xfrm>
            <a:off x="9061457" y="5674856"/>
            <a:ext cx="1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云端数据备份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6066203F-6279-D0B9-F036-25B993578743}"/>
              </a:ext>
            </a:extLst>
          </p:cNvPr>
          <p:cNvSpPr/>
          <p:nvPr/>
        </p:nvSpPr>
        <p:spPr>
          <a:xfrm>
            <a:off x="589457" y="6178352"/>
            <a:ext cx="10192843" cy="502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CB3705E-A8B6-7DAC-E443-EC6B72A12556}"/>
              </a:ext>
            </a:extLst>
          </p:cNvPr>
          <p:cNvSpPr txBox="1"/>
          <p:nvPr/>
        </p:nvSpPr>
        <p:spPr>
          <a:xfrm>
            <a:off x="4464135" y="6249895"/>
            <a:ext cx="3239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依照可使用的功能数量划分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09672B-DAEC-2DF7-1F90-E652CA62365F}"/>
              </a:ext>
            </a:extLst>
          </p:cNvPr>
          <p:cNvSpPr txBox="1"/>
          <p:nvPr/>
        </p:nvSpPr>
        <p:spPr>
          <a:xfrm>
            <a:off x="6551530" y="4233886"/>
            <a:ext cx="12907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最多支持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3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名用户激活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973444-5842-4A9C-C7F7-D9616DBC2C6E}"/>
              </a:ext>
            </a:extLst>
          </p:cNvPr>
          <p:cNvSpPr txBox="1"/>
          <p:nvPr/>
        </p:nvSpPr>
        <p:spPr>
          <a:xfrm>
            <a:off x="9139148" y="4233886"/>
            <a:ext cx="13580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最多支持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名用户激活</a:t>
            </a:r>
          </a:p>
        </p:txBody>
      </p:sp>
    </p:spTree>
    <p:extLst>
      <p:ext uri="{BB962C8B-B14F-4D97-AF65-F5344CB8AC3E}">
        <p14:creationId xmlns:p14="http://schemas.microsoft.com/office/powerpoint/2010/main" val="233203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DA376E83-B7A8-8DA6-B842-7D8C76449F9A}"/>
              </a:ext>
            </a:extLst>
          </p:cNvPr>
          <p:cNvSpPr/>
          <p:nvPr/>
        </p:nvSpPr>
        <p:spPr>
          <a:xfrm>
            <a:off x="1427831" y="1913704"/>
            <a:ext cx="4748605" cy="35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523CD4-9E71-F83F-DB43-AA1017F42678}"/>
              </a:ext>
            </a:extLst>
          </p:cNvPr>
          <p:cNvSpPr/>
          <p:nvPr/>
        </p:nvSpPr>
        <p:spPr>
          <a:xfrm>
            <a:off x="1620433" y="2484799"/>
            <a:ext cx="4524829" cy="35881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E2070B24-9896-9E60-A686-A4CC2BFD4961}"/>
              </a:ext>
            </a:extLst>
          </p:cNvPr>
          <p:cNvSpPr/>
          <p:nvPr/>
        </p:nvSpPr>
        <p:spPr>
          <a:xfrm rot="1205098">
            <a:off x="5891803" y="2418099"/>
            <a:ext cx="408393" cy="5222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0D63B5D5-649E-A9E7-B174-BA44CDD70288}"/>
              </a:ext>
            </a:extLst>
          </p:cNvPr>
          <p:cNvSpPr/>
          <p:nvPr/>
        </p:nvSpPr>
        <p:spPr>
          <a:xfrm rot="21445629">
            <a:off x="634501" y="3185339"/>
            <a:ext cx="1687061" cy="594959"/>
          </a:xfrm>
          <a:prstGeom prst="diamon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898AE8BE-289E-587D-8039-37A01990FAE2}"/>
              </a:ext>
            </a:extLst>
          </p:cNvPr>
          <p:cNvSpPr/>
          <p:nvPr/>
        </p:nvSpPr>
        <p:spPr>
          <a:xfrm rot="836517">
            <a:off x="451569" y="3610850"/>
            <a:ext cx="1113600" cy="415696"/>
          </a:xfrm>
          <a:prstGeom prst="trapezoid">
            <a:avLst>
              <a:gd name="adj" fmla="val 282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id="{7C499A9F-104B-8BBD-16B4-D64D59B856B6}"/>
              </a:ext>
            </a:extLst>
          </p:cNvPr>
          <p:cNvSpPr/>
          <p:nvPr/>
        </p:nvSpPr>
        <p:spPr>
          <a:xfrm rot="20440962" flipH="1">
            <a:off x="1387157" y="3564770"/>
            <a:ext cx="1125669" cy="408074"/>
          </a:xfrm>
          <a:prstGeom prst="trapezoid">
            <a:avLst>
              <a:gd name="adj" fmla="val 3099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22234B57-0AB1-C34C-7102-85ED7C3FE057}"/>
              </a:ext>
            </a:extLst>
          </p:cNvPr>
          <p:cNvSpPr/>
          <p:nvPr/>
        </p:nvSpPr>
        <p:spPr>
          <a:xfrm>
            <a:off x="851455" y="2826525"/>
            <a:ext cx="1166470" cy="358814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B19716-30CE-023A-6576-9BA4AC8930F4}"/>
              </a:ext>
            </a:extLst>
          </p:cNvPr>
          <p:cNvSpPr txBox="1"/>
          <p:nvPr/>
        </p:nvSpPr>
        <p:spPr>
          <a:xfrm>
            <a:off x="497305" y="4572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定价与营销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7400A52-E8CE-C633-A53D-7CD5C1CBC3C6}"/>
              </a:ext>
            </a:extLst>
          </p:cNvPr>
          <p:cNvSpPr/>
          <p:nvPr/>
        </p:nvSpPr>
        <p:spPr>
          <a:xfrm>
            <a:off x="497306" y="1113311"/>
            <a:ext cx="3994484" cy="502914"/>
          </a:xfrm>
          <a:prstGeom prst="round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F35CD1-87E6-9A29-DFB6-DCE61F2C9073}"/>
              </a:ext>
            </a:extLst>
          </p:cNvPr>
          <p:cNvSpPr txBox="1"/>
          <p:nvPr/>
        </p:nvSpPr>
        <p:spPr>
          <a:xfrm>
            <a:off x="698383" y="1188000"/>
            <a:ext cx="3616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差异化定价策略，辐射全购买人群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80ACF01-4F6C-7A86-FC71-985D21C41DA9}"/>
              </a:ext>
            </a:extLst>
          </p:cNvPr>
          <p:cNvSpPr/>
          <p:nvPr/>
        </p:nvSpPr>
        <p:spPr>
          <a:xfrm rot="827266">
            <a:off x="1012690" y="1879728"/>
            <a:ext cx="573544" cy="105150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759443C3-3ED3-F031-DC2B-5E41A3B49C07}"/>
              </a:ext>
            </a:extLst>
          </p:cNvPr>
          <p:cNvSpPr/>
          <p:nvPr/>
        </p:nvSpPr>
        <p:spPr>
          <a:xfrm rot="20591094" flipH="1">
            <a:off x="1285406" y="1871150"/>
            <a:ext cx="573544" cy="105150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梯形 8">
            <a:extLst>
              <a:ext uri="{FF2B5EF4-FFF2-40B4-BE49-F238E27FC236}">
                <a16:creationId xmlns:a16="http://schemas.microsoft.com/office/drawing/2014/main" id="{BDB799B4-6D47-EF6C-6C25-07551178959E}"/>
              </a:ext>
            </a:extLst>
          </p:cNvPr>
          <p:cNvSpPr/>
          <p:nvPr/>
        </p:nvSpPr>
        <p:spPr>
          <a:xfrm rot="740388">
            <a:off x="735073" y="3077362"/>
            <a:ext cx="787318" cy="368968"/>
          </a:xfrm>
          <a:prstGeom prst="trapezoid">
            <a:avLst>
              <a:gd name="adj" fmla="val 2043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>
            <a:extLst>
              <a:ext uri="{FF2B5EF4-FFF2-40B4-BE49-F238E27FC236}">
                <a16:creationId xmlns:a16="http://schemas.microsoft.com/office/drawing/2014/main" id="{5BFF68F4-11BB-DF36-281E-3532A4C1DA20}"/>
              </a:ext>
            </a:extLst>
          </p:cNvPr>
          <p:cNvSpPr/>
          <p:nvPr/>
        </p:nvSpPr>
        <p:spPr>
          <a:xfrm rot="20550510" flipH="1">
            <a:off x="1402133" y="3064465"/>
            <a:ext cx="766385" cy="354760"/>
          </a:xfrm>
          <a:prstGeom prst="trapezoid">
            <a:avLst>
              <a:gd name="adj" fmla="val 3099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3BB4A0-8E92-74B4-D6A2-43273726CFAE}"/>
              </a:ext>
            </a:extLst>
          </p:cNvPr>
          <p:cNvSpPr/>
          <p:nvPr/>
        </p:nvSpPr>
        <p:spPr>
          <a:xfrm>
            <a:off x="1949990" y="2980813"/>
            <a:ext cx="4582328" cy="358814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418FD0-29B7-D075-0240-74B7F14A751B}"/>
              </a:ext>
            </a:extLst>
          </p:cNvPr>
          <p:cNvSpPr/>
          <p:nvPr/>
        </p:nvSpPr>
        <p:spPr>
          <a:xfrm>
            <a:off x="2282074" y="3444483"/>
            <a:ext cx="4145818" cy="358814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5C169B-5854-17E6-1104-D807D2FBD309}"/>
              </a:ext>
            </a:extLst>
          </p:cNvPr>
          <p:cNvSpPr txBox="1"/>
          <p:nvPr/>
        </p:nvSpPr>
        <p:spPr>
          <a:xfrm>
            <a:off x="2522681" y="3495520"/>
            <a:ext cx="3699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个人版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开通基础会员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29/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月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开放部分功能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C94678-147C-6823-7660-9E47691FFD7A}"/>
              </a:ext>
            </a:extLst>
          </p:cNvPr>
          <p:cNvSpPr txBox="1"/>
          <p:nvPr/>
        </p:nvSpPr>
        <p:spPr>
          <a:xfrm>
            <a:off x="2282074" y="3008336"/>
            <a:ext cx="3894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家庭版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开通家庭会员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49/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月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开放家庭组功能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C7A819-E96F-0FA4-5534-60C3FF5644DE}"/>
              </a:ext>
            </a:extLst>
          </p:cNvPr>
          <p:cNvSpPr txBox="1"/>
          <p:nvPr/>
        </p:nvSpPr>
        <p:spPr>
          <a:xfrm>
            <a:off x="2017702" y="2510317"/>
            <a:ext cx="3796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家族版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开通家族会员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199/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月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开放全部功能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16AF3F-5232-A525-1796-D252954DEBAF}"/>
              </a:ext>
            </a:extLst>
          </p:cNvPr>
          <p:cNvSpPr/>
          <p:nvPr/>
        </p:nvSpPr>
        <p:spPr>
          <a:xfrm>
            <a:off x="6907237" y="1188001"/>
            <a:ext cx="4662766" cy="28346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296089FB-E733-6884-30D8-DB2035767EFF}"/>
              </a:ext>
            </a:extLst>
          </p:cNvPr>
          <p:cNvSpPr/>
          <p:nvPr/>
        </p:nvSpPr>
        <p:spPr>
          <a:xfrm rot="1205098">
            <a:off x="6114910" y="3397190"/>
            <a:ext cx="435810" cy="567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CAEBF4E-6C84-703A-879B-3A776CFD2F2E}"/>
              </a:ext>
            </a:extLst>
          </p:cNvPr>
          <p:cNvSpPr/>
          <p:nvPr/>
        </p:nvSpPr>
        <p:spPr>
          <a:xfrm rot="1205098">
            <a:off x="6265400" y="2867312"/>
            <a:ext cx="435810" cy="567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C3F986-5CEE-3C14-5FA7-795349E9E039}"/>
              </a:ext>
            </a:extLst>
          </p:cNvPr>
          <p:cNvSpPr txBox="1"/>
          <p:nvPr/>
        </p:nvSpPr>
        <p:spPr>
          <a:xfrm>
            <a:off x="7111121" y="1354615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个人版 </a:t>
            </a:r>
            <a:r>
              <a:rPr lang="en-US" altLang="zh-CN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29/</a:t>
            </a:r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月</a:t>
            </a:r>
            <a:endParaRPr lang="en-US" altLang="zh-CN" sz="140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       开放基础功能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B7AED0-C591-E450-C772-713C77D41EFA}"/>
              </a:ext>
            </a:extLst>
          </p:cNvPr>
          <p:cNvSpPr txBox="1"/>
          <p:nvPr/>
        </p:nvSpPr>
        <p:spPr>
          <a:xfrm>
            <a:off x="7111121" y="1890667"/>
            <a:ext cx="4216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家庭版 </a:t>
            </a:r>
            <a:r>
              <a:rPr lang="en-US" altLang="zh-CN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49/</a:t>
            </a:r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月</a:t>
            </a:r>
            <a:endParaRPr lang="en-US" altLang="zh-CN" sz="140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en-US" altLang="zh-CN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最多支持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名家庭成员激活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       开放家庭组功能：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进度共享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&amp;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创意融合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&amp;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远程协同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&amp;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多设备备份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...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CC1D66-CF5D-D972-861C-E3805A5D31AD}"/>
              </a:ext>
            </a:extLst>
          </p:cNvPr>
          <p:cNvSpPr txBox="1"/>
          <p:nvPr/>
        </p:nvSpPr>
        <p:spPr>
          <a:xfrm>
            <a:off x="7111121" y="2863757"/>
            <a:ext cx="3837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家族版 </a:t>
            </a:r>
            <a:r>
              <a:rPr lang="en-US" altLang="zh-CN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199/</a:t>
            </a:r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月</a:t>
            </a:r>
            <a:endParaRPr lang="en-US" altLang="zh-CN" sz="140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en-US" altLang="zh-CN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最多支持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名家族成员激活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       开放全部功能：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云端备份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&amp;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家族成员管理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&amp;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家族社群生态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...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4AEA93-DF91-B0F6-0C47-F1A24B41F9CC}"/>
              </a:ext>
            </a:extLst>
          </p:cNvPr>
          <p:cNvSpPr/>
          <p:nvPr/>
        </p:nvSpPr>
        <p:spPr>
          <a:xfrm>
            <a:off x="370286" y="4381493"/>
            <a:ext cx="11199717" cy="641180"/>
          </a:xfrm>
          <a:prstGeom prst="rect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14DADD3-0127-E3D3-5B23-7A90FDA6E9D4}"/>
              </a:ext>
            </a:extLst>
          </p:cNvPr>
          <p:cNvSpPr/>
          <p:nvPr/>
        </p:nvSpPr>
        <p:spPr>
          <a:xfrm>
            <a:off x="370286" y="5023617"/>
            <a:ext cx="11199717" cy="670185"/>
          </a:xfrm>
          <a:prstGeom prst="rect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4F153E-D291-CBE9-5A38-E394D532D83D}"/>
              </a:ext>
            </a:extLst>
          </p:cNvPr>
          <p:cNvSpPr/>
          <p:nvPr/>
        </p:nvSpPr>
        <p:spPr>
          <a:xfrm>
            <a:off x="370286" y="5693802"/>
            <a:ext cx="11199717" cy="589150"/>
          </a:xfrm>
          <a:prstGeom prst="rect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D9AAEA-C68F-D5C0-1CF6-40F4CE0F74FB}"/>
              </a:ext>
            </a:extLst>
          </p:cNvPr>
          <p:cNvSpPr txBox="1"/>
          <p:nvPr/>
        </p:nvSpPr>
        <p:spPr>
          <a:xfrm>
            <a:off x="560789" y="4455277"/>
            <a:ext cx="5253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个人版：产品入门级版本，较低的月租用于快速渗透市场，</a:t>
            </a:r>
            <a:r>
              <a:rPr lang="zh-CN" altLang="en-US" sz="1400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培养用户使用情感创录平台的习惯，提高用户忠诚度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D98C97A-282B-576C-6182-37AD2B37F5BB}"/>
              </a:ext>
            </a:extLst>
          </p:cNvPr>
          <p:cNvCxnSpPr>
            <a:stCxn id="28" idx="0"/>
            <a:endCxn id="30" idx="2"/>
          </p:cNvCxnSpPr>
          <p:nvPr/>
        </p:nvCxnSpPr>
        <p:spPr>
          <a:xfrm>
            <a:off x="5970145" y="4381493"/>
            <a:ext cx="0" cy="19014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8BD4DDE-5871-6CEE-4020-B97F9F0034E7}"/>
              </a:ext>
            </a:extLst>
          </p:cNvPr>
          <p:cNvSpPr txBox="1"/>
          <p:nvPr/>
        </p:nvSpPr>
        <p:spPr>
          <a:xfrm>
            <a:off x="6125741" y="4455277"/>
            <a:ext cx="5253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7F7F7F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通过免费的试用版本吸引流量，结合高性价比的个人版软件提高用户留存，促进用户裂变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F93146-CC03-E4B5-93F3-212E464888B7}"/>
              </a:ext>
            </a:extLst>
          </p:cNvPr>
          <p:cNvSpPr txBox="1"/>
          <p:nvPr/>
        </p:nvSpPr>
        <p:spPr>
          <a:xfrm>
            <a:off x="560789" y="5098434"/>
            <a:ext cx="5253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家庭版：产品进阶级版本，一次付费，多成员激活使用，</a:t>
            </a:r>
            <a:r>
              <a:rPr lang="zh-CN" altLang="en-US" sz="1400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解决以家庭为单位的用户需求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9B3BB6-B347-E520-D76A-0F7AA721C471}"/>
              </a:ext>
            </a:extLst>
          </p:cNvPr>
          <p:cNvSpPr txBox="1"/>
          <p:nvPr/>
        </p:nvSpPr>
        <p:spPr>
          <a:xfrm>
            <a:off x="6176436" y="5098434"/>
            <a:ext cx="5253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相较于个人版本，增加了家庭组特有功能例如家庭成员间的创意融合，远程协同使用等，增强用户体验</a:t>
            </a:r>
            <a:endParaRPr lang="zh-CN" altLang="en-US" sz="1400" b="1" dirty="0">
              <a:solidFill>
                <a:srgbClr val="C55A1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4A9C3B-1106-837D-2413-9A7F7203DDB6}"/>
              </a:ext>
            </a:extLst>
          </p:cNvPr>
          <p:cNvSpPr txBox="1"/>
          <p:nvPr/>
        </p:nvSpPr>
        <p:spPr>
          <a:xfrm>
            <a:off x="560789" y="5744689"/>
            <a:ext cx="5253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家族版：产品尊享级版本，供成员联系紧密的家族单位使用，</a:t>
            </a:r>
            <a:r>
              <a:rPr lang="zh-CN" altLang="en-US" sz="1400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解决以家族为单位的用户需求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75D5032-F12F-F134-966C-78DC14B75561}"/>
              </a:ext>
            </a:extLst>
          </p:cNvPr>
          <p:cNvSpPr txBox="1"/>
          <p:nvPr/>
        </p:nvSpPr>
        <p:spPr>
          <a:xfrm>
            <a:off x="6176436" y="5744689"/>
            <a:ext cx="5253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开放全部功能，单位性价比最高，客单价设置较高，作为价格锚点使用，树立高质量的品牌形象，打造全方位的情感创录服务</a:t>
            </a:r>
            <a:endParaRPr lang="zh-CN" altLang="en-US" sz="1400" b="1" dirty="0">
              <a:solidFill>
                <a:srgbClr val="C55A1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6FCAC76-EB09-6D65-1D34-1B67E2F3336C}"/>
              </a:ext>
            </a:extLst>
          </p:cNvPr>
          <p:cNvSpPr/>
          <p:nvPr/>
        </p:nvSpPr>
        <p:spPr>
          <a:xfrm rot="1205098">
            <a:off x="5994711" y="1715465"/>
            <a:ext cx="438690" cy="653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0B4E0B-BDBA-6AFC-B555-86610E0EBD37}"/>
              </a:ext>
            </a:extLst>
          </p:cNvPr>
          <p:cNvSpPr txBox="1"/>
          <p:nvPr/>
        </p:nvSpPr>
        <p:spPr>
          <a:xfrm>
            <a:off x="1764532" y="1929732"/>
            <a:ext cx="4205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精美实体传记定制 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– 199/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本 或 年会员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次免费</a:t>
            </a:r>
            <a:r>
              <a:rPr lang="en-US" altLang="zh-CN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每年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0AB79F-F7D6-F45B-6E8B-0CCEADBA2F61}"/>
              </a:ext>
            </a:extLst>
          </p:cNvPr>
          <p:cNvSpPr txBox="1"/>
          <p:nvPr/>
        </p:nvSpPr>
        <p:spPr>
          <a:xfrm>
            <a:off x="2460278" y="3884918"/>
            <a:ext cx="28244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年会员价格 </a:t>
            </a:r>
            <a:r>
              <a:rPr lang="en-US" altLang="zh-CN" sz="1000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= </a:t>
            </a:r>
            <a:r>
              <a:rPr lang="zh-CN" altLang="en-US" sz="1000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版本月单价 </a:t>
            </a:r>
            <a:r>
              <a:rPr lang="en-US" altLang="zh-CN" sz="1000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* 12 * 0.85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877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4B5E14-B277-7012-F195-43320C43F5FC}"/>
              </a:ext>
            </a:extLst>
          </p:cNvPr>
          <p:cNvSpPr txBox="1"/>
          <p:nvPr/>
        </p:nvSpPr>
        <p:spPr>
          <a:xfrm>
            <a:off x="497305" y="4572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定价与营销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28C870-0E24-7A7E-8E76-E33BA506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69" y="1536817"/>
            <a:ext cx="2312570" cy="1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3E6D15-3B17-5602-5520-3C5933FFC0C6}"/>
              </a:ext>
            </a:extLst>
          </p:cNvPr>
          <p:cNvSpPr txBox="1"/>
          <p:nvPr/>
        </p:nvSpPr>
        <p:spPr>
          <a:xfrm>
            <a:off x="497305" y="11066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价值战略主张：</a:t>
            </a:r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充分的人文关怀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842504D-F82E-6231-7163-7DCE91CDDF4D}"/>
              </a:ext>
            </a:extLst>
          </p:cNvPr>
          <p:cNvSpPr/>
          <p:nvPr/>
        </p:nvSpPr>
        <p:spPr>
          <a:xfrm>
            <a:off x="8607449" y="2223036"/>
            <a:ext cx="2871538" cy="399035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007B23-505D-78E6-0599-C4DB7B23B748}"/>
              </a:ext>
            </a:extLst>
          </p:cNvPr>
          <p:cNvSpPr/>
          <p:nvPr/>
        </p:nvSpPr>
        <p:spPr>
          <a:xfrm>
            <a:off x="9604567" y="3078530"/>
            <a:ext cx="876300" cy="64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C6F583-A74F-4960-3D17-311B0D0A8560}"/>
              </a:ext>
            </a:extLst>
          </p:cNvPr>
          <p:cNvSpPr/>
          <p:nvPr/>
        </p:nvSpPr>
        <p:spPr>
          <a:xfrm>
            <a:off x="9383111" y="3861324"/>
            <a:ext cx="1314450" cy="64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45EF6C-4845-DE09-33DB-12906AADE02D}"/>
              </a:ext>
            </a:extLst>
          </p:cNvPr>
          <p:cNvSpPr/>
          <p:nvPr/>
        </p:nvSpPr>
        <p:spPr>
          <a:xfrm>
            <a:off x="9059261" y="4645346"/>
            <a:ext cx="1993106" cy="64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647261-357C-D5C3-46EF-FB69471073F4}"/>
              </a:ext>
            </a:extLst>
          </p:cNvPr>
          <p:cNvSpPr/>
          <p:nvPr/>
        </p:nvSpPr>
        <p:spPr>
          <a:xfrm>
            <a:off x="8654448" y="5429368"/>
            <a:ext cx="2690813" cy="64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B66E6F-18E2-40B5-66A2-C2BBD2429E90}"/>
              </a:ext>
            </a:extLst>
          </p:cNvPr>
          <p:cNvSpPr txBox="1"/>
          <p:nvPr/>
        </p:nvSpPr>
        <p:spPr>
          <a:xfrm>
            <a:off x="9255506" y="2585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自我实现需求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A0D25F-F603-3E70-F590-55FA6262FD28}"/>
              </a:ext>
            </a:extLst>
          </p:cNvPr>
          <p:cNvSpPr txBox="1"/>
          <p:nvPr/>
        </p:nvSpPr>
        <p:spPr>
          <a:xfrm>
            <a:off x="9500924" y="3370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尊重需求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AC5BA2-3131-01C1-39F4-F41142F6840E}"/>
              </a:ext>
            </a:extLst>
          </p:cNvPr>
          <p:cNvSpPr txBox="1"/>
          <p:nvPr/>
        </p:nvSpPr>
        <p:spPr>
          <a:xfrm>
            <a:off x="9486338" y="4127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社交需求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A71B07-9FE6-D3D0-1B40-6E79EA0F5333}"/>
              </a:ext>
            </a:extLst>
          </p:cNvPr>
          <p:cNvSpPr txBox="1"/>
          <p:nvPr/>
        </p:nvSpPr>
        <p:spPr>
          <a:xfrm>
            <a:off x="9500924" y="4897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安全需求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8F5A32-F361-39A6-952B-57FA0518E30D}"/>
              </a:ext>
            </a:extLst>
          </p:cNvPr>
          <p:cNvSpPr txBox="1"/>
          <p:nvPr/>
        </p:nvSpPr>
        <p:spPr>
          <a:xfrm>
            <a:off x="9500924" y="5712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生理需求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94DA565-CA62-C054-70CE-798C8F0A30C4}"/>
              </a:ext>
            </a:extLst>
          </p:cNvPr>
          <p:cNvSpPr/>
          <p:nvPr/>
        </p:nvSpPr>
        <p:spPr>
          <a:xfrm>
            <a:off x="8974727" y="2068427"/>
            <a:ext cx="2131218" cy="2609003"/>
          </a:xfrm>
          <a:prstGeom prst="roundRect">
            <a:avLst/>
          </a:prstGeom>
          <a:noFill/>
          <a:ln w="38100">
            <a:solidFill>
              <a:srgbClr val="C55A1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D655A5-A743-F16D-1BAA-993B57A12838}"/>
              </a:ext>
            </a:extLst>
          </p:cNvPr>
          <p:cNvSpPr txBox="1"/>
          <p:nvPr/>
        </p:nvSpPr>
        <p:spPr>
          <a:xfrm>
            <a:off x="4682163" y="47815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聚焦银发一族的情感需求，从聊天中获取陪伴，从传记中获取满足</a:t>
            </a:r>
            <a:endParaRPr lang="en-US" altLang="zh-CN" b="1" dirty="0">
              <a:solidFill>
                <a:srgbClr val="C55A1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3382931-4887-102C-2F93-CBDB7AC34CF3}"/>
              </a:ext>
            </a:extLst>
          </p:cNvPr>
          <p:cNvSpPr/>
          <p:nvPr/>
        </p:nvSpPr>
        <p:spPr>
          <a:xfrm>
            <a:off x="4769917" y="977486"/>
            <a:ext cx="3669234" cy="502914"/>
          </a:xfrm>
          <a:prstGeom prst="round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A9EE8C-2146-D965-0855-CF32F205E1DE}"/>
              </a:ext>
            </a:extLst>
          </p:cNvPr>
          <p:cNvSpPr txBox="1"/>
          <p:nvPr/>
        </p:nvSpPr>
        <p:spPr>
          <a:xfrm>
            <a:off x="5130811" y="1044277"/>
            <a:ext cx="307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幸福感 </a:t>
            </a:r>
            <a:r>
              <a:rPr lang="en-US" altLang="zh-CN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+ </a:t>
            </a:r>
            <a:r>
              <a:rPr lang="zh-CN" altLang="en-US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成就感 → 人文关怀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4AC39D-896B-88AD-7345-359C37F781ED}"/>
              </a:ext>
            </a:extLst>
          </p:cNvPr>
          <p:cNvSpPr txBox="1"/>
          <p:nvPr/>
        </p:nvSpPr>
        <p:spPr>
          <a:xfrm>
            <a:off x="497305" y="3302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选择我们的理由</a:t>
            </a:r>
            <a:endParaRPr lang="en-US" altLang="zh-CN" b="1" dirty="0">
              <a:solidFill>
                <a:srgbClr val="C55A1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F9C087-8B3C-178F-01BC-36298C1448B5}"/>
              </a:ext>
            </a:extLst>
          </p:cNvPr>
          <p:cNvSpPr txBox="1"/>
          <p:nvPr/>
        </p:nvSpPr>
        <p:spPr>
          <a:xfrm>
            <a:off x="497305" y="3671989"/>
            <a:ext cx="2550698" cy="2541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沉浸式的对话体验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独特的创意生成服务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友好的交互界面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合理的价格策略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免费试用会员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可替代产品少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1FA3E33-39BE-E978-3CAA-A1CB3198D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2" t="20352" r="22731" b="10562"/>
          <a:stretch/>
        </p:blipFill>
        <p:spPr>
          <a:xfrm>
            <a:off x="4719128" y="4082644"/>
            <a:ext cx="2470356" cy="2130746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47A91F3-AE4D-2BCF-9D67-BF0F5E020F94}"/>
              </a:ext>
            </a:extLst>
          </p:cNvPr>
          <p:cNvSpPr/>
          <p:nvPr/>
        </p:nvSpPr>
        <p:spPr>
          <a:xfrm>
            <a:off x="6437279" y="4368130"/>
            <a:ext cx="672007" cy="682770"/>
          </a:xfrm>
          <a:prstGeom prst="roundRect">
            <a:avLst/>
          </a:prstGeom>
          <a:noFill/>
          <a:ln w="38100">
            <a:solidFill>
              <a:srgbClr val="C55A1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3EBE60-A8D9-EF55-5FC1-7F7E985BCD28}"/>
              </a:ext>
            </a:extLst>
          </p:cNvPr>
          <p:cNvSpPr txBox="1"/>
          <p:nvPr/>
        </p:nvSpPr>
        <p:spPr>
          <a:xfrm>
            <a:off x="4682163" y="1866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主要的成本</a:t>
            </a:r>
            <a:endParaRPr lang="en-US" altLang="zh-CN" b="1" dirty="0">
              <a:solidFill>
                <a:srgbClr val="C55A1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1D70BBB-45EB-560F-7AA7-B20C2FA4094F}"/>
              </a:ext>
            </a:extLst>
          </p:cNvPr>
          <p:cNvSpPr txBox="1"/>
          <p:nvPr/>
        </p:nvSpPr>
        <p:spPr>
          <a:xfrm>
            <a:off x="4732952" y="2132526"/>
            <a:ext cx="3012363" cy="879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合理的会员费用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老人熟悉产品的认知成本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94A9F55C-8854-3CF4-55A4-052D039E36EC}"/>
              </a:ext>
            </a:extLst>
          </p:cNvPr>
          <p:cNvSpPr/>
          <p:nvPr/>
        </p:nvSpPr>
        <p:spPr>
          <a:xfrm rot="10800000">
            <a:off x="6667500" y="3064389"/>
            <a:ext cx="147454" cy="1185882"/>
          </a:xfrm>
          <a:prstGeom prst="down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8059653B-A971-1F57-4980-B3843F85D691}"/>
              </a:ext>
            </a:extLst>
          </p:cNvPr>
          <p:cNvSpPr/>
          <p:nvPr/>
        </p:nvSpPr>
        <p:spPr>
          <a:xfrm rot="5400000">
            <a:off x="4667171" y="2995491"/>
            <a:ext cx="150212" cy="3363879"/>
          </a:xfrm>
          <a:prstGeom prst="down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0BA9B6-1ED9-1F06-D52A-81AE56D59DF2}"/>
              </a:ext>
            </a:extLst>
          </p:cNvPr>
          <p:cNvSpPr txBox="1"/>
          <p:nvPr/>
        </p:nvSpPr>
        <p:spPr>
          <a:xfrm>
            <a:off x="5395651" y="3341562"/>
            <a:ext cx="1338828" cy="46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更低的成本</a:t>
            </a:r>
            <a:endParaRPr lang="en-US" altLang="zh-CN" b="1" dirty="0">
              <a:solidFill>
                <a:srgbClr val="C55A1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D51002-E233-8CAB-68B3-8CF53AF6EBFD}"/>
              </a:ext>
            </a:extLst>
          </p:cNvPr>
          <p:cNvSpPr txBox="1"/>
          <p:nvPr/>
        </p:nvSpPr>
        <p:spPr>
          <a:xfrm>
            <a:off x="3380300" y="4178768"/>
            <a:ext cx="1338828" cy="46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更高的价值</a:t>
            </a:r>
            <a:endParaRPr lang="en-US" altLang="zh-CN" b="1" dirty="0">
              <a:solidFill>
                <a:srgbClr val="C55A1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02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434457-4A55-D159-EA46-1AA20CF79682}"/>
              </a:ext>
            </a:extLst>
          </p:cNvPr>
          <p:cNvCxnSpPr>
            <a:cxnSpLocks/>
          </p:cNvCxnSpPr>
          <p:nvPr/>
        </p:nvCxnSpPr>
        <p:spPr>
          <a:xfrm>
            <a:off x="3477845" y="5538289"/>
            <a:ext cx="5196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496FD7A-A672-AC45-D499-8AC6C080039C}"/>
              </a:ext>
            </a:extLst>
          </p:cNvPr>
          <p:cNvCxnSpPr/>
          <p:nvPr/>
        </p:nvCxnSpPr>
        <p:spPr>
          <a:xfrm>
            <a:off x="3483205" y="4479427"/>
            <a:ext cx="0" cy="105886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7C77623-8BBA-4A59-058B-CB9C36118A38}"/>
              </a:ext>
            </a:extLst>
          </p:cNvPr>
          <p:cNvCxnSpPr>
            <a:cxnSpLocks/>
          </p:cNvCxnSpPr>
          <p:nvPr/>
        </p:nvCxnSpPr>
        <p:spPr>
          <a:xfrm>
            <a:off x="2708295" y="5538289"/>
            <a:ext cx="5196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C45435A-5691-EF19-137D-82D7FD61F4B1}"/>
              </a:ext>
            </a:extLst>
          </p:cNvPr>
          <p:cNvCxnSpPr/>
          <p:nvPr/>
        </p:nvCxnSpPr>
        <p:spPr>
          <a:xfrm>
            <a:off x="3227903" y="4479427"/>
            <a:ext cx="0" cy="105886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A81218B-384A-65E3-722F-F4EACDADB1FA}"/>
              </a:ext>
            </a:extLst>
          </p:cNvPr>
          <p:cNvCxnSpPr>
            <a:cxnSpLocks/>
          </p:cNvCxnSpPr>
          <p:nvPr/>
        </p:nvCxnSpPr>
        <p:spPr>
          <a:xfrm>
            <a:off x="3444507" y="1566863"/>
            <a:ext cx="5196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62B77B-615E-CFBA-B81B-8754424D5E20}"/>
              </a:ext>
            </a:extLst>
          </p:cNvPr>
          <p:cNvCxnSpPr/>
          <p:nvPr/>
        </p:nvCxnSpPr>
        <p:spPr>
          <a:xfrm>
            <a:off x="3444507" y="1566863"/>
            <a:ext cx="0" cy="105886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9832310-1B17-46A3-B9D8-FEDEC6159CDE}"/>
              </a:ext>
            </a:extLst>
          </p:cNvPr>
          <p:cNvCxnSpPr>
            <a:cxnSpLocks/>
          </p:cNvCxnSpPr>
          <p:nvPr/>
        </p:nvCxnSpPr>
        <p:spPr>
          <a:xfrm>
            <a:off x="2708295" y="1566863"/>
            <a:ext cx="5196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7820A45-30F5-EB91-7DAB-6922F9E63BC3}"/>
              </a:ext>
            </a:extLst>
          </p:cNvPr>
          <p:cNvCxnSpPr/>
          <p:nvPr/>
        </p:nvCxnSpPr>
        <p:spPr>
          <a:xfrm>
            <a:off x="3227903" y="1566863"/>
            <a:ext cx="0" cy="105886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7B4F945-EDFB-3615-7B3E-A63586D2FF86}"/>
              </a:ext>
            </a:extLst>
          </p:cNvPr>
          <p:cNvSpPr/>
          <p:nvPr/>
        </p:nvSpPr>
        <p:spPr>
          <a:xfrm>
            <a:off x="497305" y="3740705"/>
            <a:ext cx="2564554" cy="20164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D9BF36E-19B1-CA90-9F7B-2A7F22633DB1}"/>
              </a:ext>
            </a:extLst>
          </p:cNvPr>
          <p:cNvSpPr/>
          <p:nvPr/>
        </p:nvSpPr>
        <p:spPr>
          <a:xfrm>
            <a:off x="3635553" y="3740705"/>
            <a:ext cx="2564557" cy="20164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9F14E2F-4BA1-E0BA-D217-8BDF3BD091E0}"/>
              </a:ext>
            </a:extLst>
          </p:cNvPr>
          <p:cNvSpPr/>
          <p:nvPr/>
        </p:nvSpPr>
        <p:spPr>
          <a:xfrm>
            <a:off x="3635555" y="1345851"/>
            <a:ext cx="2564555" cy="20164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01840FB-0C4F-60EB-B2B7-CD5B33949E57}"/>
              </a:ext>
            </a:extLst>
          </p:cNvPr>
          <p:cNvSpPr/>
          <p:nvPr/>
        </p:nvSpPr>
        <p:spPr>
          <a:xfrm>
            <a:off x="497305" y="1350971"/>
            <a:ext cx="2564554" cy="201135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5528FD-7592-D047-7B2F-7C655EABC608}"/>
              </a:ext>
            </a:extLst>
          </p:cNvPr>
          <p:cNvSpPr txBox="1"/>
          <p:nvPr/>
        </p:nvSpPr>
        <p:spPr>
          <a:xfrm>
            <a:off x="497305" y="4572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定价与营销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7FB84E7A-A385-B204-DB42-41D9F352E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60163" y="2468225"/>
            <a:ext cx="1117908" cy="1117908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7DDE13DB-1213-D167-1AF0-7E80C6AD6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260164" y="3522017"/>
            <a:ext cx="1117908" cy="1117908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7824C90E-3F84-44FB-5233-7D72E656B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9343" y="3522017"/>
            <a:ext cx="1117908" cy="1117908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05DF60AD-4EE6-EE54-7270-0B747EA95E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19343" y="2468225"/>
            <a:ext cx="1117908" cy="111790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5741395-7DE0-1619-C701-F4A2E87C73C8}"/>
              </a:ext>
            </a:extLst>
          </p:cNvPr>
          <p:cNvSpPr txBox="1"/>
          <p:nvPr/>
        </p:nvSpPr>
        <p:spPr>
          <a:xfrm>
            <a:off x="2667814" y="2905125"/>
            <a:ext cx="560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吸引</a:t>
            </a:r>
            <a:endParaRPr lang="en-US" altLang="zh-CN" sz="1400" b="1" dirty="0">
              <a:solidFill>
                <a:schemeClr val="bg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用户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EF13F8-C6E8-6D9D-DAB5-C78F77A7F286}"/>
              </a:ext>
            </a:extLst>
          </p:cNvPr>
          <p:cNvSpPr txBox="1"/>
          <p:nvPr/>
        </p:nvSpPr>
        <p:spPr>
          <a:xfrm>
            <a:off x="3505678" y="2905125"/>
            <a:ext cx="560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培养用户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10271-943D-060B-056C-8DD5BF36DECC}"/>
              </a:ext>
            </a:extLst>
          </p:cNvPr>
          <p:cNvSpPr txBox="1"/>
          <p:nvPr/>
        </p:nvSpPr>
        <p:spPr>
          <a:xfrm>
            <a:off x="2667814" y="3682365"/>
            <a:ext cx="560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维护用户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7F8EA0-7CE9-D067-C8F4-C0B29B1241CD}"/>
              </a:ext>
            </a:extLst>
          </p:cNvPr>
          <p:cNvSpPr txBox="1"/>
          <p:nvPr/>
        </p:nvSpPr>
        <p:spPr>
          <a:xfrm>
            <a:off x="3505678" y="3679805"/>
            <a:ext cx="560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转化用户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50D3C5D-AABB-9ABD-44F3-9133A165DCC2}"/>
              </a:ext>
            </a:extLst>
          </p:cNvPr>
          <p:cNvSpPr/>
          <p:nvPr/>
        </p:nvSpPr>
        <p:spPr>
          <a:xfrm>
            <a:off x="2667814" y="1524001"/>
            <a:ext cx="80962" cy="809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E6E350A-D24F-AE21-8EF7-50F6BC158453}"/>
              </a:ext>
            </a:extLst>
          </p:cNvPr>
          <p:cNvSpPr/>
          <p:nvPr/>
        </p:nvSpPr>
        <p:spPr>
          <a:xfrm>
            <a:off x="3952401" y="1524001"/>
            <a:ext cx="80962" cy="809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B5AE2BC-3896-3193-EF13-391DC8A2088F}"/>
              </a:ext>
            </a:extLst>
          </p:cNvPr>
          <p:cNvSpPr/>
          <p:nvPr/>
        </p:nvSpPr>
        <p:spPr>
          <a:xfrm>
            <a:off x="2667814" y="5499101"/>
            <a:ext cx="80962" cy="809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D7F4F12-6A82-30CA-AB4B-FCB99F64C383}"/>
              </a:ext>
            </a:extLst>
          </p:cNvPr>
          <p:cNvSpPr/>
          <p:nvPr/>
        </p:nvSpPr>
        <p:spPr>
          <a:xfrm>
            <a:off x="3952401" y="5499101"/>
            <a:ext cx="80962" cy="809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902C810-1459-8D8A-CA33-556C4713C5AB}"/>
              </a:ext>
            </a:extLst>
          </p:cNvPr>
          <p:cNvSpPr txBox="1"/>
          <p:nvPr/>
        </p:nvSpPr>
        <p:spPr>
          <a:xfrm>
            <a:off x="683914" y="1604963"/>
            <a:ext cx="19838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通过线上推广、线下活动宣传，让银发一族接触并认识产品，唤起他们的潜在需求，建立起产品的概念模型，树立品牌形象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959643E-9036-51DF-75BE-1744817237A9}"/>
              </a:ext>
            </a:extLst>
          </p:cNvPr>
          <p:cNvSpPr txBox="1"/>
          <p:nvPr/>
        </p:nvSpPr>
        <p:spPr>
          <a:xfrm>
            <a:off x="4155310" y="1562548"/>
            <a:ext cx="18748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通过权威媒体、意见领袖、社区论坛、用户体验、品牌合作等，由专业的市场销售团队引导用户深入了解和体验产品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612E82-20CB-A3CB-B39A-4552BC76A6A1}"/>
              </a:ext>
            </a:extLst>
          </p:cNvPr>
          <p:cNvSpPr txBox="1"/>
          <p:nvPr/>
        </p:nvSpPr>
        <p:spPr>
          <a:xfrm>
            <a:off x="678676" y="4161043"/>
            <a:ext cx="19838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通过定期的新媒体、用户回访、用户行为数据、用户使用偏好等数据建立产品的正向迭代循环，保持用户留存、品牌忠诚度和产品依赖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45DEA29-F53E-97E3-3A09-357DECC6F7BE}"/>
              </a:ext>
            </a:extLst>
          </p:cNvPr>
          <p:cNvSpPr txBox="1"/>
          <p:nvPr/>
        </p:nvSpPr>
        <p:spPr>
          <a:xfrm>
            <a:off x="4244063" y="4209263"/>
            <a:ext cx="1808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通过投放渠道优化、黄金落地页打造等推广手段，实现产品的精准推广和高效转化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43601CA-1A35-AD7C-1DC6-42D5452F82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03" y="3237147"/>
            <a:ext cx="671748" cy="67174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B6DA3112-8A53-801E-2053-E15AC5A560C0}"/>
              </a:ext>
            </a:extLst>
          </p:cNvPr>
          <p:cNvSpPr txBox="1"/>
          <p:nvPr/>
        </p:nvSpPr>
        <p:spPr>
          <a:xfrm>
            <a:off x="2608549" y="5981670"/>
            <a:ext cx="1510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营销推广闭环图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60D88A-C48D-DDBF-5849-6A6EB4305B43}"/>
              </a:ext>
            </a:extLst>
          </p:cNvPr>
          <p:cNvSpPr/>
          <p:nvPr/>
        </p:nvSpPr>
        <p:spPr>
          <a:xfrm>
            <a:off x="6569621" y="1678262"/>
            <a:ext cx="2564554" cy="16949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821EB1-B8E4-9F79-1A3F-7CD73529DAD3}"/>
              </a:ext>
            </a:extLst>
          </p:cNvPr>
          <p:cNvSpPr txBox="1"/>
          <p:nvPr/>
        </p:nvSpPr>
        <p:spPr>
          <a:xfrm>
            <a:off x="6782153" y="1884740"/>
            <a:ext cx="2008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公司自有官网、电商平台等垂直平台宣传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建立自有社群，私域流量的垂直销售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线上订制个性化的实体传记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958B8577-2E5E-30B5-42CA-384A30B8741C}"/>
              </a:ext>
            </a:extLst>
          </p:cNvPr>
          <p:cNvSpPr/>
          <p:nvPr/>
        </p:nvSpPr>
        <p:spPr>
          <a:xfrm rot="10800000">
            <a:off x="9206079" y="1675425"/>
            <a:ext cx="133214" cy="3788841"/>
          </a:xfrm>
          <a:prstGeom prst="down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7CB86D41-8EE6-605A-1853-92DD24108007}"/>
              </a:ext>
            </a:extLst>
          </p:cNvPr>
          <p:cNvSpPr/>
          <p:nvPr/>
        </p:nvSpPr>
        <p:spPr>
          <a:xfrm rot="16200000">
            <a:off x="9236780" y="1705314"/>
            <a:ext cx="106056" cy="3642361"/>
          </a:xfrm>
          <a:prstGeom prst="down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30F8BC8-B36E-44F3-6172-2A63EB3169B3}"/>
              </a:ext>
            </a:extLst>
          </p:cNvPr>
          <p:cNvSpPr txBox="1"/>
          <p:nvPr/>
        </p:nvSpPr>
        <p:spPr>
          <a:xfrm>
            <a:off x="9758567" y="1864707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个人版 </a:t>
            </a:r>
            <a:r>
              <a:rPr lang="en-US" altLang="zh-CN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29/</a:t>
            </a:r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7EBD67C-6CFB-FC85-90C3-E0D4FA8DA3B3}"/>
              </a:ext>
            </a:extLst>
          </p:cNvPr>
          <p:cNvSpPr txBox="1"/>
          <p:nvPr/>
        </p:nvSpPr>
        <p:spPr>
          <a:xfrm>
            <a:off x="7917389" y="598167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多平台精细化销售渠道铺设路径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53F815D-C748-8F49-0E6A-DE913CEB5DFC}"/>
              </a:ext>
            </a:extLst>
          </p:cNvPr>
          <p:cNvSpPr/>
          <p:nvPr/>
        </p:nvSpPr>
        <p:spPr>
          <a:xfrm>
            <a:off x="9389056" y="1678262"/>
            <a:ext cx="2564554" cy="16949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EE28FBE-4B00-2D15-59C2-88D46F02FA27}"/>
              </a:ext>
            </a:extLst>
          </p:cNvPr>
          <p:cNvSpPr/>
          <p:nvPr/>
        </p:nvSpPr>
        <p:spPr>
          <a:xfrm>
            <a:off x="6567018" y="3672056"/>
            <a:ext cx="2564554" cy="1801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2D8297D-7426-0131-4D95-9F55F58140D3}"/>
              </a:ext>
            </a:extLst>
          </p:cNvPr>
          <p:cNvSpPr/>
          <p:nvPr/>
        </p:nvSpPr>
        <p:spPr>
          <a:xfrm>
            <a:off x="9389056" y="3679805"/>
            <a:ext cx="2564554" cy="1784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880CC78-CA9D-E615-8073-F0A405320AE6}"/>
              </a:ext>
            </a:extLst>
          </p:cNvPr>
          <p:cNvSpPr txBox="1"/>
          <p:nvPr/>
        </p:nvSpPr>
        <p:spPr>
          <a:xfrm>
            <a:off x="6567017" y="33720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自有渠道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886F8F8-87CC-96AA-FC80-6E8330D2C903}"/>
              </a:ext>
            </a:extLst>
          </p:cNvPr>
          <p:cNvSpPr txBox="1"/>
          <p:nvPr/>
        </p:nvSpPr>
        <p:spPr>
          <a:xfrm>
            <a:off x="11050799" y="33623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社会渠道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FB1255F-6E06-A921-706B-E8B46409577C}"/>
              </a:ext>
            </a:extLst>
          </p:cNvPr>
          <p:cNvSpPr/>
          <p:nvPr/>
        </p:nvSpPr>
        <p:spPr>
          <a:xfrm>
            <a:off x="8864836" y="3120001"/>
            <a:ext cx="803285" cy="803285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6236B7B-C472-F57A-36A4-FC9E46096EA4}"/>
              </a:ext>
            </a:extLst>
          </p:cNvPr>
          <p:cNvSpPr txBox="1"/>
          <p:nvPr/>
        </p:nvSpPr>
        <p:spPr>
          <a:xfrm>
            <a:off x="9007302" y="32600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渠道</a:t>
            </a:r>
            <a:endParaRPr lang="en-US" altLang="zh-CN" sz="1400" b="1" dirty="0">
              <a:solidFill>
                <a:schemeClr val="bg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策略</a:t>
            </a:r>
            <a:endParaRPr lang="zh-CN" altLang="en-US" sz="1400" dirty="0">
              <a:solidFill>
                <a:schemeClr val="bg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376BD04-429D-3560-7AFD-C7778B8C2828}"/>
              </a:ext>
            </a:extLst>
          </p:cNvPr>
          <p:cNvSpPr txBox="1"/>
          <p:nvPr/>
        </p:nvSpPr>
        <p:spPr>
          <a:xfrm>
            <a:off x="8815072" y="1371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线上渠道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23B4F76-E9D5-CC76-D725-9F62828FB9CD}"/>
              </a:ext>
            </a:extLst>
          </p:cNvPr>
          <p:cNvSpPr txBox="1"/>
          <p:nvPr/>
        </p:nvSpPr>
        <p:spPr>
          <a:xfrm>
            <a:off x="8838402" y="54632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线下渠道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8AF5834-826B-25A9-E4C7-343168C58747}"/>
              </a:ext>
            </a:extLst>
          </p:cNvPr>
          <p:cNvSpPr txBox="1"/>
          <p:nvPr/>
        </p:nvSpPr>
        <p:spPr>
          <a:xfrm>
            <a:off x="9758567" y="1839862"/>
            <a:ext cx="20085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深耕内容 </a:t>
            </a:r>
            <a:r>
              <a:rPr lang="en-US" altLang="zh-CN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+ </a:t>
            </a: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销售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抖音、快手、今日头条等流量</a:t>
            </a:r>
            <a:r>
              <a:rPr lang="en-US" altLang="zh-CN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各类微信公众号等内容提供商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SEO</a:t>
            </a: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搜索引擎优化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A8B93BE-94AC-4D75-208B-D6C21C293137}"/>
              </a:ext>
            </a:extLst>
          </p:cNvPr>
          <p:cNvSpPr txBox="1"/>
          <p:nvPr/>
        </p:nvSpPr>
        <p:spPr>
          <a:xfrm>
            <a:off x="6761175" y="3914652"/>
            <a:ext cx="2008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自有品牌的活动快闪店、产品体验店等线下渠道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邀请核心用户分享产品使用体验的报告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建立自有的线下书店，与作者签约后售卖优秀实体传记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977518B-549B-B7CD-A93D-BCEE6933C0F6}"/>
              </a:ext>
            </a:extLst>
          </p:cNvPr>
          <p:cNvSpPr txBox="1"/>
          <p:nvPr/>
        </p:nvSpPr>
        <p:spPr>
          <a:xfrm>
            <a:off x="9758566" y="3978730"/>
            <a:ext cx="2008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To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养老院</a:t>
            </a:r>
            <a:r>
              <a:rPr lang="en-US" altLang="zh-CN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/</a:t>
            </a: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老年大学</a:t>
            </a:r>
            <a:r>
              <a:rPr lang="en-US" altLang="zh-CN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/</a:t>
            </a: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老年人活动中心等老年机构合作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en-US" altLang="zh-CN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To 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面向老年社群的线下宣讲</a:t>
            </a:r>
            <a:r>
              <a:rPr lang="en-US" altLang="zh-CN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/</a:t>
            </a:r>
            <a:r>
              <a:rPr lang="zh-CN" altLang="en-US" sz="105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展会，有效推广产品</a:t>
            </a:r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endParaRPr lang="en-US" altLang="zh-CN" sz="1050" b="1" dirty="0"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888</Words>
  <Application>Microsoft Office PowerPoint</Application>
  <PresentationFormat>宽屏</PresentationFormat>
  <Paragraphs>124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975 朦胧黑体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Mimikko Mikasa</dc:creator>
  <cp:lastModifiedBy>Mimikko Mikasa</cp:lastModifiedBy>
  <cp:revision>10</cp:revision>
  <dcterms:created xsi:type="dcterms:W3CDTF">2022-12-21T09:58:45Z</dcterms:created>
  <dcterms:modified xsi:type="dcterms:W3CDTF">2022-12-22T17:05:50Z</dcterms:modified>
</cp:coreProperties>
</file>