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70" r:id="rId3"/>
    <p:sldId id="257" r:id="rId4"/>
    <p:sldId id="269" r:id="rId5"/>
    <p:sldId id="259" r:id="rId6"/>
    <p:sldId id="262" r:id="rId7"/>
    <p:sldId id="274" r:id="rId8"/>
    <p:sldId id="273" r:id="rId9"/>
    <p:sldId id="275" r:id="rId10"/>
    <p:sldId id="264" r:id="rId11"/>
    <p:sldId id="271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E01"/>
    <a:srgbClr val="CF101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53420" autoAdjust="0"/>
  </p:normalViewPr>
  <p:slideViewPr>
    <p:cSldViewPr snapToGrid="0">
      <p:cViewPr varScale="1">
        <p:scale>
          <a:sx n="61" d="100"/>
          <a:sy n="61" d="100"/>
        </p:scale>
        <p:origin x="17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48142-CBB1-481B-8999-C1E5AA22AF96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E5B57-4598-4D0F-BEFE-9120A6AE2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90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E5B57-4598-4D0F-BEFE-9120A6AE211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106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E5B57-4598-4D0F-BEFE-9120A6AE211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506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E5B57-4598-4D0F-BEFE-9120A6AE211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740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E5B57-4598-4D0F-BEFE-9120A6AE211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544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E5B57-4598-4D0F-BEFE-9120A6AE211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99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E5B57-4598-4D0F-BEFE-9120A6AE211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9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E5B57-4598-4D0F-BEFE-9120A6AE211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5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E5B57-4598-4D0F-BEFE-9120A6AE211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95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E5B57-4598-4D0F-BEFE-9120A6AE211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762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E5B57-4598-4D0F-BEFE-9120A6AE211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991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E5B57-4598-4D0F-BEFE-9120A6AE211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270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E5B57-4598-4D0F-BEFE-9120A6AE211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617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E5B57-4598-4D0F-BEFE-9120A6AE211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62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498542D-6378-49E8-B6E5-B76246D01B8B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73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2D-6378-49E8-B6E5-B76246D01B8B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53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98542D-6378-49E8-B6E5-B76246D01B8B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918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98542D-6378-49E8-B6E5-B76246D01B8B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789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98542D-6378-49E8-B6E5-B76246D01B8B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252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2D-6378-49E8-B6E5-B76246D01B8B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997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2D-6378-49E8-B6E5-B76246D01B8B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244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2D-6378-49E8-B6E5-B76246D01B8B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813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98542D-6378-49E8-B6E5-B76246D01B8B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72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2D-6378-49E8-B6E5-B76246D01B8B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3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98542D-6378-49E8-B6E5-B76246D01B8B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2D-6378-49E8-B6E5-B76246D01B8B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2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2D-6378-49E8-B6E5-B76246D01B8B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65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2D-6378-49E8-B6E5-B76246D01B8B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76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2D-6378-49E8-B6E5-B76246D01B8B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6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2D-6378-49E8-B6E5-B76246D01B8B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87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2D-6378-49E8-B6E5-B76246D01B8B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53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542D-6378-49E8-B6E5-B76246D01B8B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021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olumn.api-ecosystem.sios.jp/visualize/grafana/254/" TargetMode="External"/><Relationship Id="rId3" Type="http://schemas.openxmlformats.org/officeDocument/2006/relationships/hyperlink" Target="https://column.api-ecosystem.sios.jp/visualize/grafana/175/" TargetMode="External"/><Relationship Id="rId7" Type="http://schemas.openxmlformats.org/officeDocument/2006/relationships/hyperlink" Target="https://tech-lab.sios.jp/archives/3784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ech-lab.sios.jp/archives/37846" TargetMode="External"/><Relationship Id="rId5" Type="http://schemas.openxmlformats.org/officeDocument/2006/relationships/hyperlink" Target="https://tech-lab.sios.jp/archives/32819" TargetMode="External"/><Relationship Id="rId4" Type="http://schemas.openxmlformats.org/officeDocument/2006/relationships/hyperlink" Target="https://tech-lab.sios.jp/archives/37844" TargetMode="External"/><Relationship Id="rId9" Type="http://schemas.openxmlformats.org/officeDocument/2006/relationships/hyperlink" Target="mailto:apisupport@sios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rT7soTj9W3YEhKW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rT7soTj9W3YEhKW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folderdisc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OS-Technology-Inc/grafana-traning/blob/main/seminar-02-backup-restore/README.m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OS-Technology-Inc/grafana-traning/blob/main/seminar-02-backup-restore/README.m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F2884-31B5-2AE9-0863-E3C629878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cap="none" dirty="0"/>
              <a:t>よくわかる</a:t>
            </a:r>
            <a:r>
              <a:rPr lang="en-US" altLang="ja-JP" cap="none" dirty="0"/>
              <a:t>Grafana</a:t>
            </a:r>
            <a:r>
              <a:rPr lang="ja-JP" altLang="en-US" cap="none" dirty="0"/>
              <a:t>入門</a:t>
            </a:r>
            <a:br>
              <a:rPr lang="en-US" altLang="ja-JP" cap="none" dirty="0"/>
            </a:br>
            <a:r>
              <a:rPr lang="en-US" altLang="ja-JP" sz="3600" cap="none" dirty="0"/>
              <a:t>~</a:t>
            </a:r>
            <a:r>
              <a:rPr lang="ja-JP" altLang="en-US" sz="3600" cap="none" dirty="0"/>
              <a:t>バックアップリストアとアップグレード</a:t>
            </a:r>
            <a:r>
              <a:rPr lang="en-US" altLang="ja-JP" sz="3600" cap="none" dirty="0"/>
              <a:t>~</a:t>
            </a:r>
            <a:endParaRPr kumimoji="1" lang="ja-JP" altLang="en-US" sz="3600" cap="none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4E5A45-FEED-4820-57D5-8BC082EF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05626"/>
            <a:ext cx="9448800" cy="1160513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800" dirty="0"/>
              <a:t>サイオステクノロジー株式会社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93818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0">
            <a:extLst>
              <a:ext uri="{FF2B5EF4-FFF2-40B4-BE49-F238E27FC236}">
                <a16:creationId xmlns:a16="http://schemas.microsoft.com/office/drawing/2014/main" id="{5501C6E1-E5E2-EED7-72C6-53DEE8C3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81" y="355639"/>
            <a:ext cx="8610600" cy="1293028"/>
          </a:xfrm>
        </p:spPr>
        <p:txBody>
          <a:bodyPr/>
          <a:lstStyle/>
          <a:p>
            <a:pPr algn="l"/>
            <a:r>
              <a:rPr kumimoji="1" lang="ja-JP" altLang="en-US" dirty="0"/>
              <a:t>リンク集</a:t>
            </a:r>
          </a:p>
        </p:txBody>
      </p:sp>
      <p:sp>
        <p:nvSpPr>
          <p:cNvPr id="7" name="テキスト ボックス 6">
            <a:hlinkClick r:id="rId3"/>
            <a:extLst>
              <a:ext uri="{FF2B5EF4-FFF2-40B4-BE49-F238E27FC236}">
                <a16:creationId xmlns:a16="http://schemas.microsoft.com/office/drawing/2014/main" id="{52F6B960-23D1-91C7-0186-9550A6DE42C0}"/>
              </a:ext>
            </a:extLst>
          </p:cNvPr>
          <p:cNvSpPr txBox="1"/>
          <p:nvPr/>
        </p:nvSpPr>
        <p:spPr>
          <a:xfrm>
            <a:off x="755073" y="1648667"/>
            <a:ext cx="107379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rgbClr val="D15E01"/>
                </a:solidFill>
                <a:hlinkClick r:id="rId4"/>
              </a:rPr>
              <a:t>Grafana</a:t>
            </a:r>
            <a:r>
              <a:rPr lang="ja-JP" altLang="en-US" sz="3200" dirty="0">
                <a:solidFill>
                  <a:srgbClr val="D15E01"/>
                </a:solidFill>
                <a:hlinkClick r:id="rId4"/>
              </a:rPr>
              <a:t>利用</a:t>
            </a:r>
            <a:r>
              <a:rPr lang="en-US" altLang="ja-JP" sz="3200" dirty="0">
                <a:solidFill>
                  <a:srgbClr val="D15E01"/>
                </a:solidFill>
                <a:hlinkClick r:id="rId4"/>
              </a:rPr>
              <a:t>DB</a:t>
            </a:r>
            <a:r>
              <a:rPr lang="ja-JP" altLang="en-US" sz="3200" dirty="0">
                <a:solidFill>
                  <a:srgbClr val="D15E01"/>
                </a:solidFill>
                <a:hlinkClick r:id="rId4"/>
              </a:rPr>
              <a:t>を</a:t>
            </a:r>
            <a:r>
              <a:rPr lang="en-US" altLang="ja-JP" sz="3200" dirty="0">
                <a:solidFill>
                  <a:srgbClr val="D15E01"/>
                </a:solidFill>
                <a:hlinkClick r:id="rId4"/>
              </a:rPr>
              <a:t>SQLite</a:t>
            </a:r>
            <a:r>
              <a:rPr lang="ja-JP" altLang="en-US" sz="3200" dirty="0">
                <a:solidFill>
                  <a:srgbClr val="D15E01"/>
                </a:solidFill>
                <a:hlinkClick r:id="rId4"/>
              </a:rPr>
              <a:t>から</a:t>
            </a:r>
            <a:r>
              <a:rPr lang="en-US" altLang="ja-JP" sz="3200" dirty="0">
                <a:solidFill>
                  <a:srgbClr val="D15E01"/>
                </a:solidFill>
                <a:hlinkClick r:id="rId4"/>
              </a:rPr>
              <a:t>PostgreSQL</a:t>
            </a:r>
            <a:r>
              <a:rPr lang="ja-JP" altLang="en-US" sz="3200" dirty="0">
                <a:solidFill>
                  <a:srgbClr val="D15E01"/>
                </a:solidFill>
                <a:hlinkClick r:id="rId4"/>
              </a:rPr>
              <a:t>に変更する</a:t>
            </a:r>
            <a:r>
              <a:rPr lang="en-US" altLang="ja-JP" sz="3200" dirty="0">
                <a:solidFill>
                  <a:srgbClr val="D15E01"/>
                </a:solidFill>
                <a:hlinkClick r:id="rId4"/>
              </a:rPr>
              <a:t>【Grafana</a:t>
            </a:r>
            <a:r>
              <a:rPr lang="ja-JP" altLang="en-US" sz="3200" dirty="0">
                <a:solidFill>
                  <a:srgbClr val="D15E01"/>
                </a:solidFill>
                <a:hlinkClick r:id="rId4"/>
              </a:rPr>
              <a:t>運用管理</a:t>
            </a:r>
            <a:r>
              <a:rPr lang="en-US" altLang="ja-JP" sz="3200" dirty="0">
                <a:solidFill>
                  <a:srgbClr val="D15E01"/>
                </a:solidFill>
                <a:hlinkClick r:id="rId4"/>
              </a:rPr>
              <a:t>】</a:t>
            </a:r>
            <a:endParaRPr lang="en-US" altLang="ja-JP" sz="3200" dirty="0">
              <a:solidFill>
                <a:srgbClr val="D15E01"/>
              </a:solidFill>
              <a:hlinkClick r:id="rId5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rgbClr val="D15E01"/>
                </a:solidFill>
                <a:hlinkClick r:id="rId6"/>
              </a:rPr>
              <a:t>Grafana</a:t>
            </a:r>
            <a:r>
              <a:rPr lang="ja-JP" altLang="en-US" sz="3200" dirty="0">
                <a:solidFill>
                  <a:srgbClr val="D15E01"/>
                </a:solidFill>
                <a:hlinkClick r:id="rId6"/>
              </a:rPr>
              <a:t>のバックアップ・リストアを行う</a:t>
            </a:r>
            <a:r>
              <a:rPr lang="en-US" altLang="ja-JP" sz="3200" dirty="0">
                <a:solidFill>
                  <a:srgbClr val="D15E01"/>
                </a:solidFill>
                <a:hlinkClick r:id="rId6"/>
              </a:rPr>
              <a:t>【Grafana</a:t>
            </a:r>
            <a:r>
              <a:rPr lang="ja-JP" altLang="en-US" sz="3200" dirty="0">
                <a:solidFill>
                  <a:srgbClr val="D15E01"/>
                </a:solidFill>
                <a:hlinkClick r:id="rId6"/>
              </a:rPr>
              <a:t>運用管理</a:t>
            </a:r>
            <a:r>
              <a:rPr lang="en-US" altLang="ja-JP" sz="3200" dirty="0">
                <a:solidFill>
                  <a:srgbClr val="D15E01"/>
                </a:solidFill>
                <a:hlinkClick r:id="rId6"/>
              </a:rPr>
              <a:t>】</a:t>
            </a:r>
            <a:endParaRPr lang="en-US" altLang="ja-JP" sz="3200" dirty="0">
              <a:solidFill>
                <a:srgbClr val="D15E01"/>
              </a:solidFill>
              <a:hlinkClick r:id="rId5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rgbClr val="D15E01"/>
                </a:solidFill>
                <a:hlinkClick r:id="rId7"/>
              </a:rPr>
              <a:t>Grafana</a:t>
            </a:r>
            <a:r>
              <a:rPr lang="ja-JP" altLang="en-US" sz="3200" dirty="0">
                <a:solidFill>
                  <a:srgbClr val="D15E01"/>
                </a:solidFill>
                <a:hlinkClick r:id="rId7"/>
              </a:rPr>
              <a:t>をクラスタ構成（</a:t>
            </a:r>
            <a:r>
              <a:rPr lang="en-US" altLang="ja-JP" sz="3200" dirty="0">
                <a:solidFill>
                  <a:srgbClr val="D15E01"/>
                </a:solidFill>
                <a:hlinkClick r:id="rId7"/>
              </a:rPr>
              <a:t>HA</a:t>
            </a:r>
            <a:r>
              <a:rPr lang="ja-JP" altLang="en-US" sz="3200" dirty="0">
                <a:solidFill>
                  <a:srgbClr val="D15E01"/>
                </a:solidFill>
                <a:hlinkClick r:id="rId7"/>
              </a:rPr>
              <a:t>構成）にする</a:t>
            </a:r>
            <a:r>
              <a:rPr lang="en-US" altLang="ja-JP" sz="3200" dirty="0">
                <a:solidFill>
                  <a:srgbClr val="D15E01"/>
                </a:solidFill>
                <a:hlinkClick r:id="rId7"/>
              </a:rPr>
              <a:t>【Grafana</a:t>
            </a:r>
            <a:r>
              <a:rPr lang="ja-JP" altLang="en-US" sz="3200" dirty="0">
                <a:solidFill>
                  <a:srgbClr val="D15E01"/>
                </a:solidFill>
                <a:hlinkClick r:id="rId7"/>
              </a:rPr>
              <a:t>運用管理</a:t>
            </a:r>
            <a:r>
              <a:rPr lang="en-US" altLang="ja-JP" sz="3200" dirty="0">
                <a:solidFill>
                  <a:srgbClr val="D15E01"/>
                </a:solidFill>
                <a:hlinkClick r:id="rId7"/>
              </a:rPr>
              <a:t>】</a:t>
            </a:r>
            <a:endParaRPr lang="en-US" altLang="ja-JP" sz="3200" dirty="0">
              <a:solidFill>
                <a:srgbClr val="D15E01"/>
              </a:solidFill>
              <a:hlinkClick r:id="rId5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>
                <a:solidFill>
                  <a:srgbClr val="D15E01"/>
                </a:solidFill>
                <a:hlinkClick r:id="rId5"/>
              </a:rPr>
              <a:t>よくわかる</a:t>
            </a:r>
            <a:r>
              <a:rPr lang="en-US" altLang="ja-JP" sz="3200" dirty="0">
                <a:solidFill>
                  <a:srgbClr val="D15E01"/>
                </a:solidFill>
                <a:hlinkClick r:id="rId5"/>
              </a:rPr>
              <a:t>Grafana</a:t>
            </a:r>
            <a:r>
              <a:rPr lang="ja-JP" altLang="en-US" sz="3200" dirty="0">
                <a:solidFill>
                  <a:srgbClr val="D15E01"/>
                </a:solidFill>
                <a:hlinkClick r:id="rId5"/>
              </a:rPr>
              <a:t>入門</a:t>
            </a:r>
            <a:r>
              <a:rPr lang="en-US" altLang="ja-JP" sz="3200" dirty="0">
                <a:solidFill>
                  <a:srgbClr val="D15E01"/>
                </a:solidFill>
                <a:hlinkClick r:id="rId5"/>
              </a:rPr>
              <a:t>【</a:t>
            </a:r>
            <a:r>
              <a:rPr lang="ja-JP" altLang="en-US" sz="3200" dirty="0">
                <a:solidFill>
                  <a:srgbClr val="D15E01"/>
                </a:solidFill>
                <a:hlinkClick r:id="rId5"/>
              </a:rPr>
              <a:t>ダッシュボード編①</a:t>
            </a:r>
            <a:r>
              <a:rPr lang="en-US" altLang="ja-JP" sz="3200" dirty="0">
                <a:solidFill>
                  <a:srgbClr val="D15E01"/>
                </a:solidFill>
                <a:hlinkClick r:id="rId5"/>
              </a:rPr>
              <a:t>】</a:t>
            </a:r>
            <a:endParaRPr lang="en-US" altLang="ja-JP" sz="3200" dirty="0">
              <a:solidFill>
                <a:srgbClr val="D15E0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i="0" dirty="0">
                <a:solidFill>
                  <a:srgbClr val="1A1A1A"/>
                </a:solidFill>
                <a:effectLst/>
                <a:latin typeface="Roboto" panose="02000000000000000000" pitchFamily="2" charset="0"/>
                <a:hlinkClick r:id="rId8"/>
              </a:rPr>
              <a:t>【</a:t>
            </a:r>
            <a:r>
              <a:rPr lang="ja-JP" altLang="en-US" sz="3200" i="0" dirty="0">
                <a:solidFill>
                  <a:srgbClr val="1A1A1A"/>
                </a:solidFill>
                <a:effectLst/>
                <a:latin typeface="Roboto" panose="02000000000000000000" pitchFamily="2" charset="0"/>
                <a:hlinkClick r:id="rId8"/>
              </a:rPr>
              <a:t>動画公開</a:t>
            </a:r>
            <a:r>
              <a:rPr lang="en-US" altLang="ja-JP" sz="3200" i="0" dirty="0">
                <a:solidFill>
                  <a:srgbClr val="1A1A1A"/>
                </a:solidFill>
                <a:effectLst/>
                <a:latin typeface="Roboto" panose="02000000000000000000" pitchFamily="2" charset="0"/>
                <a:hlinkClick r:id="rId8"/>
              </a:rPr>
              <a:t>】&lt;</a:t>
            </a:r>
            <a:r>
              <a:rPr lang="ja-JP" altLang="en-US" sz="3200" i="0" dirty="0">
                <a:solidFill>
                  <a:srgbClr val="1A1A1A"/>
                </a:solidFill>
                <a:effectLst/>
                <a:latin typeface="Roboto" panose="02000000000000000000" pitchFamily="2" charset="0"/>
                <a:hlinkClick r:id="rId8"/>
              </a:rPr>
              <a:t>デモ</a:t>
            </a:r>
            <a:r>
              <a:rPr lang="en-US" altLang="ja-JP" sz="3200" i="0" dirty="0">
                <a:solidFill>
                  <a:srgbClr val="1A1A1A"/>
                </a:solidFill>
                <a:effectLst/>
                <a:latin typeface="Roboto" panose="02000000000000000000" pitchFamily="2" charset="0"/>
                <a:hlinkClick r:id="rId8"/>
              </a:rPr>
              <a:t>&gt;</a:t>
            </a:r>
            <a:r>
              <a:rPr lang="en-US" altLang="ja-JP" sz="3200" i="0" dirty="0">
                <a:solidFill>
                  <a:srgbClr val="1A1A1A"/>
                </a:solidFill>
                <a:effectLst/>
                <a:hlinkClick r:id="rId8"/>
              </a:rPr>
              <a:t>Grafana</a:t>
            </a:r>
            <a:r>
              <a:rPr lang="ja-JP" altLang="en-US" sz="3200" i="0" dirty="0">
                <a:solidFill>
                  <a:srgbClr val="1A1A1A"/>
                </a:solidFill>
                <a:effectLst/>
                <a:latin typeface="Roboto" panose="02000000000000000000" pitchFamily="2" charset="0"/>
                <a:hlinkClick r:id="rId8"/>
              </a:rPr>
              <a:t>を使って、</a:t>
            </a:r>
            <a:r>
              <a:rPr lang="en-US" altLang="ja-JP" sz="3200" i="0" dirty="0">
                <a:solidFill>
                  <a:srgbClr val="1A1A1A"/>
                </a:solidFill>
                <a:effectLst/>
                <a:hlinkClick r:id="rId8"/>
              </a:rPr>
              <a:t>Kubernetes</a:t>
            </a:r>
            <a:r>
              <a:rPr lang="ja-JP" altLang="en-US" sz="3200" i="0" dirty="0">
                <a:solidFill>
                  <a:srgbClr val="1A1A1A"/>
                </a:solidFill>
                <a:effectLst/>
                <a:latin typeface="Roboto" panose="02000000000000000000" pitchFamily="2" charset="0"/>
                <a:hlinkClick r:id="rId8"/>
              </a:rPr>
              <a:t>データを可視化しよう</a:t>
            </a:r>
            <a:endParaRPr lang="en-US" altLang="ja-JP" sz="3200" b="1" dirty="0">
              <a:solidFill>
                <a:srgbClr val="1A1A1A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>
                <a:solidFill>
                  <a:srgbClr val="D15E01"/>
                </a:solidFill>
              </a:rPr>
              <a:t>お問い合わせ： </a:t>
            </a:r>
            <a:r>
              <a:rPr lang="en-US" altLang="ja-JP" sz="3200" dirty="0">
                <a:solidFill>
                  <a:srgbClr val="D15E01"/>
                </a:solidFill>
                <a:hlinkClick r:id="rId9"/>
              </a:rPr>
              <a:t>apisupport@sios.com</a:t>
            </a:r>
            <a:endParaRPr lang="en-US" altLang="ja-JP" sz="3200" dirty="0">
              <a:solidFill>
                <a:srgbClr val="D15E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1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B3A02E-F1EF-A0FB-EFDA-F82EE1CE2921}"/>
              </a:ext>
            </a:extLst>
          </p:cNvPr>
          <p:cNvSpPr txBox="1"/>
          <p:nvPr/>
        </p:nvSpPr>
        <p:spPr>
          <a:xfrm>
            <a:off x="755074" y="1648667"/>
            <a:ext cx="11051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今後の参考のために、今回のセミナーの感想を教えてください</a:t>
            </a:r>
          </a:p>
        </p:txBody>
      </p:sp>
      <p:sp>
        <p:nvSpPr>
          <p:cNvPr id="6" name="タイトル 10">
            <a:extLst>
              <a:ext uri="{FF2B5EF4-FFF2-40B4-BE49-F238E27FC236}">
                <a16:creationId xmlns:a16="http://schemas.microsoft.com/office/drawing/2014/main" id="{5501C6E1-E5E2-EED7-72C6-53DEE8C3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81" y="355639"/>
            <a:ext cx="8610600" cy="1293028"/>
          </a:xfrm>
        </p:spPr>
        <p:txBody>
          <a:bodyPr/>
          <a:lstStyle/>
          <a:p>
            <a:pPr algn="l"/>
            <a:r>
              <a:rPr kumimoji="1" lang="ja-JP" altLang="en-US" dirty="0"/>
              <a:t>お願い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2B55CD8-5DC9-5261-1DEF-D95B6F368CEE}"/>
              </a:ext>
            </a:extLst>
          </p:cNvPr>
          <p:cNvSpPr txBox="1"/>
          <p:nvPr/>
        </p:nvSpPr>
        <p:spPr>
          <a:xfrm>
            <a:off x="5710820" y="384064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hlinkClick r:id="rId3"/>
              </a:rPr>
              <a:t>https://forms.gle/NrT7soTj9W3YEhKW8</a:t>
            </a:r>
            <a:endParaRPr lang="ja-JP" altLang="en-US" sz="4000" dirty="0"/>
          </a:p>
        </p:txBody>
      </p:sp>
      <p:pic>
        <p:nvPicPr>
          <p:cNvPr id="8" name="図 7" descr="QR コード&#10;&#10;自動的に生成された説明">
            <a:extLst>
              <a:ext uri="{FF2B5EF4-FFF2-40B4-BE49-F238E27FC236}">
                <a16:creationId xmlns:a16="http://schemas.microsoft.com/office/drawing/2014/main" id="{46F0E763-B8B0-ACAF-042E-1110D3617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15" y="2482377"/>
            <a:ext cx="3833056" cy="38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1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0">
            <a:extLst>
              <a:ext uri="{FF2B5EF4-FFF2-40B4-BE49-F238E27FC236}">
                <a16:creationId xmlns:a16="http://schemas.microsoft.com/office/drawing/2014/main" id="{5501C6E1-E5E2-EED7-72C6-53DEE8C3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altLang="ja-JP" sz="6000" dirty="0"/>
              <a:t>Q and A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1885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B3A02E-F1EF-A0FB-EFDA-F82EE1CE2921}"/>
              </a:ext>
            </a:extLst>
          </p:cNvPr>
          <p:cNvSpPr txBox="1"/>
          <p:nvPr/>
        </p:nvSpPr>
        <p:spPr>
          <a:xfrm>
            <a:off x="755074" y="1648667"/>
            <a:ext cx="11051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今後の参考のために、今回のセミナーの感想を教えてください</a:t>
            </a:r>
          </a:p>
        </p:txBody>
      </p:sp>
      <p:sp>
        <p:nvSpPr>
          <p:cNvPr id="6" name="タイトル 10">
            <a:extLst>
              <a:ext uri="{FF2B5EF4-FFF2-40B4-BE49-F238E27FC236}">
                <a16:creationId xmlns:a16="http://schemas.microsoft.com/office/drawing/2014/main" id="{5501C6E1-E5E2-EED7-72C6-53DEE8C3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81" y="355639"/>
            <a:ext cx="8610600" cy="1293028"/>
          </a:xfrm>
        </p:spPr>
        <p:txBody>
          <a:bodyPr/>
          <a:lstStyle/>
          <a:p>
            <a:pPr algn="l"/>
            <a:r>
              <a:rPr lang="ja-JP" altLang="en-US" dirty="0"/>
              <a:t>アンケート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2B55CD8-5DC9-5261-1DEF-D95B6F368CEE}"/>
              </a:ext>
            </a:extLst>
          </p:cNvPr>
          <p:cNvSpPr txBox="1"/>
          <p:nvPr/>
        </p:nvSpPr>
        <p:spPr>
          <a:xfrm>
            <a:off x="5710820" y="384064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hlinkClick r:id="rId3"/>
              </a:rPr>
              <a:t>https://forms.gle/NrT7soTj9W3YEhKW8</a:t>
            </a:r>
            <a:endParaRPr lang="ja-JP" altLang="en-US" sz="4000" dirty="0"/>
          </a:p>
        </p:txBody>
      </p:sp>
      <p:pic>
        <p:nvPicPr>
          <p:cNvPr id="8" name="図 7" descr="QR コード&#10;&#10;自動的に生成された説明">
            <a:extLst>
              <a:ext uri="{FF2B5EF4-FFF2-40B4-BE49-F238E27FC236}">
                <a16:creationId xmlns:a16="http://schemas.microsoft.com/office/drawing/2014/main" id="{46F0E763-B8B0-ACAF-042E-1110D3617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15" y="2482377"/>
            <a:ext cx="3833056" cy="38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0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A9EB494A-F8DD-B815-EA5A-42A1CAD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81" y="355639"/>
            <a:ext cx="8610600" cy="1293028"/>
          </a:xfrm>
        </p:spPr>
        <p:txBody>
          <a:bodyPr/>
          <a:lstStyle/>
          <a:p>
            <a:pPr algn="l"/>
            <a:r>
              <a:rPr kumimoji="1" lang="ja-JP" altLang="en-US" dirty="0"/>
              <a:t>本日のセミナーの流れ</a:t>
            </a: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5BA00B66-85D8-0825-BF1C-AF224E142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16" y="1781502"/>
            <a:ext cx="10689018" cy="470509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3600" dirty="0"/>
              <a:t>自己紹介</a:t>
            </a:r>
            <a:endParaRPr lang="en-US" altLang="ja-JP" sz="36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3600" dirty="0"/>
              <a:t>バックアップリストア</a:t>
            </a:r>
            <a:endParaRPr lang="en-US" altLang="ja-JP" sz="3600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2800" dirty="0"/>
              <a:t>説明</a:t>
            </a:r>
            <a:endParaRPr lang="en-US" altLang="ja-JP" sz="2800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2800" dirty="0"/>
              <a:t>デモ</a:t>
            </a: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3600" dirty="0"/>
              <a:t>アップグレード</a:t>
            </a:r>
            <a:endParaRPr lang="en-US" altLang="ja-JP" sz="3600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2800" dirty="0"/>
              <a:t>説明</a:t>
            </a:r>
            <a:endParaRPr lang="en-US" altLang="ja-JP" sz="2800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2800" dirty="0"/>
              <a:t>デモ（時間があれば）</a:t>
            </a: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sz="3600" dirty="0"/>
              <a:t>Q and A</a:t>
            </a:r>
          </a:p>
        </p:txBody>
      </p:sp>
    </p:spTree>
    <p:extLst>
      <p:ext uri="{BB962C8B-B14F-4D97-AF65-F5344CB8AC3E}">
        <p14:creationId xmlns:p14="http://schemas.microsoft.com/office/powerpoint/2010/main" val="343393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A9EB494A-F8DD-B815-EA5A-42A1CAD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81" y="355639"/>
            <a:ext cx="8610600" cy="1293028"/>
          </a:xfrm>
        </p:spPr>
        <p:txBody>
          <a:bodyPr/>
          <a:lstStyle/>
          <a:p>
            <a:pPr algn="l"/>
            <a:r>
              <a:rPr kumimoji="1" lang="ja-JP" altLang="en-US" cap="none" dirty="0"/>
              <a:t>自己紹介 </a:t>
            </a:r>
            <a:r>
              <a:rPr kumimoji="1" lang="en-US" altLang="ja-JP" cap="none" dirty="0"/>
              <a:t>– </a:t>
            </a:r>
            <a:r>
              <a:rPr kumimoji="1" lang="ja-JP" altLang="en-US" cap="none" dirty="0"/>
              <a:t>佐々木 </a:t>
            </a:r>
            <a:r>
              <a:rPr lang="ja-JP" altLang="en-US" cap="none" dirty="0"/>
              <a:t>千奈 （ささき ちな）</a:t>
            </a:r>
            <a:endParaRPr kumimoji="1" lang="ja-JP" altLang="en-US" cap="none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E5FFA1-3AD2-C63D-623F-0C93CC42EDAA}"/>
              </a:ext>
            </a:extLst>
          </p:cNvPr>
          <p:cNvSpPr txBox="1"/>
          <p:nvPr/>
        </p:nvSpPr>
        <p:spPr>
          <a:xfrm>
            <a:off x="4690481" y="2610413"/>
            <a:ext cx="6858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高専専攻科を卒業後、</a:t>
            </a:r>
            <a:r>
              <a:rPr lang="en-US" altLang="ja-JP" sz="2800" dirty="0"/>
              <a:t>2022</a:t>
            </a:r>
            <a:r>
              <a:rPr lang="ja-JP" altLang="en-US" sz="2800" dirty="0"/>
              <a:t>年にサイオステクノロジーに入社。入社後は、フロントエンド、インフラなどを学習し、</a:t>
            </a:r>
            <a:r>
              <a:rPr lang="en-US" altLang="ja-JP" sz="2800" dirty="0"/>
              <a:t>Grafana plugin</a:t>
            </a:r>
            <a:r>
              <a:rPr lang="ja-JP" altLang="en-US" sz="2800" dirty="0"/>
              <a:t>開発に参画、その後も</a:t>
            </a:r>
            <a:r>
              <a:rPr lang="en-US" altLang="ja-JP" sz="2800" dirty="0"/>
              <a:t>Grafana</a:t>
            </a:r>
            <a:r>
              <a:rPr lang="ja-JP" altLang="en-US" sz="2800" dirty="0"/>
              <a:t>関連の業務に参画中。新たな経験をすることが好き。</a:t>
            </a:r>
          </a:p>
        </p:txBody>
      </p:sp>
      <p:pic>
        <p:nvPicPr>
          <p:cNvPr id="3" name="図 2" descr="屋外にいる女性&#10;&#10;自動的に生成された説明">
            <a:extLst>
              <a:ext uri="{FF2B5EF4-FFF2-40B4-BE49-F238E27FC236}">
                <a16:creationId xmlns:a16="http://schemas.microsoft.com/office/drawing/2014/main" id="{8CC27D8E-F5C6-91E7-A069-DAC879DE1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11" y="2232765"/>
            <a:ext cx="3245733" cy="341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5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A9EB494A-F8DD-B815-EA5A-42A1CAD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81" y="355639"/>
            <a:ext cx="8610600" cy="1293028"/>
          </a:xfrm>
        </p:spPr>
        <p:txBody>
          <a:bodyPr/>
          <a:lstStyle/>
          <a:p>
            <a:pPr algn="l"/>
            <a:r>
              <a:rPr kumimoji="1" lang="en-US" altLang="ja-JP" dirty="0"/>
              <a:t>G</a:t>
            </a:r>
            <a:r>
              <a:rPr kumimoji="1" lang="en-US" altLang="ja-JP" cap="none" dirty="0"/>
              <a:t>rafana</a:t>
            </a:r>
            <a:r>
              <a:rPr lang="ja-JP" altLang="en-US" cap="none" dirty="0"/>
              <a:t>は何に使われる？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70F27B-50F8-AB3A-1437-72905BCE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48668"/>
            <a:ext cx="10820400" cy="457001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Grafana</a:t>
            </a:r>
            <a:r>
              <a:rPr lang="ja-JP" altLang="en-US" dirty="0"/>
              <a:t>はデータ可視化ツール。</a:t>
            </a:r>
            <a:r>
              <a:rPr lang="en-US" altLang="ja-JP" dirty="0"/>
              <a:t>OSS</a:t>
            </a:r>
            <a:r>
              <a:rPr lang="ja-JP" altLang="en-US" dirty="0"/>
              <a:t>であるため無料で利用でき、様々なデータソースに対応しているため、</a:t>
            </a:r>
            <a:r>
              <a:rPr lang="en-US" altLang="ja-JP" dirty="0"/>
              <a:t>IT</a:t>
            </a:r>
            <a:r>
              <a:rPr lang="ja-JP" altLang="en-US" dirty="0"/>
              <a:t>監視、データ解析、</a:t>
            </a:r>
            <a:r>
              <a:rPr lang="en-US" altLang="ja-JP" dirty="0"/>
              <a:t>BI</a:t>
            </a:r>
            <a:r>
              <a:rPr lang="ja-JP" altLang="en-US" dirty="0"/>
              <a:t>などの幅広い領域で利用される。</a:t>
            </a:r>
            <a:endParaRPr lang="en-US" altLang="ja-JP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FE7E85B-5688-4696-F7FB-2064792FA285}"/>
              </a:ext>
            </a:extLst>
          </p:cNvPr>
          <p:cNvSpPr/>
          <p:nvPr/>
        </p:nvSpPr>
        <p:spPr>
          <a:xfrm>
            <a:off x="4690481" y="3286347"/>
            <a:ext cx="2508329" cy="14679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サーバ監視</a:t>
            </a:r>
            <a:endParaRPr kumimoji="1" lang="en-US" altLang="ja-JP" sz="24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BE69CDD-09B2-5810-3D6B-D51EBDDE108D}"/>
              </a:ext>
            </a:extLst>
          </p:cNvPr>
          <p:cNvSpPr/>
          <p:nvPr/>
        </p:nvSpPr>
        <p:spPr>
          <a:xfrm>
            <a:off x="6745918" y="4887847"/>
            <a:ext cx="2658456" cy="1467997"/>
          </a:xfrm>
          <a:prstGeom prst="ellipse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データ解析</a:t>
            </a:r>
            <a:endParaRPr kumimoji="1" lang="en-US" altLang="ja-JP" sz="2400" b="1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2C2E7C4-6513-CAC1-5A48-734B85A6B750}"/>
              </a:ext>
            </a:extLst>
          </p:cNvPr>
          <p:cNvSpPr/>
          <p:nvPr/>
        </p:nvSpPr>
        <p:spPr>
          <a:xfrm>
            <a:off x="8075146" y="3024320"/>
            <a:ext cx="2417990" cy="14679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アプリ監視</a:t>
            </a:r>
            <a:endParaRPr kumimoji="1" lang="en-US" altLang="ja-JP" sz="2400" b="1" dirty="0"/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E9F83956-9060-35D1-3EEF-D5AFE53D6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4" y="3164485"/>
            <a:ext cx="2658456" cy="29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6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0">
            <a:extLst>
              <a:ext uri="{FF2B5EF4-FFF2-40B4-BE49-F238E27FC236}">
                <a16:creationId xmlns:a16="http://schemas.microsoft.com/office/drawing/2014/main" id="{B5FD423E-8B32-067A-D0AC-39EEFFBBEAEB}"/>
              </a:ext>
            </a:extLst>
          </p:cNvPr>
          <p:cNvSpPr txBox="1">
            <a:spLocks/>
          </p:cNvSpPr>
          <p:nvPr/>
        </p:nvSpPr>
        <p:spPr>
          <a:xfrm>
            <a:off x="385181" y="355639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dirty="0"/>
              <a:t>G</a:t>
            </a:r>
            <a:r>
              <a:rPr lang="en-US" altLang="ja-JP" cap="none" dirty="0"/>
              <a:t>rafana</a:t>
            </a:r>
            <a:r>
              <a:rPr lang="ja-JP" altLang="en-US" cap="none" dirty="0"/>
              <a:t>のバックアップ </a:t>
            </a:r>
            <a:r>
              <a:rPr lang="en-US" altLang="ja-JP" cap="none" dirty="0"/>
              <a:t>– </a:t>
            </a:r>
            <a:r>
              <a:rPr lang="ja-JP" altLang="en-US" cap="none" dirty="0"/>
              <a:t>概要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9A6526-0A30-8A22-BF32-054EAFB6E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48668"/>
            <a:ext cx="10744200" cy="2040464"/>
          </a:xfrm>
        </p:spPr>
        <p:txBody>
          <a:bodyPr/>
          <a:lstStyle/>
          <a:p>
            <a:r>
              <a:rPr lang="ja-JP" altLang="en-US" dirty="0"/>
              <a:t>今回紹介する</a:t>
            </a:r>
            <a:r>
              <a:rPr lang="en-US" altLang="ja-JP" dirty="0"/>
              <a:t>Grafana</a:t>
            </a:r>
            <a:r>
              <a:rPr lang="ja-JP" altLang="en-US" dirty="0"/>
              <a:t>のバックアップでは、</a:t>
            </a:r>
            <a:r>
              <a:rPr lang="en-US" altLang="ja-JP" dirty="0"/>
              <a:t>Grafana</a:t>
            </a:r>
            <a:r>
              <a:rPr lang="ja-JP" altLang="en-US" dirty="0"/>
              <a:t>の本体に保存されているデータのバックアップを行う。</a:t>
            </a:r>
            <a:r>
              <a:rPr lang="en-US" altLang="ja-JP" dirty="0"/>
              <a:t>Grafana</a:t>
            </a:r>
            <a:r>
              <a:rPr lang="ja-JP" altLang="en-US" dirty="0"/>
              <a:t>は、以下の図のような構成になっており、基本的に表示するデータを</a:t>
            </a:r>
            <a:r>
              <a:rPr lang="en-US" altLang="ja-JP" dirty="0"/>
              <a:t>Grafana</a:t>
            </a:r>
            <a:r>
              <a:rPr lang="ja-JP" altLang="en-US" dirty="0"/>
              <a:t>本体にもたないため、それらのデータには別途、バックアップや冗長化などの対策が必要となる。</a:t>
            </a:r>
            <a:endParaRPr lang="en-US" altLang="ja-JP" dirty="0"/>
          </a:p>
          <a:p>
            <a:r>
              <a:rPr lang="en-US" altLang="ja-JP" dirty="0"/>
              <a:t>Grafana</a:t>
            </a:r>
            <a:r>
              <a:rPr lang="ja-JP" altLang="en-US" dirty="0"/>
              <a:t>本体に保存されているデータは主に、設定、ダッシュボードやユーザーの情報、プラグインである。</a:t>
            </a:r>
            <a:endParaRPr lang="en-US" altLang="ja-JP" dirty="0"/>
          </a:p>
        </p:txBody>
      </p:sp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A4B617B8-21FE-6C2E-AA91-CE04F1C5E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53" y="3994044"/>
            <a:ext cx="10884293" cy="224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6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B3A02E-F1EF-A0FB-EFDA-F82EE1CE2921}"/>
              </a:ext>
            </a:extLst>
          </p:cNvPr>
          <p:cNvSpPr txBox="1"/>
          <p:nvPr/>
        </p:nvSpPr>
        <p:spPr>
          <a:xfrm>
            <a:off x="762692" y="1648667"/>
            <a:ext cx="106666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Grafana</a:t>
            </a:r>
            <a:r>
              <a:rPr kumimoji="1" lang="ja-JP" altLang="en-US" sz="3200" dirty="0"/>
              <a:t>のバックアップの対象は以下の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つ</a:t>
            </a:r>
            <a:endParaRPr kumimoji="1" lang="en-US" altLang="ja-JP" sz="3200" dirty="0"/>
          </a:p>
          <a:p>
            <a:endParaRPr kumimoji="1" lang="en-US" altLang="ja-JP" sz="1600" dirty="0"/>
          </a:p>
          <a:p>
            <a:pPr marL="514350" indent="-514350">
              <a:buAutoNum type="arabicPeriod"/>
            </a:pPr>
            <a:r>
              <a:rPr kumimoji="1" lang="en-US" altLang="ja-JP" sz="3200" dirty="0"/>
              <a:t>OS</a:t>
            </a:r>
            <a:r>
              <a:rPr kumimoji="1" lang="ja-JP" altLang="en-US" sz="3200" dirty="0"/>
              <a:t>上の</a:t>
            </a:r>
            <a:r>
              <a:rPr kumimoji="1" lang="en-US" altLang="ja-JP" sz="3200" dirty="0"/>
              <a:t>Grafana</a:t>
            </a:r>
            <a:r>
              <a:rPr kumimoji="1" lang="ja-JP" altLang="en-US" sz="3200" dirty="0"/>
              <a:t>関連ファイル＆フォルダ</a:t>
            </a:r>
            <a:endParaRPr kumimoji="1" lang="en-US" altLang="ja-JP" sz="3200" dirty="0"/>
          </a:p>
          <a:p>
            <a:pPr marL="971550" lvl="1" indent="-514350">
              <a:buAutoNum type="arabicPeriod"/>
            </a:pPr>
            <a:r>
              <a:rPr kumimoji="1" lang="ja-JP" altLang="en-US" sz="3200" dirty="0"/>
              <a:t>構成ファイル</a:t>
            </a:r>
            <a:endParaRPr kumimoji="1" lang="en-US" altLang="ja-JP" sz="3200" dirty="0"/>
          </a:p>
          <a:p>
            <a:pPr marL="971550" lvl="1" indent="-514350">
              <a:buAutoNum type="arabicPeriod"/>
            </a:pPr>
            <a:r>
              <a:rPr kumimoji="1" lang="ja-JP" altLang="en-US" sz="3200" dirty="0"/>
              <a:t>プラグイン情報</a:t>
            </a:r>
            <a:endParaRPr kumimoji="1" lang="en-US" altLang="ja-JP" sz="3200" dirty="0"/>
          </a:p>
          <a:p>
            <a:pPr marL="971550" lvl="1" indent="-514350">
              <a:buAutoNum type="arabicPeriod"/>
            </a:pPr>
            <a:r>
              <a:rPr kumimoji="1" lang="ja-JP" altLang="en-US" sz="3200" dirty="0"/>
              <a:t>その他 （</a:t>
            </a:r>
            <a:r>
              <a:rPr kumimoji="1" lang="en-US" altLang="ja-JP" sz="3200" dirty="0"/>
              <a:t>Grafana</a:t>
            </a:r>
            <a:r>
              <a:rPr kumimoji="1" lang="ja-JP" altLang="en-US" sz="3200" dirty="0"/>
              <a:t>のフォルダ構成を考慮し判断）</a:t>
            </a:r>
            <a:endParaRPr kumimoji="1" lang="en-US" altLang="ja-JP" sz="3200" dirty="0"/>
          </a:p>
          <a:p>
            <a:pPr lvl="2"/>
            <a:r>
              <a:rPr kumimoji="1" lang="ja-JP" altLang="en-US" sz="3200" dirty="0"/>
              <a:t>参考ブログ → </a:t>
            </a:r>
            <a:r>
              <a:rPr kumimoji="1" lang="en-US" altLang="ja-JP" sz="3200" dirty="0">
                <a:hlinkClick r:id="rId3"/>
              </a:rPr>
              <a:t>https://grafanafolderdisc</a:t>
            </a:r>
            <a:endParaRPr kumimoji="1" lang="en-US" altLang="ja-JP" sz="3200" dirty="0"/>
          </a:p>
          <a:p>
            <a:pPr lvl="2"/>
            <a:endParaRPr kumimoji="1" lang="en-US" altLang="ja-JP" sz="1600" dirty="0"/>
          </a:p>
          <a:p>
            <a:pPr marL="514350" indent="-514350">
              <a:buAutoNum type="arabicPeriod"/>
            </a:pPr>
            <a:r>
              <a:rPr kumimoji="1" lang="en-US" altLang="ja-JP" sz="3200" dirty="0"/>
              <a:t>Grafana</a:t>
            </a:r>
            <a:r>
              <a:rPr kumimoji="1" lang="ja-JP" altLang="en-US" sz="3200" dirty="0"/>
              <a:t>用の</a:t>
            </a:r>
            <a:r>
              <a:rPr kumimoji="1" lang="en-US" altLang="ja-JP" sz="3200" dirty="0"/>
              <a:t>DB</a:t>
            </a:r>
          </a:p>
          <a:p>
            <a:pPr lvl="1"/>
            <a:r>
              <a:rPr kumimoji="1" lang="ja-JP" altLang="en-US" sz="3200" dirty="0"/>
              <a:t>ダッシュボードやユーザーなどの情報を保管している</a:t>
            </a:r>
            <a:endParaRPr kumimoji="1" lang="en-US" altLang="ja-JP" sz="3200" dirty="0"/>
          </a:p>
        </p:txBody>
      </p:sp>
      <p:sp>
        <p:nvSpPr>
          <p:cNvPr id="6" name="タイトル 10">
            <a:extLst>
              <a:ext uri="{FF2B5EF4-FFF2-40B4-BE49-F238E27FC236}">
                <a16:creationId xmlns:a16="http://schemas.microsoft.com/office/drawing/2014/main" id="{5501C6E1-E5E2-EED7-72C6-53DEE8C3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80" y="355639"/>
            <a:ext cx="10114653" cy="1293028"/>
          </a:xfrm>
        </p:spPr>
        <p:txBody>
          <a:bodyPr/>
          <a:lstStyle/>
          <a:p>
            <a:pPr algn="l"/>
            <a:r>
              <a:rPr lang="en-US" altLang="ja-JP"/>
              <a:t>Grafana</a:t>
            </a:r>
            <a:r>
              <a:rPr lang="ja-JP" altLang="en-US"/>
              <a:t>バックアップ </a:t>
            </a:r>
            <a:r>
              <a:rPr lang="en-US" altLang="ja-JP"/>
              <a:t>– </a:t>
            </a:r>
            <a:r>
              <a:rPr lang="ja-JP" altLang="en-US"/>
              <a:t>バックアップ</a:t>
            </a:r>
            <a:r>
              <a:rPr lang="ja-JP" altLang="en-US" dirty="0"/>
              <a:t>対象</a:t>
            </a:r>
          </a:p>
        </p:txBody>
      </p:sp>
    </p:spTree>
    <p:extLst>
      <p:ext uri="{BB962C8B-B14F-4D97-AF65-F5344CB8AC3E}">
        <p14:creationId xmlns:p14="http://schemas.microsoft.com/office/powerpoint/2010/main" val="415912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B3A02E-F1EF-A0FB-EFDA-F82EE1CE2921}"/>
              </a:ext>
            </a:extLst>
          </p:cNvPr>
          <p:cNvSpPr txBox="1"/>
          <p:nvPr/>
        </p:nvSpPr>
        <p:spPr>
          <a:xfrm>
            <a:off x="762692" y="1648667"/>
            <a:ext cx="106666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Azure</a:t>
            </a:r>
            <a:r>
              <a:rPr kumimoji="1" lang="ja-JP" altLang="en-US" sz="3200" dirty="0"/>
              <a:t>を使ってバックアップ用とリストア用の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つの</a:t>
            </a:r>
            <a:r>
              <a:rPr kumimoji="1" lang="en-US" altLang="ja-JP" sz="3200" dirty="0"/>
              <a:t>VM</a:t>
            </a:r>
            <a:r>
              <a:rPr kumimoji="1" lang="ja-JP" altLang="en-US" sz="3200" dirty="0"/>
              <a:t>を作成し、バックアップをリストア用</a:t>
            </a:r>
            <a:r>
              <a:rPr kumimoji="1" lang="en-US" altLang="ja-JP" sz="3200" dirty="0"/>
              <a:t>VM</a:t>
            </a:r>
            <a:r>
              <a:rPr kumimoji="1" lang="ja-JP" altLang="en-US" sz="3200" dirty="0"/>
              <a:t>に移す。</a:t>
            </a:r>
            <a:endParaRPr kumimoji="1" lang="en-US" altLang="ja-JP" sz="3200" dirty="0"/>
          </a:p>
          <a:p>
            <a:r>
              <a:rPr kumimoji="1" lang="en-US" altLang="ja-JP" sz="3200" dirty="0"/>
              <a:t>Grafana</a:t>
            </a:r>
            <a:r>
              <a:rPr kumimoji="1" lang="ja-JP" altLang="en-US" sz="3200" dirty="0"/>
              <a:t>は、</a:t>
            </a:r>
            <a:r>
              <a:rPr kumimoji="1" lang="en-US" altLang="ja-JP" sz="3200" dirty="0"/>
              <a:t>DB</a:t>
            </a:r>
            <a:r>
              <a:rPr kumimoji="1" lang="ja-JP" altLang="en-US" sz="3200" dirty="0"/>
              <a:t>に</a:t>
            </a:r>
            <a:r>
              <a:rPr kumimoji="1" lang="en-US" altLang="ja-JP" sz="3200" dirty="0"/>
              <a:t>PostgreSQL</a:t>
            </a:r>
            <a:r>
              <a:rPr kumimoji="1" lang="ja-JP" altLang="en-US" sz="3200" dirty="0"/>
              <a:t>を利用する。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デモ手順の</a:t>
            </a:r>
            <a:r>
              <a:rPr kumimoji="1" lang="en-US" altLang="ja-JP" sz="3200" dirty="0"/>
              <a:t>GitHub</a:t>
            </a:r>
            <a:r>
              <a:rPr kumimoji="1" lang="ja-JP" altLang="en-US" sz="3200" dirty="0"/>
              <a:t>リンク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3200" dirty="0">
                <a:hlinkClick r:id="rId3"/>
              </a:rPr>
              <a:t>https://github.com/SIOS-Technology-Inc/grafana-traning/blob/main/seminar-02-backup-restore/README.md</a:t>
            </a:r>
            <a:endParaRPr kumimoji="1" lang="en-US" altLang="ja-JP" sz="3200" dirty="0"/>
          </a:p>
        </p:txBody>
      </p:sp>
      <p:sp>
        <p:nvSpPr>
          <p:cNvPr id="6" name="タイトル 10">
            <a:extLst>
              <a:ext uri="{FF2B5EF4-FFF2-40B4-BE49-F238E27FC236}">
                <a16:creationId xmlns:a16="http://schemas.microsoft.com/office/drawing/2014/main" id="{5501C6E1-E5E2-EED7-72C6-53DEE8C3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81" y="355639"/>
            <a:ext cx="8610600" cy="1293028"/>
          </a:xfrm>
        </p:spPr>
        <p:txBody>
          <a:bodyPr/>
          <a:lstStyle/>
          <a:p>
            <a:pPr algn="l"/>
            <a:r>
              <a:rPr kumimoji="1" lang="en-US" altLang="ja-JP" dirty="0"/>
              <a:t>G</a:t>
            </a:r>
            <a:r>
              <a:rPr kumimoji="1" lang="en-US" altLang="ja-JP" cap="none" dirty="0"/>
              <a:t>rafana</a:t>
            </a:r>
            <a:r>
              <a:rPr kumimoji="1" lang="ja-JP" altLang="en-US" cap="none" dirty="0"/>
              <a:t>バックアップのデモ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795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0">
            <a:extLst>
              <a:ext uri="{FF2B5EF4-FFF2-40B4-BE49-F238E27FC236}">
                <a16:creationId xmlns:a16="http://schemas.microsoft.com/office/drawing/2014/main" id="{B5FD423E-8B32-067A-D0AC-39EEFFBBEAEB}"/>
              </a:ext>
            </a:extLst>
          </p:cNvPr>
          <p:cNvSpPr txBox="1">
            <a:spLocks/>
          </p:cNvSpPr>
          <p:nvPr/>
        </p:nvSpPr>
        <p:spPr>
          <a:xfrm>
            <a:off x="385181" y="355639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dirty="0"/>
              <a:t>G</a:t>
            </a:r>
            <a:r>
              <a:rPr lang="en-US" altLang="ja-JP" cap="none" dirty="0"/>
              <a:t>rafana</a:t>
            </a:r>
            <a:r>
              <a:rPr lang="ja-JP" altLang="en-US" cap="none" dirty="0"/>
              <a:t>のアップグレード </a:t>
            </a:r>
            <a:r>
              <a:rPr lang="en-US" altLang="ja-JP" cap="none" dirty="0"/>
              <a:t>–</a:t>
            </a:r>
            <a:r>
              <a:rPr lang="ja-JP" altLang="en-US" cap="none" dirty="0"/>
              <a:t> 概要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C4EDCF9F-45F4-9A79-3965-A5369108A8F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1649413"/>
            <a:ext cx="10820400" cy="471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sz="3200" dirty="0"/>
              <a:t>Grafana</a:t>
            </a:r>
            <a:r>
              <a:rPr lang="ja-JP" altLang="en-US" sz="3200" dirty="0"/>
              <a:t>アップグレードの流れは以下の通り</a:t>
            </a:r>
            <a:endParaRPr lang="en-US" altLang="ja-JP" sz="3200" dirty="0"/>
          </a:p>
          <a:p>
            <a:pPr marL="0" indent="0">
              <a:buNone/>
            </a:pPr>
            <a:endParaRPr kumimoji="1" lang="en-US" altLang="ja-JP" sz="1600" dirty="0"/>
          </a:p>
          <a:p>
            <a:pPr marL="514350" indent="-514350">
              <a:buAutoNum type="arabicPeriod"/>
            </a:pPr>
            <a:r>
              <a:rPr lang="en-US" altLang="ja-JP" sz="3400" dirty="0"/>
              <a:t>Grafana</a:t>
            </a:r>
            <a:r>
              <a:rPr lang="ja-JP" altLang="en-US" sz="3400" dirty="0"/>
              <a:t>のバックアップを行う</a:t>
            </a:r>
            <a:endParaRPr kumimoji="1" lang="en-US" altLang="ja-JP" sz="3000" dirty="0"/>
          </a:p>
          <a:p>
            <a:pPr marL="514350" indent="-514350">
              <a:buAutoNum type="arabicPeriod"/>
            </a:pPr>
            <a:r>
              <a:rPr kumimoji="1" lang="en-US" altLang="ja-JP" sz="3400" dirty="0"/>
              <a:t>Grafana</a:t>
            </a:r>
            <a:r>
              <a:rPr lang="ja-JP" altLang="en-US" sz="3400" dirty="0"/>
              <a:t>をアップグレードする</a:t>
            </a:r>
            <a:endParaRPr lang="en-US" altLang="ja-JP" sz="3400" dirty="0"/>
          </a:p>
          <a:p>
            <a:pPr marL="457200" lvl="1" indent="0">
              <a:buNone/>
            </a:pPr>
            <a:r>
              <a:rPr kumimoji="1" lang="ja-JP" altLang="en-US" sz="2800" dirty="0"/>
              <a:t>インストールした環境や方法（</a:t>
            </a:r>
            <a:r>
              <a:rPr kumimoji="1" lang="en-US" altLang="ja-JP" sz="2800" dirty="0"/>
              <a:t>docker</a:t>
            </a:r>
            <a:r>
              <a:rPr lang="ja-JP" altLang="en-US" sz="2800" dirty="0"/>
              <a:t>、</a:t>
            </a:r>
            <a:r>
              <a:rPr lang="en-US" altLang="ja-JP" sz="2800" dirty="0"/>
              <a:t>apt</a:t>
            </a:r>
            <a:r>
              <a:rPr lang="ja-JP" altLang="en-US" sz="2800" dirty="0"/>
              <a:t>、パッケージ </a:t>
            </a:r>
            <a:r>
              <a:rPr lang="en-US" altLang="ja-JP" sz="2800" dirty="0" err="1"/>
              <a:t>etc</a:t>
            </a:r>
            <a:r>
              <a:rPr lang="en-US" altLang="ja-JP" sz="2800" dirty="0"/>
              <a:t>…</a:t>
            </a:r>
            <a:r>
              <a:rPr kumimoji="1" lang="ja-JP" altLang="en-US" sz="2800" dirty="0"/>
              <a:t>）によってアップグレードの方法が異なる。</a:t>
            </a:r>
            <a:endParaRPr kumimoji="1" lang="en-US" altLang="ja-JP" sz="2800" dirty="0"/>
          </a:p>
          <a:p>
            <a:pPr marL="514350" indent="-514350">
              <a:buAutoNum type="arabicPeriod"/>
            </a:pPr>
            <a:r>
              <a:rPr lang="en-US" altLang="ja-JP" sz="3400" dirty="0"/>
              <a:t>Grafana</a:t>
            </a:r>
            <a:r>
              <a:rPr lang="ja-JP" altLang="en-US" sz="3400" dirty="0"/>
              <a:t>プラグインを更新する</a:t>
            </a:r>
            <a:endParaRPr lang="en-US" altLang="ja-JP" sz="3400" dirty="0"/>
          </a:p>
          <a:p>
            <a:pPr marL="514350" indent="-514350">
              <a:buAutoNum type="arabicPeriod"/>
            </a:pPr>
            <a:r>
              <a:rPr kumimoji="1" lang="ja-JP" altLang="en-US" sz="3400" dirty="0"/>
              <a:t>その他、各バージョンの</a:t>
            </a:r>
            <a:r>
              <a:rPr lang="ja-JP" altLang="en-US" sz="3400" dirty="0"/>
              <a:t>アップグレード</a:t>
            </a:r>
            <a:r>
              <a:rPr kumimoji="1" lang="ja-JP" altLang="en-US" sz="3400" dirty="0"/>
              <a:t>に伴う影響を確認し、必要な対応を行う。</a:t>
            </a:r>
            <a:endParaRPr kumimoji="1" lang="en-US" altLang="ja-JP" sz="3400" dirty="0"/>
          </a:p>
        </p:txBody>
      </p:sp>
    </p:spTree>
    <p:extLst>
      <p:ext uri="{BB962C8B-B14F-4D97-AF65-F5344CB8AC3E}">
        <p14:creationId xmlns:p14="http://schemas.microsoft.com/office/powerpoint/2010/main" val="285469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B3A02E-F1EF-A0FB-EFDA-F82EE1CE2921}"/>
              </a:ext>
            </a:extLst>
          </p:cNvPr>
          <p:cNvSpPr txBox="1"/>
          <p:nvPr/>
        </p:nvSpPr>
        <p:spPr>
          <a:xfrm>
            <a:off x="762692" y="1648667"/>
            <a:ext cx="106666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Azure</a:t>
            </a:r>
            <a:r>
              <a:rPr kumimoji="1" lang="ja-JP" altLang="en-US" sz="3200" dirty="0"/>
              <a:t>を使って</a:t>
            </a:r>
            <a:r>
              <a:rPr kumimoji="1" lang="en-US" altLang="ja-JP" sz="3200" dirty="0"/>
              <a:t>Grafana</a:t>
            </a:r>
            <a:r>
              <a:rPr kumimoji="1" lang="ja-JP" altLang="en-US" sz="3200" dirty="0"/>
              <a:t>アップグレードのデモを行う。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デモ手順の</a:t>
            </a:r>
            <a:r>
              <a:rPr kumimoji="1" lang="en-US" altLang="ja-JP" sz="3200" dirty="0"/>
              <a:t>GitHub</a:t>
            </a:r>
            <a:r>
              <a:rPr kumimoji="1" lang="ja-JP" altLang="en-US" sz="3200" dirty="0"/>
              <a:t>リンク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3200" dirty="0">
                <a:hlinkClick r:id="rId3"/>
              </a:rPr>
              <a:t>https://github.com/SIOS-Technology-Inc/grafana-traning/blob/main/seminar-02-backup-restore/README.md</a:t>
            </a:r>
            <a:endParaRPr kumimoji="1" lang="en-US" altLang="ja-JP" sz="3200" dirty="0"/>
          </a:p>
        </p:txBody>
      </p:sp>
      <p:sp>
        <p:nvSpPr>
          <p:cNvPr id="6" name="タイトル 10">
            <a:extLst>
              <a:ext uri="{FF2B5EF4-FFF2-40B4-BE49-F238E27FC236}">
                <a16:creationId xmlns:a16="http://schemas.microsoft.com/office/drawing/2014/main" id="{5501C6E1-E5E2-EED7-72C6-53DEE8C3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81" y="355639"/>
            <a:ext cx="8610600" cy="1293028"/>
          </a:xfrm>
        </p:spPr>
        <p:txBody>
          <a:bodyPr/>
          <a:lstStyle/>
          <a:p>
            <a:pPr algn="l"/>
            <a:r>
              <a:rPr kumimoji="1" lang="en-US" altLang="ja-JP" dirty="0"/>
              <a:t>G</a:t>
            </a:r>
            <a:r>
              <a:rPr kumimoji="1" lang="en-US" altLang="ja-JP" cap="none" dirty="0"/>
              <a:t>rafana</a:t>
            </a:r>
            <a:r>
              <a:rPr lang="ja-JP" altLang="en-US" cap="none" dirty="0"/>
              <a:t>アップグレードのデモ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4465516"/>
      </p:ext>
    </p:extLst>
  </p:cSld>
  <p:clrMapOvr>
    <a:masterClrMapping/>
  </p:clrMapOvr>
</p:sld>
</file>

<file path=ppt/theme/theme1.xml><?xml version="1.0" encoding="utf-8"?>
<a:theme xmlns:a="http://schemas.openxmlformats.org/drawingml/2006/main" name="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TM04033937[[fn=飛行機雲]]</Template>
  <TotalTime>3608</TotalTime>
  <Words>593</Words>
  <Application>Microsoft Office PowerPoint</Application>
  <PresentationFormat>ワイド画面</PresentationFormat>
  <Paragraphs>78</Paragraphs>
  <Slides>13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游ゴシック</vt:lpstr>
      <vt:lpstr>Arial</vt:lpstr>
      <vt:lpstr>Century Gothic</vt:lpstr>
      <vt:lpstr>Open Sans</vt:lpstr>
      <vt:lpstr>Roboto</vt:lpstr>
      <vt:lpstr>飛行機雲</vt:lpstr>
      <vt:lpstr>よくわかるGrafana入門 ~バックアップリストアとアップグレード~</vt:lpstr>
      <vt:lpstr>本日のセミナーの流れ</vt:lpstr>
      <vt:lpstr>自己紹介 – 佐々木 千奈 （ささき ちな）</vt:lpstr>
      <vt:lpstr>Grafanaは何に使われる？</vt:lpstr>
      <vt:lpstr>PowerPoint プレゼンテーション</vt:lpstr>
      <vt:lpstr>Grafanaバックアップ – バックアップ対象</vt:lpstr>
      <vt:lpstr>Grafanaバックアップのデモ</vt:lpstr>
      <vt:lpstr>PowerPoint プレゼンテーション</vt:lpstr>
      <vt:lpstr>Grafanaアップグレードのデモ</vt:lpstr>
      <vt:lpstr>リンク集</vt:lpstr>
      <vt:lpstr>お願い</vt:lpstr>
      <vt:lpstr>Q and A</vt:lpstr>
      <vt:lpstr>アンケート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Kaiko Nakaya</dc:creator>
  <cp:lastModifiedBy>佐々木 千奈</cp:lastModifiedBy>
  <cp:revision>24</cp:revision>
  <dcterms:created xsi:type="dcterms:W3CDTF">2023-02-21T05:44:08Z</dcterms:created>
  <dcterms:modified xsi:type="dcterms:W3CDTF">2023-11-08T11:12:52Z</dcterms:modified>
</cp:coreProperties>
</file>