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6053" autoAdjust="0"/>
  </p:normalViewPr>
  <p:slideViewPr>
    <p:cSldViewPr snapToGrid="0">
      <p:cViewPr varScale="1">
        <p:scale>
          <a:sx n="86" d="100"/>
          <a:sy n="8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48142-CBB1-481B-8999-C1E5AA22AF96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E5B57-4598-4D0F-BEFE-9120A6AE2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90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皆さんこんにちは！サイオステクノロジーの佐々木です。</a:t>
            </a:r>
            <a:endParaRPr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kumimoji="1" lang="ja-JP" altLang="en-US" dirty="0"/>
              <a:t>最近、可視化ソリューションとして、</a:t>
            </a:r>
            <a:r>
              <a:rPr kumimoji="1" lang="en-US" altLang="ja-JP" dirty="0"/>
              <a:t>OSS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Grafana</a:t>
            </a:r>
            <a:r>
              <a:rPr kumimoji="1" lang="ja-JP" altLang="en-US" dirty="0"/>
              <a:t>というツールが人気になっています。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今回のセミナーは、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興味があるが、実際には使用したことがなく、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についてもっとよく知りたいと思っている方を対象にしています。</a:t>
            </a:r>
            <a:endParaRPr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流れは、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について簡単な説明を行った後、実際に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でダッシュボードを作成していく</a:t>
            </a:r>
            <a:r>
              <a:rPr kumimoji="1"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デモを行い、最後に、いくつかの参考情報を紹介して終わりとなります。</a:t>
            </a:r>
            <a:endParaRPr kumimoji="1"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kumimoji="1"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kumimoji="1"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それではまず次のスライドから、</a:t>
            </a:r>
            <a:r>
              <a:rPr kumimoji="1"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kumimoji="1"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について改めて説明をしていきます。</a:t>
            </a:r>
            <a:endParaRPr kumimoji="1"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1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Grafana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とは、いったいどんなツールなのでしょうか。</a:t>
            </a:r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Grafana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は、データを可視化するためのツールであり、様々なデータソースから収集されたデータをリアルタイムで監視し、ダッシュボードやグラフとして表示することを可能にします。</a:t>
            </a:r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IT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監視、データ解析、ビジネスインテリジェンスなど多くの領域で利用されています。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5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こちらの画面は、実際の</a:t>
            </a:r>
            <a:r>
              <a:rPr kumimoji="1" lang="en-US" altLang="ja-JP" dirty="0"/>
              <a:t>Grafana</a:t>
            </a:r>
            <a:r>
              <a:rPr kumimoji="1" lang="ja-JP" altLang="en-US" dirty="0"/>
              <a:t>のパネルの様子です。</a:t>
            </a:r>
            <a:endParaRPr kumimoji="1" lang="en-US" altLang="ja-JP" dirty="0"/>
          </a:p>
          <a:p>
            <a:r>
              <a:rPr kumimoji="1" lang="en-US" altLang="ja-JP" dirty="0"/>
              <a:t>Grafana</a:t>
            </a:r>
            <a:r>
              <a:rPr kumimoji="1" lang="ja-JP" altLang="en-US" dirty="0"/>
              <a:t>はデータソースから取得したデータをもとにこのようなパネルを作成することができます。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Grafana</a:t>
            </a:r>
            <a:r>
              <a:rPr kumimoji="1" lang="ja-JP" altLang="en-US" dirty="0"/>
              <a:t>のパネルは、黒を基調としたモダンでクールなデザインが特徴です。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76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最後に、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の特長を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つ紹介します。</a:t>
            </a:r>
            <a:endParaRPr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（クリック）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つ目に、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はオープンソースで開発されているため無料で利用を開始することができ、カスタマイズも可能です。</a:t>
            </a:r>
            <a:endParaRPr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（クリック）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つ目に、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はデータを可視化するツールですが、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本体にはデータを持たず、画面右の図のように、データソースに接続し、そこから取得したデータを可視化します。</a:t>
            </a:r>
            <a:endParaRPr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628650" lvl="1" indent="-171450">
              <a:buFontTx/>
              <a:buChar char="-"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そのため、多数のデータソースから取得したメトリクスを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つのダッシュボードで管理することができ、今まで複数のデータソースを別々のダッシュボードで監視する必要があったものを、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のダッシュボード上にで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つに集結することが可能になります。</a:t>
            </a:r>
            <a:endParaRPr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628650" lvl="1" indent="-171450">
              <a:buFontTx/>
              <a:buChar char="-"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使用されるデータソースの例として、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apanese"/>
              </a:rPr>
              <a:t>Elasticsearch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や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apanese"/>
              </a:rPr>
              <a:t>Graphite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、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Noto Sans Japanese"/>
              </a:rPr>
              <a:t>InfluxDB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apanese"/>
              </a:rPr>
              <a:t>Loki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apanese"/>
              </a:rPr>
              <a:t>MySQL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、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Noto Sans Japanese"/>
              </a:rPr>
              <a:t>Peometheus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など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apanese"/>
              </a:rPr>
              <a:t>..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をデフォルトで提供しています。</a:t>
            </a:r>
            <a:endParaRPr lang="en-US" altLang="ja-JP" b="0" i="0" dirty="0">
              <a:solidFill>
                <a:srgbClr val="000000"/>
              </a:solidFill>
              <a:effectLst/>
              <a:latin typeface="Noto Sans Japanese"/>
            </a:endParaRPr>
          </a:p>
          <a:p>
            <a:pPr marL="628650" lvl="1" indent="-171450">
              <a:buFontTx/>
              <a:buChar char="-"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また、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apanese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にはプラグインがあり、プラグインによる機能追加が可能であるため、デフォルトで提供されていないデータソースもデータソースとして追加することができます。</a:t>
            </a:r>
            <a:endParaRPr lang="en-US" altLang="ja-JP" b="0" i="0" dirty="0">
              <a:solidFill>
                <a:srgbClr val="000000"/>
              </a:solidFill>
              <a:effectLst/>
              <a:latin typeface="Noto Sans Japanese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Noto Sans Japanese"/>
              </a:rPr>
              <a:t>（クリック）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つ目に、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は可視化のための豊富な機能を提供しています。時系列データ、棒グラフ、散布図、などなど、、ほかにも、様々な方法で可視化を行うことができます。</a:t>
            </a:r>
            <a:endParaRPr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可視化のための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”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パネル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”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にもプラグインがあり、プラグインを追加したり、自分でプラグインを開発したりして、機能を追加することができます。</a:t>
            </a:r>
            <a:endParaRPr lang="en-US" altLang="ja-JP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93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それでは、これから</a:t>
            </a:r>
            <a:r>
              <a:rPr kumimoji="1" lang="en-US" altLang="ja-JP" dirty="0"/>
              <a:t>Grafana Dashboard</a:t>
            </a:r>
            <a:r>
              <a:rPr kumimoji="1" lang="ja-JP" altLang="en-US" dirty="0"/>
              <a:t>操作のデモを行っていくのですが、その前に</a:t>
            </a:r>
            <a:r>
              <a:rPr kumimoji="1" lang="en-US" altLang="ja-JP" dirty="0"/>
              <a:t>Grafana</a:t>
            </a:r>
            <a:r>
              <a:rPr kumimoji="1" lang="ja-JP" altLang="en-US" dirty="0"/>
              <a:t>の環境作成方法について紹介します。</a:t>
            </a:r>
            <a:endParaRPr kumimoji="1" lang="en-US" altLang="ja-JP" dirty="0"/>
          </a:p>
          <a:p>
            <a:r>
              <a:rPr kumimoji="1" lang="en-US" altLang="ja-JP" dirty="0"/>
              <a:t>Grafana</a:t>
            </a:r>
            <a:r>
              <a:rPr kumimoji="1" lang="ja-JP" altLang="en-US" dirty="0"/>
              <a:t>の環境を作成する方法はスライドのように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つあります。サーバーに</a:t>
            </a:r>
            <a:r>
              <a:rPr kumimoji="1" lang="en-US" altLang="ja-JP" dirty="0"/>
              <a:t>Grafana</a:t>
            </a:r>
            <a:r>
              <a:rPr kumimoji="1" lang="ja-JP" altLang="en-US" dirty="0"/>
              <a:t>をインストールする方法、</a:t>
            </a:r>
            <a:r>
              <a:rPr kumimoji="1" lang="en-US" altLang="ja-JP" dirty="0"/>
              <a:t>Docker</a:t>
            </a:r>
            <a:r>
              <a:rPr kumimoji="1" lang="ja-JP" altLang="en-US" dirty="0"/>
              <a:t>でコンテナ環境を建てる方法、</a:t>
            </a:r>
            <a:r>
              <a:rPr kumimoji="1" lang="en-US" altLang="ja-JP" dirty="0"/>
              <a:t>Grafana Cloud</a:t>
            </a:r>
            <a:r>
              <a:rPr kumimoji="1" lang="ja-JP" altLang="en-US" dirty="0"/>
              <a:t>でオンラインの環境を利用する方法です。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（クリック）今回は、一番簡単に</a:t>
            </a:r>
            <a:r>
              <a:rPr kumimoji="1" lang="en-US" altLang="ja-JP" dirty="0"/>
              <a:t>Grafana</a:t>
            </a:r>
            <a:r>
              <a:rPr kumimoji="1" lang="ja-JP" altLang="en-US" dirty="0"/>
              <a:t>の環境を作成できる、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番目の</a:t>
            </a:r>
            <a:r>
              <a:rPr kumimoji="1" lang="en-US" altLang="ja-JP" dirty="0"/>
              <a:t>Grafana Cloud</a:t>
            </a:r>
            <a:r>
              <a:rPr kumimoji="1" lang="ja-JP" altLang="en-US" dirty="0"/>
              <a:t>の方法を使ってデモを行っていきます。</a:t>
            </a:r>
            <a:endParaRPr kumimoji="1" lang="en-US" altLang="ja-JP" dirty="0"/>
          </a:p>
          <a:p>
            <a:r>
              <a:rPr kumimoji="1" lang="en-US" altLang="ja-JP" dirty="0"/>
              <a:t>Grafana Cloud</a:t>
            </a:r>
            <a:r>
              <a:rPr kumimoji="1" lang="ja-JP" altLang="en-US" dirty="0"/>
              <a:t>を用いて、クラウド上の</a:t>
            </a:r>
            <a:r>
              <a:rPr kumimoji="1" lang="en-US" altLang="ja-JP" dirty="0"/>
              <a:t>Grafana</a:t>
            </a:r>
            <a:r>
              <a:rPr kumimoji="1" lang="ja-JP" altLang="en-US" dirty="0"/>
              <a:t>を無料で使用開始することができます。無料枠ではダッシュボードやユーザーの数に限りがありますが、ローカルのサーバーをデータソースとして繋げて使用することも可能です。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実際に</a:t>
            </a:r>
            <a:r>
              <a:rPr kumimoji="1" lang="en-US" altLang="ja-JP" dirty="0"/>
              <a:t>Grafana</a:t>
            </a:r>
            <a:r>
              <a:rPr kumimoji="1" lang="ja-JP" altLang="en-US" dirty="0"/>
              <a:t>を利用するときは、用途に合わせて環境の作成方法を検討して下さい。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59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それでは、デモを始めていきます。</a:t>
            </a:r>
            <a:endParaRPr kumimoji="1" lang="en-US" altLang="ja-JP" dirty="0"/>
          </a:p>
          <a:p>
            <a:r>
              <a:rPr kumimoji="1" lang="ja-JP" altLang="en-US" dirty="0"/>
              <a:t>デモの操作内容や途中で紹介するリンクについては、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にメモを残しています。</a:t>
            </a:r>
            <a:endParaRPr kumimoji="1" lang="en-US" altLang="ja-JP" dirty="0"/>
          </a:p>
          <a:p>
            <a:r>
              <a:rPr kumimoji="1" lang="ja-JP" altLang="en-US" dirty="0"/>
              <a:t>手を動かしてみたい方は、是非そちらを参考に操作してみて下さい。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5B57-4598-4D0F-BEFE-9120A6AE211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99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57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2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93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89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63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5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86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1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50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542D-6378-49E8-B6E5-B76246D01B8B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1791-ED17-46A6-B2DB-88623D8DA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4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rafana.com/products/cloud/" TargetMode="External"/><Relationship Id="rId5" Type="http://schemas.openxmlformats.org/officeDocument/2006/relationships/hyperlink" Target="https://grafana.com/docs/grafana/latest/setup-grafana/installation/docker/" TargetMode="External"/><Relationship Id="rId4" Type="http://schemas.openxmlformats.org/officeDocument/2006/relationships/hyperlink" Target="https://grafana.com/docs/grafana/latest/setup-grafana/installa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-sios/grafana-first-semin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rafana.com/products/clou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F2884-31B5-2AE9-0863-E3C629878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9600" dirty="0"/>
              <a:t>Grafana</a:t>
            </a:r>
            <a:br>
              <a:rPr kumimoji="1" lang="en-US" altLang="ja-JP" sz="9600" dirty="0"/>
            </a:br>
            <a:r>
              <a:rPr lang="ja-JP" altLang="en-US" dirty="0"/>
              <a:t>はじめての</a:t>
            </a:r>
            <a:r>
              <a:rPr lang="en-US" altLang="ja-JP" dirty="0"/>
              <a:t>Dashboard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4E5A45-FEED-4820-57D5-8BC082EFD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2800" dirty="0"/>
              <a:t>サイオステクノロジー株式会社</a:t>
            </a:r>
          </a:p>
        </p:txBody>
      </p:sp>
    </p:spTree>
    <p:extLst>
      <p:ext uri="{BB962C8B-B14F-4D97-AF65-F5344CB8AC3E}">
        <p14:creationId xmlns:p14="http://schemas.microsoft.com/office/powerpoint/2010/main" val="393818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0F27B-50F8-AB3A-1437-72905BCE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770" y="316419"/>
            <a:ext cx="6906491" cy="2837656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ja-JP" b="1" i="0" dirty="0">
                <a:effectLst/>
                <a:latin typeface="Open Sans" panose="020B0606030504020204" pitchFamily="34" charset="0"/>
              </a:rPr>
              <a:t>Grafana</a:t>
            </a:r>
            <a:r>
              <a:rPr lang="ja-JP" altLang="en-US" b="1" i="0" dirty="0">
                <a:effectLst/>
                <a:latin typeface="Open Sans" panose="020B0606030504020204" pitchFamily="34" charset="0"/>
              </a:rPr>
              <a:t>って何、、、？</a:t>
            </a:r>
            <a:endParaRPr lang="en-US" altLang="ja-JP" b="1" dirty="0">
              <a:latin typeface="Open Sans" panose="020B0606030504020204" pitchFamily="34" charset="0"/>
            </a:endParaRPr>
          </a:p>
          <a:p>
            <a:pPr lvl="1" fontAlgn="base"/>
            <a:r>
              <a:rPr lang="ja-JP" altLang="en-US" b="1" dirty="0">
                <a:latin typeface="Open Sans" panose="020B0606030504020204" pitchFamily="34" charset="0"/>
              </a:rPr>
              <a:t>データ可視化ツール。</a:t>
            </a:r>
            <a:r>
              <a:rPr lang="en-US" altLang="ja-JP" dirty="0">
                <a:latin typeface="Open Sans" panose="020B0606030504020204" pitchFamily="34" charset="0"/>
              </a:rPr>
              <a:t>OSS</a:t>
            </a:r>
            <a:r>
              <a:rPr lang="ja-JP" altLang="en-US" dirty="0">
                <a:latin typeface="Open Sans" panose="020B0606030504020204" pitchFamily="34" charset="0"/>
              </a:rPr>
              <a:t>であるため無料で利用でき、様々なデータソースに対応しているため、</a:t>
            </a:r>
            <a:r>
              <a:rPr lang="en-US" altLang="ja-JP" dirty="0">
                <a:latin typeface="Open Sans" panose="020B0606030504020204" pitchFamily="34" charset="0"/>
              </a:rPr>
              <a:t>IT</a:t>
            </a:r>
            <a:r>
              <a:rPr lang="ja-JP" altLang="en-US" dirty="0">
                <a:latin typeface="Open Sans" panose="020B0606030504020204" pitchFamily="34" charset="0"/>
              </a:rPr>
              <a:t>監視、データ解析、</a:t>
            </a:r>
            <a:r>
              <a:rPr lang="en-US" altLang="ja-JP" dirty="0">
                <a:latin typeface="Open Sans" panose="020B0606030504020204" pitchFamily="34" charset="0"/>
              </a:rPr>
              <a:t>BI</a:t>
            </a:r>
            <a:r>
              <a:rPr lang="ja-JP" altLang="en-US" dirty="0">
                <a:latin typeface="Open Sans" panose="020B0606030504020204" pitchFamily="34" charset="0"/>
              </a:rPr>
              <a:t>などの幅広い領域で利用される。</a:t>
            </a:r>
            <a:endParaRPr lang="en-US" altLang="ja-JP" dirty="0">
              <a:latin typeface="Open Sans" panose="020B0606030504020204" pitchFamily="34" charset="0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FE7E85B-5688-4696-F7FB-2064792FA285}"/>
              </a:ext>
            </a:extLst>
          </p:cNvPr>
          <p:cNvSpPr/>
          <p:nvPr/>
        </p:nvSpPr>
        <p:spPr>
          <a:xfrm>
            <a:off x="4690481" y="3286347"/>
            <a:ext cx="2508329" cy="14679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サーバ監視</a:t>
            </a:r>
            <a:endParaRPr kumimoji="1" lang="en-US" altLang="ja-JP" sz="24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BE69CDD-09B2-5810-3D6B-D51EBDDE108D}"/>
              </a:ext>
            </a:extLst>
          </p:cNvPr>
          <p:cNvSpPr/>
          <p:nvPr/>
        </p:nvSpPr>
        <p:spPr>
          <a:xfrm>
            <a:off x="6429788" y="4941160"/>
            <a:ext cx="2658456" cy="1467997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データ解析</a:t>
            </a:r>
            <a:endParaRPr kumimoji="1" lang="en-US" altLang="ja-JP" sz="24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2C2E7C4-6513-CAC1-5A48-734B85A6B750}"/>
              </a:ext>
            </a:extLst>
          </p:cNvPr>
          <p:cNvSpPr/>
          <p:nvPr/>
        </p:nvSpPr>
        <p:spPr>
          <a:xfrm>
            <a:off x="8075146" y="3024320"/>
            <a:ext cx="2417990" cy="14679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BI</a:t>
            </a:r>
            <a:r>
              <a:rPr kumimoji="1" lang="ja-JP" altLang="en-US" sz="2400" b="1" dirty="0"/>
              <a:t>ツール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74745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6B7F8-9159-07FA-844D-A2D43375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Grafana</a:t>
            </a:r>
            <a:r>
              <a:rPr lang="ja-JP" altLang="en-US" dirty="0"/>
              <a:t>パネルの見た目</a:t>
            </a:r>
            <a:endParaRPr kumimoji="1" lang="ja-JP" altLang="en-US" dirty="0"/>
          </a:p>
        </p:txBody>
      </p:sp>
      <p:pic>
        <p:nvPicPr>
          <p:cNvPr id="4" name="2654687008">
            <a:hlinkClick r:id="" action="ppaction://media"/>
            <a:extLst>
              <a:ext uri="{FF2B5EF4-FFF2-40B4-BE49-F238E27FC236}">
                <a16:creationId xmlns:a16="http://schemas.microsoft.com/office/drawing/2014/main" id="{0B45E6A9-ACA9-C165-F04A-8CFC66DB2FB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1770063"/>
            <a:ext cx="6962775" cy="4351337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F655A-2A0E-79E2-CE6A-8DB7011770FC}"/>
              </a:ext>
            </a:extLst>
          </p:cNvPr>
          <p:cNvSpPr txBox="1"/>
          <p:nvPr/>
        </p:nvSpPr>
        <p:spPr>
          <a:xfrm>
            <a:off x="8229599" y="3167390"/>
            <a:ext cx="349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かっこいいパネル👍</a:t>
            </a:r>
          </a:p>
        </p:txBody>
      </p:sp>
    </p:spTree>
    <p:extLst>
      <p:ext uri="{BB962C8B-B14F-4D97-AF65-F5344CB8AC3E}">
        <p14:creationId xmlns:p14="http://schemas.microsoft.com/office/powerpoint/2010/main" val="179076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D0910D-7D4A-0DFA-7960-19BCA0A9F0E3}"/>
              </a:ext>
            </a:extLst>
          </p:cNvPr>
          <p:cNvGrpSpPr/>
          <p:nvPr/>
        </p:nvGrpSpPr>
        <p:grpSpPr>
          <a:xfrm>
            <a:off x="6716429" y="377644"/>
            <a:ext cx="4733962" cy="6102711"/>
            <a:chOff x="717536" y="432748"/>
            <a:chExt cx="4733962" cy="6102711"/>
          </a:xfrm>
        </p:grpSpPr>
        <p:pic>
          <p:nvPicPr>
            <p:cNvPr id="11" name="図 10" descr="図形&#10;&#10;低い精度で自動的に生成された説明">
              <a:extLst>
                <a:ext uri="{FF2B5EF4-FFF2-40B4-BE49-F238E27FC236}">
                  <a16:creationId xmlns:a16="http://schemas.microsoft.com/office/drawing/2014/main" id="{F2884422-E583-68D6-EF21-DB2FF6A64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590" y="4542666"/>
              <a:ext cx="960576" cy="960576"/>
            </a:xfrm>
            <a:prstGeom prst="rect">
              <a:avLst/>
            </a:prstGeom>
          </p:spPr>
        </p:pic>
        <p:pic>
          <p:nvPicPr>
            <p:cNvPr id="13" name="図 12" descr="アイコン&#10;&#10;自動的に生成された説明">
              <a:extLst>
                <a:ext uri="{FF2B5EF4-FFF2-40B4-BE49-F238E27FC236}">
                  <a16:creationId xmlns:a16="http://schemas.microsoft.com/office/drawing/2014/main" id="{F5137281-1417-4D11-E20B-346C01F8E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163" y="5265857"/>
              <a:ext cx="960576" cy="975823"/>
            </a:xfrm>
            <a:prstGeom prst="rect">
              <a:avLst/>
            </a:prstGeom>
          </p:spPr>
        </p:pic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75FFA522-F05F-1441-B13D-2D875856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17561" y="5440959"/>
              <a:ext cx="1921150" cy="960575"/>
            </a:xfrm>
            <a:prstGeom prst="rect">
              <a:avLst/>
            </a:prstGeom>
          </p:spPr>
        </p:pic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C76E1567-2123-948F-8966-FF3048A3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4300" y="4611426"/>
              <a:ext cx="971920" cy="975823"/>
            </a:xfrm>
            <a:prstGeom prst="rect">
              <a:avLst/>
            </a:prstGeom>
          </p:spPr>
        </p:pic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ED846D6-0B6D-D494-37A3-113AEB7C186D}"/>
                </a:ext>
              </a:extLst>
            </p:cNvPr>
            <p:cNvSpPr/>
            <p:nvPr/>
          </p:nvSpPr>
          <p:spPr>
            <a:xfrm>
              <a:off x="717536" y="3708611"/>
              <a:ext cx="4733962" cy="28161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B759F2B-74C7-F898-C2D3-B3B316E743EB}"/>
                </a:ext>
              </a:extLst>
            </p:cNvPr>
            <p:cNvSpPr txBox="1"/>
            <p:nvPr/>
          </p:nvSpPr>
          <p:spPr>
            <a:xfrm>
              <a:off x="812522" y="5889128"/>
              <a:ext cx="24811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Datasources</a:t>
              </a:r>
              <a:endParaRPr kumimoji="1" lang="ja-JP" altLang="en-US" sz="3600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8B25391-D3D1-3E41-61FD-C91E79E169FC}"/>
                </a:ext>
              </a:extLst>
            </p:cNvPr>
            <p:cNvGrpSpPr/>
            <p:nvPr/>
          </p:nvGrpSpPr>
          <p:grpSpPr>
            <a:xfrm>
              <a:off x="1304892" y="560601"/>
              <a:ext cx="2081319" cy="604927"/>
              <a:chOff x="1720505" y="992257"/>
              <a:chExt cx="2081319" cy="604927"/>
            </a:xfrm>
          </p:grpSpPr>
          <p:pic>
            <p:nvPicPr>
              <p:cNvPr id="27" name="グラフィックス 26">
                <a:extLst>
                  <a:ext uri="{FF2B5EF4-FFF2-40B4-BE49-F238E27FC236}">
                    <a16:creationId xmlns:a16="http://schemas.microsoft.com/office/drawing/2014/main" id="{54355413-B376-7CE0-F550-6B9C7F87A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20505" y="992257"/>
                <a:ext cx="604927" cy="604927"/>
              </a:xfrm>
              <a:prstGeom prst="rect">
                <a:avLst/>
              </a:prstGeom>
            </p:spPr>
          </p:pic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2801111-87FD-6148-EB05-429D937E93E2}"/>
                  </a:ext>
                </a:extLst>
              </p:cNvPr>
              <p:cNvSpPr txBox="1"/>
              <p:nvPr/>
            </p:nvSpPr>
            <p:spPr>
              <a:xfrm>
                <a:off x="2300707" y="1012409"/>
                <a:ext cx="15011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Grafana</a:t>
                </a:r>
                <a:endParaRPr kumimoji="1" lang="ja-JP" altLang="en-US" sz="3200" dirty="0"/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6DF5A74-8920-A795-2B6D-A15D2615D22B}"/>
                </a:ext>
              </a:extLst>
            </p:cNvPr>
            <p:cNvGrpSpPr/>
            <p:nvPr/>
          </p:nvGrpSpPr>
          <p:grpSpPr>
            <a:xfrm>
              <a:off x="2577693" y="1208466"/>
              <a:ext cx="1617035" cy="1584894"/>
              <a:chOff x="565265" y="675446"/>
              <a:chExt cx="2919045" cy="2595044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02663C26-8A33-9470-3168-14F21D29E4BA}"/>
                  </a:ext>
                </a:extLst>
              </p:cNvPr>
              <p:cNvSpPr/>
              <p:nvPr/>
            </p:nvSpPr>
            <p:spPr>
              <a:xfrm>
                <a:off x="565265" y="675446"/>
                <a:ext cx="2919045" cy="259504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1" name="図 40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46031613-47F3-6FAE-73C4-C47989B65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521" y="754177"/>
                <a:ext cx="2481128" cy="2481128"/>
              </a:xfrm>
              <a:prstGeom prst="rect">
                <a:avLst/>
              </a:prstGeom>
            </p:spPr>
          </p:pic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CB1AE1B4-C31E-1880-5A5E-E6F3CBAF029C}"/>
                </a:ext>
              </a:extLst>
            </p:cNvPr>
            <p:cNvSpPr/>
            <p:nvPr/>
          </p:nvSpPr>
          <p:spPr>
            <a:xfrm>
              <a:off x="1167995" y="432748"/>
              <a:ext cx="3574473" cy="25504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9684DA13-294E-D667-675D-70ADEA2D36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6437" y="3051484"/>
              <a:ext cx="64441" cy="13239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6577D074-2988-C639-FA87-3825397ED570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253121" y="3025771"/>
              <a:ext cx="225015" cy="2415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A1182839-0785-3246-0331-BCBA5C408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5469" y="3003303"/>
              <a:ext cx="0" cy="2096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2064BBF-95DA-7601-036B-B4E1FFBEE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157" y="3025771"/>
              <a:ext cx="136897" cy="1410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コンテンツ プレースホルダー 2">
            <a:extLst>
              <a:ext uri="{FF2B5EF4-FFF2-40B4-BE49-F238E27FC236}">
                <a16:creationId xmlns:a16="http://schemas.microsoft.com/office/drawing/2014/main" id="{763F8971-FCAA-DF30-AA7A-816CFDC32939}"/>
              </a:ext>
            </a:extLst>
          </p:cNvPr>
          <p:cNvSpPr txBox="1">
            <a:spLocks/>
          </p:cNvSpPr>
          <p:nvPr/>
        </p:nvSpPr>
        <p:spPr>
          <a:xfrm>
            <a:off x="345665" y="129496"/>
            <a:ext cx="6094141" cy="125158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ja-JP" sz="3600" dirty="0">
                <a:latin typeface="Open Sans" panose="020B0606030504020204" pitchFamily="34" charset="0"/>
              </a:rPr>
              <a:t>Grafana</a:t>
            </a:r>
            <a:r>
              <a:rPr lang="ja-JP" altLang="en-US" sz="3600" dirty="0">
                <a:latin typeface="Open Sans" panose="020B0606030504020204" pitchFamily="34" charset="0"/>
              </a:rPr>
              <a:t>の特長</a:t>
            </a:r>
            <a:endParaRPr lang="en-US" altLang="ja-JP" sz="3400" dirty="0">
              <a:latin typeface="Open Sans" panose="020B0606030504020204" pitchFamily="34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173332E-59E9-C8B1-675A-C1C705EB04D8}"/>
              </a:ext>
            </a:extLst>
          </p:cNvPr>
          <p:cNvSpPr/>
          <p:nvPr/>
        </p:nvSpPr>
        <p:spPr>
          <a:xfrm>
            <a:off x="600263" y="1375248"/>
            <a:ext cx="2508329" cy="1846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OSS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3DCB670-585B-05FB-9A94-71FC6491A0C9}"/>
              </a:ext>
            </a:extLst>
          </p:cNvPr>
          <p:cNvSpPr/>
          <p:nvPr/>
        </p:nvSpPr>
        <p:spPr>
          <a:xfrm>
            <a:off x="1403197" y="4616045"/>
            <a:ext cx="2852456" cy="16463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可視化ための様々な機能</a:t>
            </a:r>
            <a:endParaRPr kumimoji="1" lang="en-US" altLang="ja-JP" sz="24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5B1EADB-20A6-3014-93B6-E5C96266E0DD}"/>
              </a:ext>
            </a:extLst>
          </p:cNvPr>
          <p:cNvSpPr/>
          <p:nvPr/>
        </p:nvSpPr>
        <p:spPr>
          <a:xfrm>
            <a:off x="3313773" y="2497529"/>
            <a:ext cx="2852457" cy="19314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多様な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データソースに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対応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9516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図形&#10;&#10;低い精度で自動的に生成された説明">
            <a:extLst>
              <a:ext uri="{FF2B5EF4-FFF2-40B4-BE49-F238E27FC236}">
                <a16:creationId xmlns:a16="http://schemas.microsoft.com/office/drawing/2014/main" id="{0558AFEA-A9A7-CBBD-0377-EC6F047DD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51" r="9091" b="34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7ADB79-0146-AE44-E8D9-87C1C90D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Grafana</a:t>
            </a:r>
            <a:r>
              <a:rPr kumimoji="1" lang="ja-JP" altLang="en-US" dirty="0"/>
              <a:t>の環境作成方法</a:t>
            </a:r>
          </a:p>
        </p:txBody>
      </p:sp>
      <p:sp>
        <p:nvSpPr>
          <p:cNvPr id="13" name="テキスト ボックス 2">
            <a:extLst>
              <a:ext uri="{FF2B5EF4-FFF2-40B4-BE49-F238E27FC236}">
                <a16:creationId xmlns:a16="http://schemas.microsoft.com/office/drawing/2014/main" id="{B857974F-EF69-C022-6512-74FD3A42884D}"/>
              </a:ext>
            </a:extLst>
          </p:cNvPr>
          <p:cNvSpPr txBox="1"/>
          <p:nvPr/>
        </p:nvSpPr>
        <p:spPr>
          <a:xfrm>
            <a:off x="838200" y="1605466"/>
            <a:ext cx="10515600" cy="4887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00100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sz="2400" dirty="0"/>
              <a:t>サーバーに</a:t>
            </a:r>
            <a:r>
              <a:rPr lang="en-US" altLang="ja-JP" sz="2400" dirty="0"/>
              <a:t>Grafana</a:t>
            </a:r>
            <a:r>
              <a:rPr lang="ja-JP" altLang="en-US" sz="2400" dirty="0"/>
              <a:t>をインストール</a:t>
            </a:r>
            <a:endParaRPr lang="en-US" altLang="ja-JP" sz="2400" dirty="0"/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/>
              <a:t>Linux, Mac, Windows </a:t>
            </a:r>
            <a:r>
              <a:rPr lang="ja-JP" altLang="en-US" sz="2400" dirty="0"/>
              <a:t>それぞれの手順でインストールが可能</a:t>
            </a:r>
            <a:endParaRPr lang="en-US" altLang="ja-JP" sz="2400" dirty="0"/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https://grafana.com/docs/grafana/latest/setup-grafana/installation/</a:t>
            </a:r>
            <a:endParaRPr lang="en-US" altLang="ja-JP" sz="2400" dirty="0">
              <a:solidFill>
                <a:schemeClr val="accent5"/>
              </a:solidFill>
            </a:endParaRPr>
          </a:p>
          <a:p>
            <a:pPr marL="5715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800100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ja-JP" sz="2400" dirty="0"/>
              <a:t>Grafana</a:t>
            </a:r>
            <a:r>
              <a:rPr lang="ja-JP" altLang="en-US" sz="2400" dirty="0"/>
              <a:t>の</a:t>
            </a:r>
            <a:r>
              <a:rPr lang="en-US" altLang="ja-JP" sz="2400" dirty="0"/>
              <a:t>Docker image</a:t>
            </a:r>
            <a:r>
              <a:rPr lang="ja-JP" altLang="en-US" sz="2400" dirty="0"/>
              <a:t>を実行する</a:t>
            </a:r>
            <a:endParaRPr lang="en-US" altLang="ja-JP" sz="2400" dirty="0"/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/>
              <a:t>Docker</a:t>
            </a:r>
            <a:r>
              <a:rPr lang="ja-JP" altLang="en-US" sz="2400" dirty="0"/>
              <a:t>コンテナとして</a:t>
            </a:r>
            <a:r>
              <a:rPr lang="en-US" altLang="ja-JP" sz="2400" dirty="0"/>
              <a:t>Grafana</a:t>
            </a:r>
            <a:r>
              <a:rPr lang="ja-JP" altLang="en-US" sz="2400" dirty="0"/>
              <a:t>を立ち上げることが可能</a:t>
            </a:r>
            <a:endParaRPr lang="en-US" altLang="ja-JP" sz="2400" dirty="0"/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https://grafana.com/docs/grafana/latest/setup-grafana/installation/docker/</a:t>
            </a:r>
            <a:endParaRPr lang="en-US" altLang="ja-JP" sz="2400" dirty="0">
              <a:solidFill>
                <a:schemeClr val="accent5"/>
              </a:solidFill>
            </a:endParaRPr>
          </a:p>
          <a:p>
            <a:pPr marL="571500" lvl="1" defTabSz="914400">
              <a:lnSpc>
                <a:spcPct val="90000"/>
              </a:lnSpc>
              <a:spcAft>
                <a:spcPts val="600"/>
              </a:spcAft>
            </a:pPr>
            <a:endParaRPr lang="en-US" altLang="ja-JP" sz="2400" dirty="0"/>
          </a:p>
          <a:p>
            <a:pPr marL="800100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ja-JP" sz="2400" b="1" dirty="0"/>
              <a:t>Grafana Cloud</a:t>
            </a:r>
            <a:r>
              <a:rPr lang="ja-JP" altLang="en-US" sz="2400" b="1" dirty="0"/>
              <a:t>でクラウド上で</a:t>
            </a:r>
            <a:r>
              <a:rPr lang="en-US" altLang="ja-JP" sz="2400" b="1" dirty="0"/>
              <a:t>Grafana</a:t>
            </a:r>
            <a:r>
              <a:rPr lang="ja-JP" altLang="en-US" sz="2400" b="1" dirty="0"/>
              <a:t>サーバを利用する</a:t>
            </a:r>
            <a:endParaRPr lang="en-US" altLang="ja-JP" sz="2400" b="1" dirty="0"/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/>
              <a:t>SaaS</a:t>
            </a:r>
            <a:r>
              <a:rPr lang="ja-JP" altLang="en-US" sz="2400" dirty="0"/>
              <a:t>のサービスでサーバーやコンテナの管理なしで</a:t>
            </a:r>
            <a:r>
              <a:rPr lang="en-US" altLang="ja-JP" sz="2400" dirty="0"/>
              <a:t>Grafana</a:t>
            </a:r>
            <a:r>
              <a:rPr lang="ja-JP" altLang="en-US" sz="2400" dirty="0"/>
              <a:t>を利用することが可能</a:t>
            </a:r>
            <a:endParaRPr lang="en-US" altLang="ja-JP" sz="2400" dirty="0"/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https://grafana.com/products/cloud/</a:t>
            </a:r>
            <a:endParaRPr lang="en-US" altLang="ja-JP" sz="2400" dirty="0">
              <a:solidFill>
                <a:schemeClr val="accent5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FBC87C6-A4E5-0A05-3B4A-92C7AFB512C3}"/>
              </a:ext>
            </a:extLst>
          </p:cNvPr>
          <p:cNvSpPr/>
          <p:nvPr/>
        </p:nvSpPr>
        <p:spPr>
          <a:xfrm>
            <a:off x="1065869" y="4675225"/>
            <a:ext cx="10238678" cy="183995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CF3BA-03FC-2C1A-50F6-3595D8E7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24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Grafana Dashboard</a:t>
            </a:r>
            <a:r>
              <a:rPr kumimoji="1" lang="ja-JP" altLang="en-US" sz="6000" dirty="0"/>
              <a:t>操作のデモ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3A02E-F1EF-A0FB-EFDA-F82EE1CE2921}"/>
              </a:ext>
            </a:extLst>
          </p:cNvPr>
          <p:cNvSpPr txBox="1"/>
          <p:nvPr/>
        </p:nvSpPr>
        <p:spPr>
          <a:xfrm>
            <a:off x="838200" y="2191644"/>
            <a:ext cx="1100461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GitHub</a:t>
            </a:r>
            <a:r>
              <a:rPr kumimoji="1" lang="ja-JP" altLang="en-US" sz="4000" dirty="0"/>
              <a:t>のリンク</a:t>
            </a:r>
            <a:endParaRPr kumimoji="1" lang="en-US" altLang="ja-JP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4000" dirty="0">
                <a:hlinkClick r:id="rId3"/>
              </a:rPr>
              <a:t>https://github.com/cs-sios/grafana-first-seminer</a:t>
            </a:r>
            <a:endParaRPr kumimoji="1" lang="en-US" altLang="ja-JP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Grafana Cloud</a:t>
            </a:r>
            <a:r>
              <a:rPr kumimoji="1" lang="ja-JP" altLang="en-US" sz="4000" dirty="0"/>
              <a:t>のリンク</a:t>
            </a:r>
            <a:endParaRPr kumimoji="1" lang="en-US" altLang="ja-JP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4000" dirty="0">
                <a:hlinkClick r:id="rId4"/>
              </a:rPr>
              <a:t>https://grafana.com/products/cloud/</a:t>
            </a:r>
            <a:endParaRPr kumimoji="1"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912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1105</TotalTime>
  <Words>978</Words>
  <Application>Microsoft Office PowerPoint</Application>
  <PresentationFormat>ワイド画面</PresentationFormat>
  <Paragraphs>72</Paragraphs>
  <Slides>6</Slides>
  <Notes>6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Noto Sans Japanese</vt:lpstr>
      <vt:lpstr>Söhne</vt:lpstr>
      <vt:lpstr>游ゴシック</vt:lpstr>
      <vt:lpstr>Arial</vt:lpstr>
      <vt:lpstr>Calibri</vt:lpstr>
      <vt:lpstr>Calibri Light</vt:lpstr>
      <vt:lpstr>Open Sans</vt:lpstr>
      <vt:lpstr>Office テーマ</vt:lpstr>
      <vt:lpstr>Grafana はじめてのDashboard作成</vt:lpstr>
      <vt:lpstr>PowerPoint プレゼンテーション</vt:lpstr>
      <vt:lpstr>Grafanaパネルの見た目</vt:lpstr>
      <vt:lpstr>PowerPoint プレゼンテーション</vt:lpstr>
      <vt:lpstr>Grafanaの環境作成方法</vt:lpstr>
      <vt:lpstr>Grafana Dashboard操作のデモ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Kaiko Nakaya</dc:creator>
  <cp:lastModifiedBy>佐々木 千奈</cp:lastModifiedBy>
  <cp:revision>7</cp:revision>
  <dcterms:created xsi:type="dcterms:W3CDTF">2023-02-21T05:44:08Z</dcterms:created>
  <dcterms:modified xsi:type="dcterms:W3CDTF">2023-04-07T08:22:28Z</dcterms:modified>
</cp:coreProperties>
</file>