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57" r:id="rId3"/>
    <p:sldId id="272" r:id="rId4"/>
    <p:sldId id="271" r:id="rId5"/>
    <p:sldId id="280" r:id="rId6"/>
    <p:sldId id="273" r:id="rId7"/>
    <p:sldId id="270" r:id="rId8"/>
    <p:sldId id="274" r:id="rId9"/>
    <p:sldId id="275" r:id="rId10"/>
    <p:sldId id="276" r:id="rId11"/>
    <p:sldId id="277" r:id="rId12"/>
    <p:sldId id="278" r:id="rId13"/>
    <p:sldId id="260" r:id="rId14"/>
    <p:sldId id="279" r:id="rId15"/>
    <p:sldId id="264" r:id="rId16"/>
    <p:sldId id="282" r:id="rId17"/>
    <p:sldId id="265"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E01"/>
    <a:srgbClr val="CF101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53420" autoAdjust="0"/>
  </p:normalViewPr>
  <p:slideViewPr>
    <p:cSldViewPr snapToGrid="0">
      <p:cViewPr varScale="1">
        <p:scale>
          <a:sx n="61" d="100"/>
          <a:sy n="61" d="100"/>
        </p:scale>
        <p:origin x="23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48142-CBB1-481B-8999-C1E5AA22AF96}" type="datetimeFigureOut">
              <a:rPr kumimoji="1" lang="ja-JP" altLang="en-US" smtClean="0"/>
              <a:t>2023/8/25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E5B57-4598-4D0F-BEFE-9120A6AE2114}" type="slidenum">
              <a:rPr kumimoji="1" lang="ja-JP" altLang="en-US" smtClean="0"/>
              <a:t>‹#›</a:t>
            </a:fld>
            <a:endParaRPr kumimoji="1" lang="ja-JP" altLang="en-US"/>
          </a:p>
        </p:txBody>
      </p:sp>
    </p:spTree>
    <p:extLst>
      <p:ext uri="{BB962C8B-B14F-4D97-AF65-F5344CB8AC3E}">
        <p14:creationId xmlns:p14="http://schemas.microsoft.com/office/powerpoint/2010/main" val="19619077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0" i="0" dirty="0">
              <a:solidFill>
                <a:srgbClr val="000000"/>
              </a:solidFill>
              <a:effectLst/>
              <a:latin typeface="Open Sans" panose="020B0606030504020204" pitchFamily="34" charset="0"/>
            </a:endParaRPr>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a:t>
            </a:fld>
            <a:endParaRPr kumimoji="1" lang="ja-JP" altLang="en-US"/>
          </a:p>
        </p:txBody>
      </p:sp>
    </p:spTree>
    <p:extLst>
      <p:ext uri="{BB962C8B-B14F-4D97-AF65-F5344CB8AC3E}">
        <p14:creationId xmlns:p14="http://schemas.microsoft.com/office/powerpoint/2010/main" val="254610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10</a:t>
            </a:fld>
            <a:endParaRPr kumimoji="1" lang="ja-JP" altLang="en-US"/>
          </a:p>
        </p:txBody>
      </p:sp>
    </p:spTree>
    <p:extLst>
      <p:ext uri="{BB962C8B-B14F-4D97-AF65-F5344CB8AC3E}">
        <p14:creationId xmlns:p14="http://schemas.microsoft.com/office/powerpoint/2010/main" val="1233333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11</a:t>
            </a:fld>
            <a:endParaRPr kumimoji="1" lang="ja-JP" altLang="en-US"/>
          </a:p>
        </p:txBody>
      </p:sp>
    </p:spTree>
    <p:extLst>
      <p:ext uri="{BB962C8B-B14F-4D97-AF65-F5344CB8AC3E}">
        <p14:creationId xmlns:p14="http://schemas.microsoft.com/office/powerpoint/2010/main" val="3160212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12</a:t>
            </a:fld>
            <a:endParaRPr kumimoji="1" lang="ja-JP" altLang="en-US"/>
          </a:p>
        </p:txBody>
      </p:sp>
    </p:spTree>
    <p:extLst>
      <p:ext uri="{BB962C8B-B14F-4D97-AF65-F5344CB8AC3E}">
        <p14:creationId xmlns:p14="http://schemas.microsoft.com/office/powerpoint/2010/main" val="3639380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13</a:t>
            </a:fld>
            <a:endParaRPr kumimoji="1" lang="ja-JP" altLang="en-US"/>
          </a:p>
        </p:txBody>
      </p:sp>
    </p:spTree>
    <p:extLst>
      <p:ext uri="{BB962C8B-B14F-4D97-AF65-F5344CB8AC3E}">
        <p14:creationId xmlns:p14="http://schemas.microsoft.com/office/powerpoint/2010/main" val="155159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14</a:t>
            </a:fld>
            <a:endParaRPr kumimoji="1" lang="ja-JP" altLang="en-US"/>
          </a:p>
        </p:txBody>
      </p:sp>
    </p:spTree>
    <p:extLst>
      <p:ext uri="{BB962C8B-B14F-4D97-AF65-F5344CB8AC3E}">
        <p14:creationId xmlns:p14="http://schemas.microsoft.com/office/powerpoint/2010/main" val="3505770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15</a:t>
            </a:fld>
            <a:endParaRPr kumimoji="1" lang="ja-JP" altLang="en-US"/>
          </a:p>
        </p:txBody>
      </p:sp>
    </p:spTree>
    <p:extLst>
      <p:ext uri="{BB962C8B-B14F-4D97-AF65-F5344CB8AC3E}">
        <p14:creationId xmlns:p14="http://schemas.microsoft.com/office/powerpoint/2010/main" val="1684506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16</a:t>
            </a:fld>
            <a:endParaRPr kumimoji="1" lang="ja-JP" altLang="en-US"/>
          </a:p>
        </p:txBody>
      </p:sp>
    </p:spTree>
    <p:extLst>
      <p:ext uri="{BB962C8B-B14F-4D97-AF65-F5344CB8AC3E}">
        <p14:creationId xmlns:p14="http://schemas.microsoft.com/office/powerpoint/2010/main" val="3409794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17</a:t>
            </a:fld>
            <a:endParaRPr kumimoji="1" lang="ja-JP" altLang="en-US"/>
          </a:p>
        </p:txBody>
      </p:sp>
    </p:spTree>
    <p:extLst>
      <p:ext uri="{BB962C8B-B14F-4D97-AF65-F5344CB8AC3E}">
        <p14:creationId xmlns:p14="http://schemas.microsoft.com/office/powerpoint/2010/main" val="4140544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18</a:t>
            </a:fld>
            <a:endParaRPr kumimoji="1" lang="ja-JP" altLang="en-US"/>
          </a:p>
        </p:txBody>
      </p:sp>
    </p:spTree>
    <p:extLst>
      <p:ext uri="{BB962C8B-B14F-4D97-AF65-F5344CB8AC3E}">
        <p14:creationId xmlns:p14="http://schemas.microsoft.com/office/powerpoint/2010/main" val="415199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2</a:t>
            </a:fld>
            <a:endParaRPr kumimoji="1" lang="ja-JP" altLang="en-US"/>
          </a:p>
        </p:txBody>
      </p:sp>
    </p:spTree>
    <p:extLst>
      <p:ext uri="{BB962C8B-B14F-4D97-AF65-F5344CB8AC3E}">
        <p14:creationId xmlns:p14="http://schemas.microsoft.com/office/powerpoint/2010/main" val="141835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0" i="0" dirty="0">
              <a:solidFill>
                <a:srgbClr val="000000"/>
              </a:solidFill>
              <a:effectLst/>
              <a:latin typeface="Open Sans" panose="020B0606030504020204" pitchFamily="34" charset="0"/>
            </a:endParaRPr>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3</a:t>
            </a:fld>
            <a:endParaRPr kumimoji="1" lang="ja-JP" altLang="en-US"/>
          </a:p>
        </p:txBody>
      </p:sp>
    </p:spTree>
    <p:extLst>
      <p:ext uri="{BB962C8B-B14F-4D97-AF65-F5344CB8AC3E}">
        <p14:creationId xmlns:p14="http://schemas.microsoft.com/office/powerpoint/2010/main" val="735409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4</a:t>
            </a:fld>
            <a:endParaRPr kumimoji="1" lang="ja-JP" altLang="en-US"/>
          </a:p>
        </p:txBody>
      </p:sp>
    </p:spTree>
    <p:extLst>
      <p:ext uri="{BB962C8B-B14F-4D97-AF65-F5344CB8AC3E}">
        <p14:creationId xmlns:p14="http://schemas.microsoft.com/office/powerpoint/2010/main" val="91766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sz="1200"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5</a:t>
            </a:fld>
            <a:endParaRPr kumimoji="1" lang="ja-JP" altLang="en-US"/>
          </a:p>
        </p:txBody>
      </p:sp>
    </p:spTree>
    <p:extLst>
      <p:ext uri="{BB962C8B-B14F-4D97-AF65-F5344CB8AC3E}">
        <p14:creationId xmlns:p14="http://schemas.microsoft.com/office/powerpoint/2010/main" val="3434804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0" i="0" dirty="0">
              <a:solidFill>
                <a:srgbClr val="000000"/>
              </a:solidFill>
              <a:effectLst/>
              <a:latin typeface="Open Sans" panose="020B0606030504020204" pitchFamily="34" charset="0"/>
            </a:endParaRPr>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6</a:t>
            </a:fld>
            <a:endParaRPr kumimoji="1" lang="ja-JP" altLang="en-US"/>
          </a:p>
        </p:txBody>
      </p:sp>
    </p:spTree>
    <p:extLst>
      <p:ext uri="{BB962C8B-B14F-4D97-AF65-F5344CB8AC3E}">
        <p14:creationId xmlns:p14="http://schemas.microsoft.com/office/powerpoint/2010/main" val="1491319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7</a:t>
            </a:fld>
            <a:endParaRPr kumimoji="1" lang="ja-JP" altLang="en-US"/>
          </a:p>
        </p:txBody>
      </p:sp>
    </p:spTree>
    <p:extLst>
      <p:ext uri="{BB962C8B-B14F-4D97-AF65-F5344CB8AC3E}">
        <p14:creationId xmlns:p14="http://schemas.microsoft.com/office/powerpoint/2010/main" val="17420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8</a:t>
            </a:fld>
            <a:endParaRPr kumimoji="1" lang="ja-JP" altLang="en-US"/>
          </a:p>
        </p:txBody>
      </p:sp>
    </p:spTree>
    <p:extLst>
      <p:ext uri="{BB962C8B-B14F-4D97-AF65-F5344CB8AC3E}">
        <p14:creationId xmlns:p14="http://schemas.microsoft.com/office/powerpoint/2010/main" val="409357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63E5B57-4598-4D0F-BEFE-9120A6AE2114}" type="slidenum">
              <a:rPr kumimoji="1" lang="ja-JP" altLang="en-US" smtClean="0"/>
              <a:t>9</a:t>
            </a:fld>
            <a:endParaRPr kumimoji="1" lang="ja-JP" altLang="en-US"/>
          </a:p>
        </p:txBody>
      </p:sp>
    </p:spTree>
    <p:extLst>
      <p:ext uri="{BB962C8B-B14F-4D97-AF65-F5344CB8AC3E}">
        <p14:creationId xmlns:p14="http://schemas.microsoft.com/office/powerpoint/2010/main" val="3879444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498542D-6378-49E8-B6E5-B76246D01B8B}"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174073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106353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498542D-6378-49E8-B6E5-B76246D01B8B}"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2794918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498542D-6378-49E8-B6E5-B76246D01B8B}"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3AA01791-ED17-46A6-B2DB-88623D8DAE6F}"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789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498542D-6378-49E8-B6E5-B76246D01B8B}"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1711252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3341997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2009244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865813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498542D-6378-49E8-B6E5-B76246D01B8B}"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147272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140643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498542D-6378-49E8-B6E5-B76246D01B8B}"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866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36692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75965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342676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285268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253587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98542D-6378-49E8-B6E5-B76246D01B8B}"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232953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98542D-6378-49E8-B6E5-B76246D01B8B}" type="datetimeFigureOut">
              <a:rPr kumimoji="1" lang="ja-JP" altLang="en-US" smtClean="0"/>
              <a:t>2023/8/25</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A01791-ED17-46A6-B2DB-88623D8DAE6F}" type="slidenum">
              <a:rPr kumimoji="1" lang="ja-JP" altLang="en-US" smtClean="0"/>
              <a:t>‹#›</a:t>
            </a:fld>
            <a:endParaRPr kumimoji="1" lang="ja-JP" altLang="en-US"/>
          </a:p>
        </p:txBody>
      </p:sp>
    </p:spTree>
    <p:extLst>
      <p:ext uri="{BB962C8B-B14F-4D97-AF65-F5344CB8AC3E}">
        <p14:creationId xmlns:p14="http://schemas.microsoft.com/office/powerpoint/2010/main" val="250702142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umn.api-ecosystem.sios.jp/visualize/grafana/175/"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column.api-ecosystem.sios.jp/visualize/grafana/175/"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column.api-ecosystem.sios.jp/visualize/grafana/175/"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rafana.com/docs/grafana/latest/setup-grafana/installation/"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hyperlink" Target="https://grafana.com/products/cloud/" TargetMode="External"/><Relationship Id="rId4" Type="http://schemas.openxmlformats.org/officeDocument/2006/relationships/hyperlink" Target="https://grafana.com/docs/grafana/latest/setup-grafana/installation/docke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IOS-Technology-Inc/grafana-traning/tree/main/pslive-01-permission"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hyperlink" Target="https://tech-lab.sios.jp/archives/grafana_seminar_202306" TargetMode="External"/><Relationship Id="rId3" Type="http://schemas.openxmlformats.org/officeDocument/2006/relationships/hyperlink" Target="https://column.api-ecosystem.sios.jp/visualize/grafana/175/" TargetMode="External"/><Relationship Id="rId7" Type="http://schemas.openxmlformats.org/officeDocument/2006/relationships/hyperlink" Target="https://column.api-ecosystem.sios.jp/visualize/grafana/254/"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tech-lab.sios.jp/archives/35409" TargetMode="External"/><Relationship Id="rId5" Type="http://schemas.openxmlformats.org/officeDocument/2006/relationships/hyperlink" Target="https://tech-lab.sios.jp/archives/32868" TargetMode="External"/><Relationship Id="rId4" Type="http://schemas.openxmlformats.org/officeDocument/2006/relationships/hyperlink" Target="https://tech-lab.sios.jp/archives/32819" TargetMode="External"/><Relationship Id="rId9" Type="http://schemas.openxmlformats.org/officeDocument/2006/relationships/hyperlink" Target="mailto:apisupport@sios.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wQB4obHJehyyNHmu8"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forms.gle/wQB4obHJehyyNHmu8"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column.api-ecosystem.sios.jp/visualize/grafana/175/"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column.api-ecosystem.sios.jp/visualize/grafana/175/"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olumn.api-ecosystem.sios.jp/visualize/grafana/175/"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F2884-31B5-2AE9-0863-E3C629878162}"/>
              </a:ext>
            </a:extLst>
          </p:cNvPr>
          <p:cNvSpPr>
            <a:spLocks noGrp="1"/>
          </p:cNvSpPr>
          <p:nvPr>
            <p:ph type="ctrTitle"/>
          </p:nvPr>
        </p:nvSpPr>
        <p:spPr/>
        <p:txBody>
          <a:bodyPr>
            <a:normAutofit fontScale="90000"/>
          </a:bodyPr>
          <a:lstStyle/>
          <a:p>
            <a:pPr algn="l"/>
            <a:r>
              <a:rPr kumimoji="1" lang="en-US" altLang="ja-JP" sz="9600" cap="none" dirty="0"/>
              <a:t>Grafana</a:t>
            </a:r>
            <a:br>
              <a:rPr kumimoji="1" lang="en-US" altLang="ja-JP" sz="9600" cap="none" dirty="0"/>
            </a:br>
            <a:r>
              <a:rPr lang="ja-JP" altLang="en-US" cap="none" dirty="0"/>
              <a:t>はじめての権限管理</a:t>
            </a:r>
            <a:endParaRPr kumimoji="1" lang="ja-JP" altLang="en-US" cap="none" dirty="0"/>
          </a:p>
        </p:txBody>
      </p:sp>
      <p:sp>
        <p:nvSpPr>
          <p:cNvPr id="3" name="字幕 2">
            <a:extLst>
              <a:ext uri="{FF2B5EF4-FFF2-40B4-BE49-F238E27FC236}">
                <a16:creationId xmlns:a16="http://schemas.microsoft.com/office/drawing/2014/main" id="{904E5A45-FEED-4820-57D5-8BC082EFDDB3}"/>
              </a:ext>
            </a:extLst>
          </p:cNvPr>
          <p:cNvSpPr>
            <a:spLocks noGrp="1"/>
          </p:cNvSpPr>
          <p:nvPr>
            <p:ph type="subTitle" idx="1"/>
          </p:nvPr>
        </p:nvSpPr>
        <p:spPr/>
        <p:txBody>
          <a:bodyPr>
            <a:normAutofit/>
          </a:bodyPr>
          <a:lstStyle/>
          <a:p>
            <a:pPr algn="l"/>
            <a:r>
              <a:rPr kumimoji="1" lang="ja-JP" altLang="en-US" sz="2800" dirty="0"/>
              <a:t>サイオステクノロジー株式会社</a:t>
            </a:r>
          </a:p>
        </p:txBody>
      </p:sp>
    </p:spTree>
    <p:extLst>
      <p:ext uri="{BB962C8B-B14F-4D97-AF65-F5344CB8AC3E}">
        <p14:creationId xmlns:p14="http://schemas.microsoft.com/office/powerpoint/2010/main" val="393818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385181" y="355639"/>
            <a:ext cx="10619150" cy="1293028"/>
          </a:xfrm>
        </p:spPr>
        <p:txBody>
          <a:bodyPr/>
          <a:lstStyle/>
          <a:p>
            <a:pPr algn="l"/>
            <a:r>
              <a:rPr lang="en-US" altLang="ja-JP" dirty="0"/>
              <a:t>3. </a:t>
            </a:r>
            <a:r>
              <a:rPr lang="ja-JP" altLang="en-US" dirty="0"/>
              <a:t>ダッシュボード又はフォルダごとの権限</a:t>
            </a:r>
          </a:p>
        </p:txBody>
      </p:sp>
      <p:sp>
        <p:nvSpPr>
          <p:cNvPr id="7" name="テキスト ボックス 6">
            <a:hlinkClick r:id="rId3"/>
            <a:extLst>
              <a:ext uri="{FF2B5EF4-FFF2-40B4-BE49-F238E27FC236}">
                <a16:creationId xmlns:a16="http://schemas.microsoft.com/office/drawing/2014/main" id="{52F6B960-23D1-91C7-0186-9550A6DE42C0}"/>
              </a:ext>
            </a:extLst>
          </p:cNvPr>
          <p:cNvSpPr txBox="1"/>
          <p:nvPr/>
        </p:nvSpPr>
        <p:spPr>
          <a:xfrm>
            <a:off x="755073" y="1648667"/>
            <a:ext cx="10737989" cy="4832092"/>
          </a:xfrm>
          <a:prstGeom prst="rect">
            <a:avLst/>
          </a:prstGeom>
          <a:noFill/>
        </p:spPr>
        <p:txBody>
          <a:bodyPr wrap="square" rtlCol="0">
            <a:spAutoFit/>
          </a:bodyPr>
          <a:lstStyle/>
          <a:p>
            <a:r>
              <a:rPr lang="ja-JP" altLang="en-US" sz="3200" dirty="0"/>
              <a:t>ダッシュボードやダッシュボードフォルダごとに、ユーザーや</a:t>
            </a:r>
            <a:r>
              <a:rPr lang="en-US" altLang="ja-JP" sz="3200" dirty="0"/>
              <a:t>Team</a:t>
            </a:r>
            <a:r>
              <a:rPr lang="ja-JP" altLang="en-US" sz="3200" dirty="0"/>
              <a:t>を割り当てて権限管理。</a:t>
            </a:r>
            <a:endParaRPr lang="en-US" altLang="ja-JP" sz="3200" dirty="0"/>
          </a:p>
          <a:p>
            <a:endParaRPr lang="en-US" altLang="ja-JP" sz="4400" dirty="0"/>
          </a:p>
          <a:p>
            <a:r>
              <a:rPr kumimoji="1" lang="en-US" altLang="ja-JP" sz="2000" dirty="0">
                <a:latin typeface="Century Gothic" panose="020B0502020202020204" pitchFamily="34" charset="0"/>
              </a:rPr>
              <a:t>※Teams</a:t>
            </a:r>
            <a:r>
              <a:rPr kumimoji="1" lang="ja-JP" altLang="en-US" sz="2000" dirty="0">
                <a:latin typeface="Century Gothic" panose="020B0502020202020204" pitchFamily="34" charset="0"/>
              </a:rPr>
              <a:t>という機能があり、</a:t>
            </a:r>
            <a:r>
              <a:rPr kumimoji="1" lang="en-US" altLang="ja-JP" sz="2000" dirty="0">
                <a:latin typeface="Century Gothic" panose="020B0502020202020204" pitchFamily="34" charset="0"/>
              </a:rPr>
              <a:t>Organizations</a:t>
            </a:r>
            <a:r>
              <a:rPr kumimoji="1" lang="ja-JP" altLang="en-US" sz="2000" dirty="0">
                <a:latin typeface="Century Gothic" panose="020B0502020202020204" pitchFamily="34" charset="0"/>
              </a:rPr>
              <a:t>内でユーザーのグループを作成してダッシュボードやそのフォルダへのアクセス権をまとめて割り当てることができる。</a:t>
            </a:r>
            <a:endParaRPr kumimoji="1" lang="en-US" altLang="ja-JP" sz="2000" dirty="0">
              <a:latin typeface="Century Gothic" panose="020B0502020202020204" pitchFamily="34" charset="0"/>
            </a:endParaRPr>
          </a:p>
          <a:p>
            <a:endParaRPr kumimoji="1" lang="en-US" altLang="ja-JP" sz="3200" dirty="0">
              <a:latin typeface="Century Gothic" panose="020B0502020202020204" pitchFamily="34" charset="0"/>
            </a:endParaRPr>
          </a:p>
          <a:p>
            <a:pPr marL="457200" indent="-457200">
              <a:buFont typeface="Arial" panose="020B0604020202020204" pitchFamily="34" charset="0"/>
              <a:buChar char="•"/>
            </a:pPr>
            <a:r>
              <a:rPr kumimoji="1" lang="ja-JP" altLang="en-US" sz="3200" dirty="0">
                <a:latin typeface="Century Gothic" panose="020B0502020202020204" pitchFamily="34" charset="0"/>
              </a:rPr>
              <a:t>ある </a:t>
            </a:r>
            <a:r>
              <a:rPr kumimoji="1" lang="en-US" altLang="ja-JP" sz="3200" dirty="0">
                <a:latin typeface="Century Gothic" panose="020B0502020202020204" pitchFamily="34" charset="0"/>
              </a:rPr>
              <a:t>Organization</a:t>
            </a:r>
            <a:r>
              <a:rPr kumimoji="1" lang="ja-JP" altLang="en-US" sz="3200" dirty="0">
                <a:latin typeface="Century Gothic" panose="020B0502020202020204" pitchFamily="34" charset="0"/>
              </a:rPr>
              <a:t> に </a:t>
            </a:r>
            <a:r>
              <a:rPr kumimoji="1" lang="en-US" altLang="ja-JP" sz="3200" dirty="0">
                <a:latin typeface="Century Gothic" panose="020B0502020202020204" pitchFamily="34" charset="0"/>
              </a:rPr>
              <a:t>Viewer</a:t>
            </a:r>
            <a:r>
              <a:rPr kumimoji="1" lang="ja-JP" altLang="en-US" sz="3200" dirty="0">
                <a:latin typeface="Century Gothic" panose="020B0502020202020204" pitchFamily="34" charset="0"/>
              </a:rPr>
              <a:t> として所属する ユーザー</a:t>
            </a:r>
            <a:r>
              <a:rPr kumimoji="1" lang="en-US" altLang="ja-JP" sz="3200" dirty="0">
                <a:latin typeface="Century Gothic" panose="020B0502020202020204" pitchFamily="34" charset="0"/>
              </a:rPr>
              <a:t>A</a:t>
            </a:r>
            <a:r>
              <a:rPr kumimoji="1" lang="ja-JP" altLang="en-US" sz="3200" dirty="0">
                <a:latin typeface="Century Gothic" panose="020B0502020202020204" pitchFamily="34" charset="0"/>
              </a:rPr>
              <a:t> に対して、特定のダッシュボードへの編集権限を付与可能。</a:t>
            </a:r>
            <a:endParaRPr kumimoji="1" lang="en-US" altLang="ja-JP" sz="3200" dirty="0">
              <a:latin typeface="Century Gothic" panose="020B0502020202020204" pitchFamily="34" charset="0"/>
            </a:endParaRPr>
          </a:p>
          <a:p>
            <a:pPr marL="457200" indent="-457200">
              <a:buFont typeface="Arial" panose="020B0604020202020204" pitchFamily="34" charset="0"/>
              <a:buChar char="•"/>
            </a:pPr>
            <a:r>
              <a:rPr kumimoji="1" lang="ja-JP" altLang="en-US" sz="3200" dirty="0">
                <a:latin typeface="Century Gothic" panose="020B0502020202020204" pitchFamily="34" charset="0"/>
              </a:rPr>
              <a:t>ある </a:t>
            </a:r>
            <a:r>
              <a:rPr kumimoji="1" lang="en-US" altLang="ja-JP" sz="3200" dirty="0">
                <a:latin typeface="Century Gothic" panose="020B0502020202020204" pitchFamily="34" charset="0"/>
              </a:rPr>
              <a:t>Organization</a:t>
            </a:r>
            <a:r>
              <a:rPr kumimoji="1" lang="ja-JP" altLang="en-US" sz="3200" dirty="0">
                <a:latin typeface="Century Gothic" panose="020B0502020202020204" pitchFamily="34" charset="0"/>
              </a:rPr>
              <a:t> の </a:t>
            </a:r>
            <a:r>
              <a:rPr kumimoji="1" lang="en-US" altLang="ja-JP" sz="3200" dirty="0">
                <a:latin typeface="Century Gothic" panose="020B0502020202020204" pitchFamily="34" charset="0"/>
              </a:rPr>
              <a:t>X Team</a:t>
            </a:r>
            <a:r>
              <a:rPr kumimoji="1" lang="ja-JP" altLang="en-US" sz="3200" dirty="0">
                <a:latin typeface="Century Gothic" panose="020B0502020202020204" pitchFamily="34" charset="0"/>
              </a:rPr>
              <a:t> に所属するユーザーに対し、特定のダッシュボードフォルダへの編集権限を付与可能。</a:t>
            </a:r>
            <a:endParaRPr kumimoji="1" lang="en-US" altLang="ja-JP" sz="3200" dirty="0">
              <a:latin typeface="Century Gothic" panose="020B0502020202020204" pitchFamily="34" charset="0"/>
            </a:endParaRPr>
          </a:p>
        </p:txBody>
      </p:sp>
    </p:spTree>
    <p:extLst>
      <p:ext uri="{BB962C8B-B14F-4D97-AF65-F5344CB8AC3E}">
        <p14:creationId xmlns:p14="http://schemas.microsoft.com/office/powerpoint/2010/main" val="25821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385181" y="355639"/>
            <a:ext cx="8610600" cy="1293028"/>
          </a:xfrm>
        </p:spPr>
        <p:txBody>
          <a:bodyPr/>
          <a:lstStyle/>
          <a:p>
            <a:pPr algn="l"/>
            <a:r>
              <a:rPr kumimoji="1" lang="en-US" altLang="ja-JP" cap="none" dirty="0"/>
              <a:t>Enterprise</a:t>
            </a:r>
            <a:r>
              <a:rPr kumimoji="1" lang="ja-JP" altLang="en-US" cap="none" dirty="0"/>
              <a:t>版で利用可能な権限管理</a:t>
            </a:r>
          </a:p>
        </p:txBody>
      </p:sp>
      <p:sp>
        <p:nvSpPr>
          <p:cNvPr id="7" name="テキスト ボックス 6">
            <a:hlinkClick r:id="rId3"/>
            <a:extLst>
              <a:ext uri="{FF2B5EF4-FFF2-40B4-BE49-F238E27FC236}">
                <a16:creationId xmlns:a16="http://schemas.microsoft.com/office/drawing/2014/main" id="{52F6B960-23D1-91C7-0186-9550A6DE42C0}"/>
              </a:ext>
            </a:extLst>
          </p:cNvPr>
          <p:cNvSpPr txBox="1"/>
          <p:nvPr/>
        </p:nvSpPr>
        <p:spPr>
          <a:xfrm>
            <a:off x="755073" y="1648667"/>
            <a:ext cx="10737989" cy="4524315"/>
          </a:xfrm>
          <a:prstGeom prst="rect">
            <a:avLst/>
          </a:prstGeom>
          <a:noFill/>
        </p:spPr>
        <p:txBody>
          <a:bodyPr wrap="square" rtlCol="0">
            <a:spAutoFit/>
          </a:bodyPr>
          <a:lstStyle/>
          <a:p>
            <a:pPr marL="514350" indent="-514350">
              <a:buFont typeface="+mj-lt"/>
              <a:buAutoNum type="arabicPeriod"/>
            </a:pPr>
            <a:r>
              <a:rPr lang="ja-JP" altLang="en-US" sz="3200" dirty="0"/>
              <a:t>データソースの権限管理</a:t>
            </a:r>
            <a:endParaRPr lang="en-US" altLang="ja-JP" sz="3200" dirty="0"/>
          </a:p>
          <a:p>
            <a:pPr marL="914400" lvl="1" indent="-457200">
              <a:buFont typeface="Arial" panose="020B0604020202020204" pitchFamily="34" charset="0"/>
              <a:buChar char="•"/>
            </a:pPr>
            <a:r>
              <a:rPr lang="ja-JP" altLang="en-US" sz="3200" dirty="0"/>
              <a:t>データソースのクエリ権限は、デフォルトではダッシュボードの制限に関わらず </a:t>
            </a:r>
            <a:r>
              <a:rPr lang="en-US" altLang="ja-JP" sz="3200" dirty="0"/>
              <a:t>Organization</a:t>
            </a:r>
            <a:r>
              <a:rPr lang="ja-JP" altLang="en-US" sz="3200" dirty="0"/>
              <a:t>内の全てのデータソースをクエリ可能。これを制限する機能。</a:t>
            </a:r>
            <a:endParaRPr lang="en-US" altLang="ja-JP" sz="3200" dirty="0"/>
          </a:p>
          <a:p>
            <a:pPr marL="914400" lvl="1" indent="-457200">
              <a:buFont typeface="Arial" panose="020B0604020202020204" pitchFamily="34" charset="0"/>
              <a:buChar char="•"/>
            </a:pPr>
            <a:endParaRPr lang="en-US" altLang="ja-JP" sz="3200" dirty="0"/>
          </a:p>
          <a:p>
            <a:pPr marL="514350" indent="-514350">
              <a:buFont typeface="+mj-lt"/>
              <a:buAutoNum type="arabicPeriod"/>
            </a:pPr>
            <a:r>
              <a:rPr lang="en-US" altLang="ja-JP" sz="3200" dirty="0"/>
              <a:t>RBAC</a:t>
            </a:r>
          </a:p>
          <a:p>
            <a:pPr marL="742950" lvl="1" indent="-285750">
              <a:buFont typeface="Arial" panose="020B0604020202020204" pitchFamily="34" charset="0"/>
              <a:buChar char="•"/>
            </a:pPr>
            <a:r>
              <a:rPr lang="ja-JP" altLang="en-US" sz="3200" dirty="0"/>
              <a:t>より詳細な権限管理を提供</a:t>
            </a:r>
            <a:endParaRPr lang="en-US" altLang="ja-JP" sz="3200" dirty="0"/>
          </a:p>
          <a:p>
            <a:pPr marL="742950" lvl="1" indent="-285750">
              <a:buFont typeface="Arial" panose="020B0604020202020204" pitchFamily="34" charset="0"/>
              <a:buChar char="•"/>
            </a:pPr>
            <a:r>
              <a:rPr lang="en-US" altLang="ja-JP" sz="3200" dirty="0"/>
              <a:t>Organizations </a:t>
            </a:r>
            <a:r>
              <a:rPr lang="ja-JP" altLang="en-US" sz="3200" dirty="0"/>
              <a:t>内の基本 </a:t>
            </a:r>
            <a:r>
              <a:rPr lang="en-US" altLang="ja-JP" sz="3200" dirty="0"/>
              <a:t>Role</a:t>
            </a:r>
            <a:r>
              <a:rPr lang="ja-JP" altLang="en-US" sz="3200" dirty="0"/>
              <a:t> の作成、編集</a:t>
            </a:r>
            <a:endParaRPr lang="en-US" altLang="ja-JP" sz="3200" dirty="0"/>
          </a:p>
          <a:p>
            <a:pPr marL="742950" lvl="1" indent="-285750">
              <a:buFont typeface="Arial" panose="020B0604020202020204" pitchFamily="34" charset="0"/>
              <a:buChar char="•"/>
            </a:pPr>
            <a:r>
              <a:rPr lang="en-US" altLang="ja-JP" sz="3200" dirty="0"/>
              <a:t>RBAC</a:t>
            </a:r>
            <a:r>
              <a:rPr lang="ja-JP" altLang="en-US" sz="3200" dirty="0"/>
              <a:t>のプロビジョニング</a:t>
            </a:r>
            <a:endParaRPr lang="en-US" altLang="ja-JP" sz="3200" dirty="0"/>
          </a:p>
        </p:txBody>
      </p:sp>
    </p:spTree>
    <p:extLst>
      <p:ext uri="{BB962C8B-B14F-4D97-AF65-F5344CB8AC3E}">
        <p14:creationId xmlns:p14="http://schemas.microsoft.com/office/powerpoint/2010/main" val="276798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385180" y="355639"/>
            <a:ext cx="9688985" cy="1293028"/>
          </a:xfrm>
        </p:spPr>
        <p:txBody>
          <a:bodyPr/>
          <a:lstStyle/>
          <a:p>
            <a:pPr algn="l"/>
            <a:r>
              <a:rPr kumimoji="1" lang="en-US" altLang="ja-JP" cap="none" dirty="0" err="1"/>
              <a:t>Garafana</a:t>
            </a:r>
            <a:r>
              <a:rPr lang="ja-JP" altLang="en-US" cap="none" dirty="0"/>
              <a:t> で推奨される組織権限管理方法</a:t>
            </a:r>
            <a:endParaRPr kumimoji="1" lang="ja-JP" altLang="en-US" cap="none" dirty="0"/>
          </a:p>
        </p:txBody>
      </p:sp>
      <p:sp>
        <p:nvSpPr>
          <p:cNvPr id="7" name="テキスト ボックス 6">
            <a:hlinkClick r:id="rId3"/>
            <a:extLst>
              <a:ext uri="{FF2B5EF4-FFF2-40B4-BE49-F238E27FC236}">
                <a16:creationId xmlns:a16="http://schemas.microsoft.com/office/drawing/2014/main" id="{52F6B960-23D1-91C7-0186-9550A6DE42C0}"/>
              </a:ext>
            </a:extLst>
          </p:cNvPr>
          <p:cNvSpPr txBox="1"/>
          <p:nvPr/>
        </p:nvSpPr>
        <p:spPr>
          <a:xfrm>
            <a:off x="755073" y="1648667"/>
            <a:ext cx="10737989" cy="5016758"/>
          </a:xfrm>
          <a:prstGeom prst="rect">
            <a:avLst/>
          </a:prstGeom>
          <a:noFill/>
        </p:spPr>
        <p:txBody>
          <a:bodyPr wrap="square" rtlCol="0">
            <a:spAutoFit/>
          </a:bodyPr>
          <a:lstStyle/>
          <a:p>
            <a:pPr marL="514350" indent="-514350">
              <a:buFont typeface="+mj-lt"/>
              <a:buAutoNum type="arabicPeriod"/>
            </a:pPr>
            <a:r>
              <a:rPr lang="en-US" altLang="ja-JP" sz="3200" dirty="0"/>
              <a:t>Teams</a:t>
            </a:r>
            <a:r>
              <a:rPr lang="ja-JP" altLang="en-US" sz="3200" dirty="0"/>
              <a:t>と</a:t>
            </a:r>
            <a:r>
              <a:rPr lang="en-US" altLang="ja-JP" sz="3200" dirty="0"/>
              <a:t>Folder</a:t>
            </a:r>
            <a:r>
              <a:rPr lang="ja-JP" altLang="en-US" sz="3200" dirty="0"/>
              <a:t>を使った方法</a:t>
            </a:r>
            <a:endParaRPr lang="en-US" altLang="ja-JP" sz="3200" dirty="0"/>
          </a:p>
          <a:p>
            <a:pPr marL="914400" lvl="1" indent="-457200">
              <a:buFont typeface="Arial" panose="020B0604020202020204" pitchFamily="34" charset="0"/>
              <a:buChar char="•"/>
            </a:pPr>
            <a:r>
              <a:rPr lang="ja-JP" altLang="en-US" sz="3200" dirty="0"/>
              <a:t>可能であればこの方法を利用して人やチームを組織することが推奨される</a:t>
            </a:r>
            <a:endParaRPr lang="en-US" altLang="ja-JP" sz="3200" dirty="0"/>
          </a:p>
          <a:p>
            <a:pPr marL="514350" indent="-514350">
              <a:buFont typeface="+mj-lt"/>
              <a:buAutoNum type="arabicPeriod"/>
            </a:pPr>
            <a:r>
              <a:rPr lang="en-US" altLang="ja-JP" sz="3200" dirty="0"/>
              <a:t>Organizations</a:t>
            </a:r>
            <a:r>
              <a:rPr lang="ja-JP" altLang="en-US" sz="3200" dirty="0"/>
              <a:t>を使った方法</a:t>
            </a:r>
            <a:endParaRPr lang="en-US" altLang="ja-JP" sz="3200" dirty="0"/>
          </a:p>
          <a:p>
            <a:pPr marL="914400" lvl="1" indent="-457200">
              <a:buFont typeface="Arial" panose="020B0604020202020204" pitchFamily="34" charset="0"/>
              <a:buChar char="•"/>
            </a:pPr>
            <a:r>
              <a:rPr lang="ja-JP" altLang="en-US" sz="3200" dirty="0"/>
              <a:t>この方法は、</a:t>
            </a:r>
            <a:r>
              <a:rPr lang="en-US" altLang="ja-JP" sz="3200" dirty="0"/>
              <a:t>1. </a:t>
            </a:r>
            <a:r>
              <a:rPr lang="ja-JP" altLang="en-US" sz="3200" dirty="0"/>
              <a:t>に比べてフォルダーによってダッシュボードの権限を変更するなどの柔軟な機能がなく、完全に分離もできないためあまり推奨されない</a:t>
            </a:r>
            <a:endParaRPr lang="en-US" altLang="ja-JP" sz="3200" dirty="0"/>
          </a:p>
          <a:p>
            <a:pPr marL="514350" indent="-514350">
              <a:buFont typeface="+mj-lt"/>
              <a:buAutoNum type="arabicPeriod"/>
            </a:pPr>
            <a:r>
              <a:rPr lang="ja-JP" altLang="en-US" sz="3200" dirty="0"/>
              <a:t>インスタンスを分ける方法</a:t>
            </a:r>
            <a:endParaRPr lang="en-US" altLang="ja-JP" sz="3200" dirty="0"/>
          </a:p>
          <a:p>
            <a:pPr marL="914400" lvl="1" indent="-457200">
              <a:buFont typeface="Arial" panose="020B0604020202020204" pitchFamily="34" charset="0"/>
              <a:buChar char="•"/>
            </a:pPr>
            <a:r>
              <a:rPr lang="ja-JP" altLang="en-US" sz="3200" dirty="0"/>
              <a:t>完全に分離するためには、インスタンスを分離する方法が推奨される。</a:t>
            </a:r>
            <a:endParaRPr lang="en-US" altLang="ja-JP" sz="3200" dirty="0"/>
          </a:p>
        </p:txBody>
      </p:sp>
    </p:spTree>
    <p:extLst>
      <p:ext uri="{BB962C8B-B14F-4D97-AF65-F5344CB8AC3E}">
        <p14:creationId xmlns:p14="http://schemas.microsoft.com/office/powerpoint/2010/main" val="2781585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テキスト ボックス 2">
            <a:extLst>
              <a:ext uri="{FF2B5EF4-FFF2-40B4-BE49-F238E27FC236}">
                <a16:creationId xmlns:a16="http://schemas.microsoft.com/office/drawing/2014/main" id="{B857974F-EF69-C022-6512-74FD3A42884D}"/>
              </a:ext>
            </a:extLst>
          </p:cNvPr>
          <p:cNvSpPr txBox="1"/>
          <p:nvPr/>
        </p:nvSpPr>
        <p:spPr>
          <a:xfrm>
            <a:off x="381000" y="1270930"/>
            <a:ext cx="10515600" cy="4887409"/>
          </a:xfrm>
          <a:prstGeom prst="rect">
            <a:avLst/>
          </a:prstGeom>
        </p:spPr>
        <p:txBody>
          <a:bodyPr vert="horz" lIns="91440" tIns="45720" rIns="91440" bIns="45720" rtlCol="0">
            <a:noAutofit/>
          </a:bodyPr>
          <a:lstStyle/>
          <a:p>
            <a:pPr marL="800100" indent="-457200" defTabSz="914400">
              <a:lnSpc>
                <a:spcPct val="90000"/>
              </a:lnSpc>
              <a:spcAft>
                <a:spcPts val="600"/>
              </a:spcAft>
              <a:buFont typeface="+mj-lt"/>
              <a:buAutoNum type="arabicPeriod"/>
            </a:pPr>
            <a:r>
              <a:rPr lang="ja-JP" altLang="en-US" sz="2400" dirty="0"/>
              <a:t>サーバーに</a:t>
            </a:r>
            <a:r>
              <a:rPr lang="en-US" altLang="ja-JP" sz="2400" dirty="0"/>
              <a:t>Grafana</a:t>
            </a:r>
            <a:r>
              <a:rPr lang="ja-JP" altLang="en-US" sz="2400" dirty="0"/>
              <a:t>をインストール</a:t>
            </a:r>
            <a:endParaRPr lang="en-US" altLang="ja-JP" sz="2400" dirty="0"/>
          </a:p>
          <a:p>
            <a:pPr marL="800100" lvl="1" indent="-228600" defTabSz="914400">
              <a:lnSpc>
                <a:spcPct val="90000"/>
              </a:lnSpc>
              <a:spcAft>
                <a:spcPts val="600"/>
              </a:spcAft>
              <a:buFont typeface="Arial" panose="020B0604020202020204" pitchFamily="34" charset="0"/>
              <a:buChar char="•"/>
            </a:pPr>
            <a:r>
              <a:rPr lang="en-US" altLang="ja-JP" sz="2400" dirty="0"/>
              <a:t>Linux, Mac, Windows </a:t>
            </a:r>
            <a:r>
              <a:rPr lang="ja-JP" altLang="en-US" sz="2400" dirty="0"/>
              <a:t>それぞれの手順でインストールが可能</a:t>
            </a:r>
            <a:endParaRPr lang="en-US" altLang="ja-JP" sz="2400" dirty="0"/>
          </a:p>
          <a:p>
            <a:pPr marL="800100" lvl="1" indent="-228600" defTabSz="914400">
              <a:lnSpc>
                <a:spcPct val="90000"/>
              </a:lnSpc>
              <a:spcAft>
                <a:spcPts val="600"/>
              </a:spcAft>
              <a:buFont typeface="Arial" panose="020B0604020202020204" pitchFamily="34" charset="0"/>
              <a:buChar char="•"/>
            </a:pPr>
            <a:r>
              <a:rPr lang="en-US" altLang="ja-JP" sz="2400" dirty="0">
                <a:solidFill>
                  <a:schemeClr val="accent5"/>
                </a:solidFill>
                <a:hlinkClick r:id="rId3">
                  <a:extLst>
                    <a:ext uri="{A12FA001-AC4F-418D-AE19-62706E023703}">
                      <ahyp:hlinkClr xmlns:ahyp="http://schemas.microsoft.com/office/drawing/2018/hyperlinkcolor" val="tx"/>
                    </a:ext>
                  </a:extLst>
                </a:hlinkClick>
              </a:rPr>
              <a:t>https://grafana.com/docs/grafana/latest/setup-grafana/installation/</a:t>
            </a:r>
            <a:endParaRPr lang="en-US" altLang="ja-JP" sz="2400" dirty="0">
              <a:solidFill>
                <a:schemeClr val="accent5"/>
              </a:solidFill>
            </a:endParaRPr>
          </a:p>
          <a:p>
            <a:pPr marL="571500" lvl="1" indent="-228600" defTabSz="914400">
              <a:lnSpc>
                <a:spcPct val="90000"/>
              </a:lnSpc>
              <a:spcAft>
                <a:spcPts val="600"/>
              </a:spcAft>
              <a:buFont typeface="Arial" panose="020B0604020202020204" pitchFamily="34" charset="0"/>
              <a:buChar char="•"/>
            </a:pPr>
            <a:endParaRPr lang="en-US" altLang="ja-JP" sz="2400" dirty="0"/>
          </a:p>
          <a:p>
            <a:pPr marL="800100" indent="-457200" defTabSz="914400">
              <a:lnSpc>
                <a:spcPct val="90000"/>
              </a:lnSpc>
              <a:spcAft>
                <a:spcPts val="600"/>
              </a:spcAft>
              <a:buFont typeface="+mj-lt"/>
              <a:buAutoNum type="arabicPeriod"/>
            </a:pPr>
            <a:r>
              <a:rPr lang="en-US" altLang="ja-JP" sz="2400" dirty="0"/>
              <a:t>Grafana</a:t>
            </a:r>
            <a:r>
              <a:rPr lang="ja-JP" altLang="en-US" sz="2400" dirty="0"/>
              <a:t>の</a:t>
            </a:r>
            <a:r>
              <a:rPr lang="en-US" altLang="ja-JP" sz="2400" dirty="0"/>
              <a:t>Docker image</a:t>
            </a:r>
            <a:r>
              <a:rPr lang="ja-JP" altLang="en-US" sz="2400" dirty="0"/>
              <a:t>を実行する</a:t>
            </a:r>
            <a:endParaRPr lang="en-US" altLang="ja-JP" sz="2400" dirty="0"/>
          </a:p>
          <a:p>
            <a:pPr marL="800100" lvl="1" indent="-228600" defTabSz="914400">
              <a:lnSpc>
                <a:spcPct val="90000"/>
              </a:lnSpc>
              <a:spcAft>
                <a:spcPts val="600"/>
              </a:spcAft>
              <a:buFont typeface="Arial" panose="020B0604020202020204" pitchFamily="34" charset="0"/>
              <a:buChar char="•"/>
            </a:pPr>
            <a:r>
              <a:rPr lang="en-US" altLang="ja-JP" sz="2400" dirty="0"/>
              <a:t>Docker</a:t>
            </a:r>
            <a:r>
              <a:rPr lang="ja-JP" altLang="en-US" sz="2400" dirty="0"/>
              <a:t>コンテナとして</a:t>
            </a:r>
            <a:r>
              <a:rPr lang="en-US" altLang="ja-JP" sz="2400" dirty="0"/>
              <a:t>Grafana</a:t>
            </a:r>
            <a:r>
              <a:rPr lang="ja-JP" altLang="en-US" sz="2400" dirty="0"/>
              <a:t>を立ち上げることが可能</a:t>
            </a:r>
            <a:endParaRPr lang="en-US" altLang="ja-JP" sz="2400" dirty="0"/>
          </a:p>
          <a:p>
            <a:pPr marL="800100" lvl="1" indent="-228600" defTabSz="914400">
              <a:lnSpc>
                <a:spcPct val="90000"/>
              </a:lnSpc>
              <a:spcAft>
                <a:spcPts val="600"/>
              </a:spcAft>
              <a:buFont typeface="Arial" panose="020B0604020202020204" pitchFamily="34" charset="0"/>
              <a:buChar char="•"/>
            </a:pPr>
            <a:r>
              <a:rPr lang="en-US" altLang="ja-JP" sz="2400" dirty="0">
                <a:solidFill>
                  <a:schemeClr val="accent5"/>
                </a:solidFill>
                <a:hlinkClick r:id="rId4">
                  <a:extLst>
                    <a:ext uri="{A12FA001-AC4F-418D-AE19-62706E023703}">
                      <ahyp:hlinkClr xmlns:ahyp="http://schemas.microsoft.com/office/drawing/2018/hyperlinkcolor" val="tx"/>
                    </a:ext>
                  </a:extLst>
                </a:hlinkClick>
              </a:rPr>
              <a:t>https://grafana.com/docs/grafana/latest/setup-grafana/installation/docker/</a:t>
            </a:r>
            <a:endParaRPr lang="en-US" altLang="ja-JP" sz="2400" dirty="0">
              <a:solidFill>
                <a:schemeClr val="accent5"/>
              </a:solidFill>
            </a:endParaRPr>
          </a:p>
          <a:p>
            <a:pPr marL="571500" lvl="1" defTabSz="914400">
              <a:lnSpc>
                <a:spcPct val="90000"/>
              </a:lnSpc>
              <a:spcAft>
                <a:spcPts val="600"/>
              </a:spcAft>
            </a:pPr>
            <a:endParaRPr lang="en-US" altLang="ja-JP" sz="2400" dirty="0"/>
          </a:p>
          <a:p>
            <a:pPr marL="800100" indent="-457200" defTabSz="914400">
              <a:lnSpc>
                <a:spcPct val="90000"/>
              </a:lnSpc>
              <a:spcAft>
                <a:spcPts val="600"/>
              </a:spcAft>
              <a:buFont typeface="+mj-lt"/>
              <a:buAutoNum type="arabicPeriod"/>
            </a:pPr>
            <a:r>
              <a:rPr lang="ja-JP" altLang="en-US" sz="2400" b="1" dirty="0"/>
              <a:t>クラウド上で</a:t>
            </a:r>
            <a:r>
              <a:rPr lang="en-US" altLang="ja-JP" sz="2400" b="1" dirty="0"/>
              <a:t>Grafana</a:t>
            </a:r>
            <a:r>
              <a:rPr lang="ja-JP" altLang="en-US" sz="2400" b="1" dirty="0"/>
              <a:t>サーバを利用する</a:t>
            </a:r>
            <a:endParaRPr lang="en-US" altLang="ja-JP" sz="2400" b="1" dirty="0"/>
          </a:p>
          <a:p>
            <a:pPr marL="800100" lvl="1" indent="-228600" defTabSz="914400">
              <a:lnSpc>
                <a:spcPct val="90000"/>
              </a:lnSpc>
              <a:spcAft>
                <a:spcPts val="600"/>
              </a:spcAft>
              <a:buFont typeface="Arial" panose="020B0604020202020204" pitchFamily="34" charset="0"/>
              <a:buChar char="•"/>
            </a:pPr>
            <a:r>
              <a:rPr lang="en-US" altLang="ja-JP" sz="2400" dirty="0"/>
              <a:t>Grafana Cloud</a:t>
            </a:r>
            <a:r>
              <a:rPr lang="ja-JP" altLang="en-US" sz="2400" dirty="0"/>
              <a:t>等の</a:t>
            </a:r>
            <a:r>
              <a:rPr lang="en-US" altLang="ja-JP" sz="2400" dirty="0"/>
              <a:t>SaaS</a:t>
            </a:r>
            <a:r>
              <a:rPr lang="ja-JP" altLang="en-US" sz="2400" dirty="0"/>
              <a:t>サービスでサーバーやコンテナの管理なしで</a:t>
            </a:r>
            <a:r>
              <a:rPr lang="en-US" altLang="ja-JP" sz="2400" dirty="0"/>
              <a:t>Grafana</a:t>
            </a:r>
            <a:r>
              <a:rPr lang="ja-JP" altLang="en-US" sz="2400" dirty="0"/>
              <a:t>を利用できる（その他</a:t>
            </a:r>
            <a:r>
              <a:rPr lang="en-US" altLang="ja-JP" sz="2400" dirty="0"/>
              <a:t>: Azure</a:t>
            </a:r>
            <a:r>
              <a:rPr lang="ja-JP" altLang="en-US" sz="2400" dirty="0"/>
              <a:t> </a:t>
            </a:r>
            <a:r>
              <a:rPr lang="en-US" altLang="ja-JP" sz="2400" dirty="0"/>
              <a:t>managed</a:t>
            </a:r>
            <a:r>
              <a:rPr lang="ja-JP" altLang="en-US" sz="2400" dirty="0"/>
              <a:t> </a:t>
            </a:r>
            <a:r>
              <a:rPr lang="en-US" altLang="ja-JP" sz="2400" dirty="0" err="1"/>
              <a:t>grafana</a:t>
            </a:r>
            <a:r>
              <a:rPr lang="en-US" altLang="ja-JP" sz="2400" dirty="0"/>
              <a:t> </a:t>
            </a:r>
            <a:r>
              <a:rPr lang="ja-JP" altLang="en-US" sz="2400" dirty="0"/>
              <a:t>など）</a:t>
            </a:r>
            <a:endParaRPr lang="en-US" altLang="ja-JP" sz="2400" dirty="0"/>
          </a:p>
          <a:p>
            <a:pPr marL="800100" lvl="1" indent="-228600" defTabSz="914400">
              <a:lnSpc>
                <a:spcPct val="90000"/>
              </a:lnSpc>
              <a:spcAft>
                <a:spcPts val="600"/>
              </a:spcAft>
              <a:buFont typeface="Arial" panose="020B0604020202020204" pitchFamily="34" charset="0"/>
              <a:buChar char="•"/>
            </a:pPr>
            <a:r>
              <a:rPr lang="en-US" altLang="ja-JP" sz="2400" dirty="0">
                <a:solidFill>
                  <a:schemeClr val="accent5"/>
                </a:solidFill>
                <a:hlinkClick r:id="rId5">
                  <a:extLst>
                    <a:ext uri="{A12FA001-AC4F-418D-AE19-62706E023703}">
                      <ahyp:hlinkClr xmlns:ahyp="http://schemas.microsoft.com/office/drawing/2018/hyperlinkcolor" val="tx"/>
                    </a:ext>
                  </a:extLst>
                </a:hlinkClick>
              </a:rPr>
              <a:t>https://grafana.com/products/cloud/</a:t>
            </a:r>
            <a:endParaRPr lang="en-US" altLang="ja-JP" sz="2400" dirty="0">
              <a:solidFill>
                <a:schemeClr val="accent5"/>
              </a:solidFill>
            </a:endParaRPr>
          </a:p>
        </p:txBody>
      </p:sp>
      <p:sp>
        <p:nvSpPr>
          <p:cNvPr id="7" name="四角形: 角を丸くする 6">
            <a:extLst>
              <a:ext uri="{FF2B5EF4-FFF2-40B4-BE49-F238E27FC236}">
                <a16:creationId xmlns:a16="http://schemas.microsoft.com/office/drawing/2014/main" id="{7FBC87C6-A4E5-0A05-3B4A-92C7AFB512C3}"/>
              </a:ext>
            </a:extLst>
          </p:cNvPr>
          <p:cNvSpPr/>
          <p:nvPr/>
        </p:nvSpPr>
        <p:spPr>
          <a:xfrm>
            <a:off x="568713" y="3129351"/>
            <a:ext cx="10327887" cy="1700704"/>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タイトル 10">
            <a:extLst>
              <a:ext uri="{FF2B5EF4-FFF2-40B4-BE49-F238E27FC236}">
                <a16:creationId xmlns:a16="http://schemas.microsoft.com/office/drawing/2014/main" id="{22947596-F5C0-EABD-C684-3BD5A6E8F911}"/>
              </a:ext>
            </a:extLst>
          </p:cNvPr>
          <p:cNvSpPr txBox="1">
            <a:spLocks/>
          </p:cNvSpPr>
          <p:nvPr/>
        </p:nvSpPr>
        <p:spPr>
          <a:xfrm>
            <a:off x="537581" y="508039"/>
            <a:ext cx="8610600" cy="1293028"/>
          </a:xfrm>
          <a:prstGeom prst="rect">
            <a:avLst/>
          </a:prstGeom>
        </p:spPr>
        <p:txBody>
          <a:bodyPr/>
          <a:lst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a:lstStyle>
          <a:p>
            <a:pPr algn="l"/>
            <a:r>
              <a:rPr lang="en-US" altLang="ja-JP" dirty="0"/>
              <a:t>G</a:t>
            </a:r>
            <a:r>
              <a:rPr lang="en-US" altLang="ja-JP" cap="none" dirty="0"/>
              <a:t>rafana</a:t>
            </a:r>
            <a:r>
              <a:rPr lang="ja-JP" altLang="en-US" cap="none" dirty="0"/>
              <a:t>の環境作成方法</a:t>
            </a:r>
            <a:endParaRPr lang="ja-JP" altLang="en-US" dirty="0"/>
          </a:p>
        </p:txBody>
      </p:sp>
    </p:spTree>
    <p:extLst>
      <p:ext uri="{BB962C8B-B14F-4D97-AF65-F5344CB8AC3E}">
        <p14:creationId xmlns:p14="http://schemas.microsoft.com/office/powerpoint/2010/main" val="4770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855278" y="2782486"/>
            <a:ext cx="4411981" cy="1293028"/>
          </a:xfrm>
        </p:spPr>
        <p:txBody>
          <a:bodyPr>
            <a:normAutofit/>
          </a:bodyPr>
          <a:lstStyle/>
          <a:p>
            <a:pPr algn="ctr"/>
            <a:r>
              <a:rPr lang="ja-JP" altLang="en-US" sz="6000" dirty="0"/>
              <a:t>デモ</a:t>
            </a:r>
            <a:endParaRPr kumimoji="1" lang="ja-JP" altLang="en-US" sz="6000" dirty="0"/>
          </a:p>
        </p:txBody>
      </p:sp>
      <p:sp>
        <p:nvSpPr>
          <p:cNvPr id="3" name="テキスト ボックス 2">
            <a:extLst>
              <a:ext uri="{FF2B5EF4-FFF2-40B4-BE49-F238E27FC236}">
                <a16:creationId xmlns:a16="http://schemas.microsoft.com/office/drawing/2014/main" id="{B8C179DC-A39A-47C0-0C66-6E079BA87063}"/>
              </a:ext>
            </a:extLst>
          </p:cNvPr>
          <p:cNvSpPr txBox="1"/>
          <p:nvPr/>
        </p:nvSpPr>
        <p:spPr>
          <a:xfrm>
            <a:off x="855278" y="5849161"/>
            <a:ext cx="10842735" cy="369332"/>
          </a:xfrm>
          <a:prstGeom prst="rect">
            <a:avLst/>
          </a:prstGeom>
          <a:noFill/>
        </p:spPr>
        <p:txBody>
          <a:bodyPr wrap="square">
            <a:spAutoFit/>
          </a:bodyPr>
          <a:lstStyle/>
          <a:p>
            <a:r>
              <a:rPr lang="ja-JP" altLang="en-US" dirty="0">
                <a:hlinkClick r:id="rId3"/>
              </a:rPr>
              <a:t>https://github.com/SIOS-Technology-Inc/grafana-traning/tree/main/pslive-01-permission</a:t>
            </a:r>
            <a:endParaRPr lang="ja-JP" altLang="en-US" dirty="0"/>
          </a:p>
        </p:txBody>
      </p:sp>
      <p:pic>
        <p:nvPicPr>
          <p:cNvPr id="5" name="図 4" descr="QR コード&#10;&#10;自動的に生成された説明">
            <a:extLst>
              <a:ext uri="{FF2B5EF4-FFF2-40B4-BE49-F238E27FC236}">
                <a16:creationId xmlns:a16="http://schemas.microsoft.com/office/drawing/2014/main" id="{C0BB0FC2-4FC8-0198-4714-9520495F88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23009"/>
            <a:ext cx="4411981" cy="4411981"/>
          </a:xfrm>
          <a:prstGeom prst="rect">
            <a:avLst/>
          </a:prstGeom>
        </p:spPr>
      </p:pic>
    </p:spTree>
    <p:extLst>
      <p:ext uri="{BB962C8B-B14F-4D97-AF65-F5344CB8AC3E}">
        <p14:creationId xmlns:p14="http://schemas.microsoft.com/office/powerpoint/2010/main" val="334310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385181" y="355639"/>
            <a:ext cx="8610600" cy="1293028"/>
          </a:xfrm>
        </p:spPr>
        <p:txBody>
          <a:bodyPr/>
          <a:lstStyle/>
          <a:p>
            <a:pPr algn="l"/>
            <a:r>
              <a:rPr kumimoji="1" lang="ja-JP" altLang="en-US" dirty="0"/>
              <a:t>リンク集</a:t>
            </a:r>
          </a:p>
        </p:txBody>
      </p:sp>
      <p:sp>
        <p:nvSpPr>
          <p:cNvPr id="7" name="テキスト ボックス 6">
            <a:hlinkClick r:id="rId3"/>
            <a:extLst>
              <a:ext uri="{FF2B5EF4-FFF2-40B4-BE49-F238E27FC236}">
                <a16:creationId xmlns:a16="http://schemas.microsoft.com/office/drawing/2014/main" id="{52F6B960-23D1-91C7-0186-9550A6DE42C0}"/>
              </a:ext>
            </a:extLst>
          </p:cNvPr>
          <p:cNvSpPr txBox="1"/>
          <p:nvPr/>
        </p:nvSpPr>
        <p:spPr>
          <a:xfrm>
            <a:off x="727005" y="1175702"/>
            <a:ext cx="10737989" cy="5016758"/>
          </a:xfrm>
          <a:prstGeom prst="rect">
            <a:avLst/>
          </a:prstGeom>
          <a:noFill/>
        </p:spPr>
        <p:txBody>
          <a:bodyPr wrap="square" rtlCol="0">
            <a:spAutoFit/>
          </a:bodyPr>
          <a:lstStyle/>
          <a:p>
            <a:endParaRPr lang="en-US" altLang="ja-JP" sz="3200" dirty="0">
              <a:solidFill>
                <a:srgbClr val="D15E01"/>
              </a:solidFill>
              <a:hlinkClick r:id="rId4"/>
            </a:endParaRPr>
          </a:p>
          <a:p>
            <a:pPr marL="285750" indent="-285750">
              <a:buFont typeface="Arial" panose="020B0604020202020204" pitchFamily="34" charset="0"/>
              <a:buChar char="•"/>
            </a:pPr>
            <a:r>
              <a:rPr lang="ja-JP" altLang="en-US" sz="3200" dirty="0">
                <a:solidFill>
                  <a:srgbClr val="D15E01"/>
                </a:solidFill>
                <a:hlinkClick r:id="rId4"/>
              </a:rPr>
              <a:t>よくわかる</a:t>
            </a:r>
            <a:r>
              <a:rPr lang="en-US" altLang="ja-JP" sz="3200" dirty="0">
                <a:solidFill>
                  <a:srgbClr val="D15E01"/>
                </a:solidFill>
                <a:hlinkClick r:id="rId4"/>
              </a:rPr>
              <a:t>Grafana</a:t>
            </a:r>
            <a:r>
              <a:rPr lang="ja-JP" altLang="en-US" sz="3200" dirty="0">
                <a:solidFill>
                  <a:srgbClr val="D15E01"/>
                </a:solidFill>
                <a:hlinkClick r:id="rId4"/>
              </a:rPr>
              <a:t>入門</a:t>
            </a:r>
            <a:r>
              <a:rPr lang="en-US" altLang="ja-JP" sz="3200" dirty="0">
                <a:solidFill>
                  <a:srgbClr val="D15E01"/>
                </a:solidFill>
                <a:hlinkClick r:id="rId4"/>
              </a:rPr>
              <a:t>【</a:t>
            </a:r>
            <a:r>
              <a:rPr lang="ja-JP" altLang="en-US" sz="3200" dirty="0">
                <a:solidFill>
                  <a:srgbClr val="D15E01"/>
                </a:solidFill>
                <a:hlinkClick r:id="rId4"/>
              </a:rPr>
              <a:t>ダッシュボード編①</a:t>
            </a:r>
            <a:r>
              <a:rPr lang="en-US" altLang="ja-JP" sz="3200" dirty="0">
                <a:solidFill>
                  <a:srgbClr val="D15E01"/>
                </a:solidFill>
                <a:hlinkClick r:id="rId4"/>
              </a:rPr>
              <a:t>】</a:t>
            </a:r>
            <a:endParaRPr lang="en-US" altLang="ja-JP" sz="3200" dirty="0">
              <a:solidFill>
                <a:srgbClr val="D15E01"/>
              </a:solidFill>
            </a:endParaRPr>
          </a:p>
          <a:p>
            <a:pPr marL="285750" indent="-285750">
              <a:buFont typeface="Arial" panose="020B0604020202020204" pitchFamily="34" charset="0"/>
              <a:buChar char="•"/>
            </a:pPr>
            <a:r>
              <a:rPr lang="ja-JP" altLang="en-US" sz="3200" dirty="0">
                <a:solidFill>
                  <a:srgbClr val="D15E01"/>
                </a:solidFill>
                <a:hlinkClick r:id="rId5"/>
              </a:rPr>
              <a:t>よくわかる</a:t>
            </a:r>
            <a:r>
              <a:rPr lang="en-US" altLang="ja-JP" sz="3200" dirty="0">
                <a:solidFill>
                  <a:srgbClr val="D15E01"/>
                </a:solidFill>
                <a:hlinkClick r:id="rId5"/>
              </a:rPr>
              <a:t>Grafana</a:t>
            </a:r>
            <a:r>
              <a:rPr lang="ja-JP" altLang="en-US" sz="3200" dirty="0">
                <a:solidFill>
                  <a:srgbClr val="D15E01"/>
                </a:solidFill>
                <a:hlinkClick r:id="rId5"/>
              </a:rPr>
              <a:t>入門</a:t>
            </a:r>
            <a:r>
              <a:rPr lang="en-US" altLang="ja-JP" sz="3200" dirty="0">
                <a:solidFill>
                  <a:srgbClr val="D15E01"/>
                </a:solidFill>
                <a:hlinkClick r:id="rId5"/>
              </a:rPr>
              <a:t>【</a:t>
            </a:r>
            <a:r>
              <a:rPr lang="ja-JP" altLang="en-US" sz="3200" dirty="0">
                <a:solidFill>
                  <a:srgbClr val="D15E01"/>
                </a:solidFill>
                <a:hlinkClick r:id="rId5"/>
              </a:rPr>
              <a:t>ダッシュボード編②</a:t>
            </a:r>
            <a:r>
              <a:rPr lang="en-US" altLang="ja-JP" sz="3200" dirty="0">
                <a:solidFill>
                  <a:srgbClr val="D15E01"/>
                </a:solidFill>
                <a:hlinkClick r:id="rId5"/>
              </a:rPr>
              <a:t>】</a:t>
            </a:r>
            <a:endParaRPr lang="en-US" altLang="ja-JP" sz="3200" dirty="0">
              <a:solidFill>
                <a:srgbClr val="D15E01"/>
              </a:solidFill>
            </a:endParaRPr>
          </a:p>
          <a:p>
            <a:pPr marL="285750" indent="-285750">
              <a:buFont typeface="Arial" panose="020B0604020202020204" pitchFamily="34" charset="0"/>
              <a:buChar char="•"/>
            </a:pPr>
            <a:r>
              <a:rPr lang="ja-JP" altLang="en-US" sz="3200" dirty="0">
                <a:solidFill>
                  <a:srgbClr val="D15E01"/>
                </a:solidFill>
                <a:hlinkClick r:id="rId6"/>
              </a:rPr>
              <a:t>よくわかる</a:t>
            </a:r>
            <a:r>
              <a:rPr lang="en-US" altLang="ja-JP" sz="3200" dirty="0">
                <a:solidFill>
                  <a:srgbClr val="D15E01"/>
                </a:solidFill>
                <a:hlinkClick r:id="rId6"/>
              </a:rPr>
              <a:t>Grafana</a:t>
            </a:r>
            <a:r>
              <a:rPr lang="ja-JP" altLang="en-US" sz="3200" dirty="0">
                <a:solidFill>
                  <a:srgbClr val="D15E01"/>
                </a:solidFill>
                <a:hlinkClick r:id="rId6"/>
              </a:rPr>
              <a:t>入門</a:t>
            </a:r>
            <a:r>
              <a:rPr lang="en-US" altLang="ja-JP" sz="3200" dirty="0">
                <a:solidFill>
                  <a:srgbClr val="D15E01"/>
                </a:solidFill>
                <a:hlinkClick r:id="rId6"/>
              </a:rPr>
              <a:t>【</a:t>
            </a:r>
            <a:r>
              <a:rPr lang="ja-JP" altLang="en-US" sz="3200" dirty="0">
                <a:solidFill>
                  <a:srgbClr val="D15E01"/>
                </a:solidFill>
                <a:hlinkClick r:id="rId6"/>
              </a:rPr>
              <a:t>ユーザー・リソース権限管理編</a:t>
            </a:r>
            <a:r>
              <a:rPr lang="en-US" altLang="ja-JP" sz="3200" dirty="0">
                <a:solidFill>
                  <a:srgbClr val="D15E01"/>
                </a:solidFill>
                <a:hlinkClick r:id="rId6"/>
              </a:rPr>
              <a:t>】</a:t>
            </a:r>
            <a:endParaRPr lang="en-US" altLang="ja-JP" sz="3200" dirty="0">
              <a:solidFill>
                <a:srgbClr val="D15E01"/>
              </a:solidFill>
            </a:endParaRPr>
          </a:p>
          <a:p>
            <a:pPr marL="285750" indent="-285750">
              <a:buFont typeface="Arial" panose="020B0604020202020204" pitchFamily="34" charset="0"/>
              <a:buChar char="•"/>
            </a:pPr>
            <a:r>
              <a:rPr lang="en-US" altLang="ja-JP" sz="3200" i="0" dirty="0">
                <a:solidFill>
                  <a:srgbClr val="1A1A1A"/>
                </a:solidFill>
                <a:effectLst/>
                <a:latin typeface="Roboto" panose="02000000000000000000" pitchFamily="2" charset="0"/>
                <a:hlinkClick r:id="rId7"/>
              </a:rPr>
              <a:t>【</a:t>
            </a:r>
            <a:r>
              <a:rPr lang="ja-JP" altLang="en-US" sz="3200" i="0" dirty="0">
                <a:solidFill>
                  <a:srgbClr val="1A1A1A"/>
                </a:solidFill>
                <a:effectLst/>
                <a:latin typeface="Roboto" panose="02000000000000000000" pitchFamily="2" charset="0"/>
                <a:hlinkClick r:id="rId7"/>
              </a:rPr>
              <a:t>動画公開</a:t>
            </a:r>
            <a:r>
              <a:rPr lang="en-US" altLang="ja-JP" sz="3200" i="0" dirty="0">
                <a:solidFill>
                  <a:srgbClr val="1A1A1A"/>
                </a:solidFill>
                <a:effectLst/>
                <a:latin typeface="Roboto" panose="02000000000000000000" pitchFamily="2" charset="0"/>
                <a:hlinkClick r:id="rId7"/>
              </a:rPr>
              <a:t>】&lt;</a:t>
            </a:r>
            <a:r>
              <a:rPr lang="ja-JP" altLang="en-US" sz="3200" i="0" dirty="0">
                <a:solidFill>
                  <a:srgbClr val="1A1A1A"/>
                </a:solidFill>
                <a:effectLst/>
                <a:latin typeface="Roboto" panose="02000000000000000000" pitchFamily="2" charset="0"/>
                <a:hlinkClick r:id="rId7"/>
              </a:rPr>
              <a:t>デモ</a:t>
            </a:r>
            <a:r>
              <a:rPr lang="en-US" altLang="ja-JP" sz="3200" i="0" dirty="0">
                <a:solidFill>
                  <a:srgbClr val="1A1A1A"/>
                </a:solidFill>
                <a:effectLst/>
                <a:latin typeface="Roboto" panose="02000000000000000000" pitchFamily="2" charset="0"/>
                <a:hlinkClick r:id="rId7"/>
              </a:rPr>
              <a:t>&gt;</a:t>
            </a:r>
            <a:r>
              <a:rPr lang="en-US" altLang="ja-JP" sz="3200" i="0" dirty="0">
                <a:solidFill>
                  <a:srgbClr val="1A1A1A"/>
                </a:solidFill>
                <a:effectLst/>
                <a:hlinkClick r:id="rId7"/>
              </a:rPr>
              <a:t>Grafana</a:t>
            </a:r>
            <a:r>
              <a:rPr lang="ja-JP" altLang="en-US" sz="3200" i="0" dirty="0">
                <a:solidFill>
                  <a:srgbClr val="1A1A1A"/>
                </a:solidFill>
                <a:effectLst/>
                <a:latin typeface="Roboto" panose="02000000000000000000" pitchFamily="2" charset="0"/>
                <a:hlinkClick r:id="rId7"/>
              </a:rPr>
              <a:t>を使って、</a:t>
            </a:r>
            <a:r>
              <a:rPr lang="en-US" altLang="ja-JP" sz="3200" i="0" dirty="0">
                <a:solidFill>
                  <a:srgbClr val="1A1A1A"/>
                </a:solidFill>
                <a:effectLst/>
                <a:hlinkClick r:id="rId7"/>
              </a:rPr>
              <a:t>Kubernetes</a:t>
            </a:r>
            <a:r>
              <a:rPr lang="ja-JP" altLang="en-US" sz="3200" i="0" dirty="0">
                <a:solidFill>
                  <a:srgbClr val="1A1A1A"/>
                </a:solidFill>
                <a:effectLst/>
                <a:latin typeface="Roboto" panose="02000000000000000000" pitchFamily="2" charset="0"/>
                <a:hlinkClick r:id="rId7"/>
              </a:rPr>
              <a:t>データを可視化しよう</a:t>
            </a:r>
            <a:endParaRPr lang="en-US" altLang="ja-JP" sz="3200" dirty="0">
              <a:solidFill>
                <a:srgbClr val="1A1A1A"/>
              </a:solidFill>
              <a:latin typeface="Roboto" panose="02000000000000000000" pitchFamily="2" charset="0"/>
            </a:endParaRPr>
          </a:p>
          <a:p>
            <a:pPr marL="285750" indent="-285750">
              <a:buFont typeface="Arial" panose="020B0604020202020204" pitchFamily="34" charset="0"/>
              <a:buChar char="•"/>
            </a:pPr>
            <a:r>
              <a:rPr lang="en-US" altLang="ja-JP" sz="3200" i="0" dirty="0">
                <a:solidFill>
                  <a:srgbClr val="1A1A1A"/>
                </a:solidFill>
                <a:effectLst/>
                <a:latin typeface="Roboto" panose="02000000000000000000" pitchFamily="2" charset="0"/>
                <a:hlinkClick r:id="rId8"/>
              </a:rPr>
              <a:t>【</a:t>
            </a:r>
            <a:r>
              <a:rPr lang="ja-JP" altLang="en-US" sz="3200" i="0" dirty="0">
                <a:solidFill>
                  <a:srgbClr val="1A1A1A"/>
                </a:solidFill>
                <a:effectLst/>
                <a:latin typeface="Roboto" panose="02000000000000000000" pitchFamily="2" charset="0"/>
                <a:hlinkClick r:id="rId8"/>
              </a:rPr>
              <a:t>デモ動画公開</a:t>
            </a:r>
            <a:r>
              <a:rPr lang="en-US" altLang="ja-JP" sz="3200" i="0" dirty="0">
                <a:solidFill>
                  <a:srgbClr val="1A1A1A"/>
                </a:solidFill>
                <a:effectLst/>
                <a:latin typeface="Roboto" panose="02000000000000000000" pitchFamily="2" charset="0"/>
                <a:hlinkClick r:id="rId8"/>
              </a:rPr>
              <a:t>】Grafana</a:t>
            </a:r>
            <a:r>
              <a:rPr lang="ja-JP" altLang="en-US" sz="3200" i="0" dirty="0">
                <a:solidFill>
                  <a:srgbClr val="1A1A1A"/>
                </a:solidFill>
                <a:effectLst/>
                <a:latin typeface="Roboto" panose="02000000000000000000" pitchFamily="2" charset="0"/>
                <a:hlinkClick r:id="rId8"/>
              </a:rPr>
              <a:t>～初めてのダッシュボード作成</a:t>
            </a:r>
            <a:endParaRPr lang="en-US" altLang="ja-JP" sz="3200" dirty="0">
              <a:solidFill>
                <a:srgbClr val="1A1A1A"/>
              </a:solidFill>
              <a:latin typeface="Roboto" panose="02000000000000000000" pitchFamily="2" charset="0"/>
            </a:endParaRPr>
          </a:p>
          <a:p>
            <a:pPr marL="285750" indent="-285750">
              <a:buFont typeface="Arial" panose="020B0604020202020204" pitchFamily="34" charset="0"/>
              <a:buChar char="•"/>
            </a:pPr>
            <a:endParaRPr lang="en-US" altLang="ja-JP" sz="3200" b="1" dirty="0">
              <a:solidFill>
                <a:srgbClr val="1A1A1A"/>
              </a:solidFill>
              <a:latin typeface="Roboto" panose="02000000000000000000" pitchFamily="2" charset="0"/>
            </a:endParaRPr>
          </a:p>
          <a:p>
            <a:pPr marL="285750" indent="-285750">
              <a:buFont typeface="Arial" panose="020B0604020202020204" pitchFamily="34" charset="0"/>
              <a:buChar char="•"/>
            </a:pPr>
            <a:endParaRPr lang="en-US" altLang="ja-JP" sz="3200" b="1" dirty="0">
              <a:solidFill>
                <a:srgbClr val="1A1A1A"/>
              </a:solidFill>
              <a:latin typeface="Roboto" panose="02000000000000000000" pitchFamily="2" charset="0"/>
            </a:endParaRPr>
          </a:p>
          <a:p>
            <a:pPr marL="285750" indent="-285750">
              <a:buFont typeface="Arial" panose="020B0604020202020204" pitchFamily="34" charset="0"/>
              <a:buChar char="•"/>
            </a:pPr>
            <a:r>
              <a:rPr lang="ja-JP" altLang="en-US" sz="3200" dirty="0">
                <a:solidFill>
                  <a:srgbClr val="D15E01"/>
                </a:solidFill>
              </a:rPr>
              <a:t>お問い合わせ： </a:t>
            </a:r>
            <a:r>
              <a:rPr lang="en-US" altLang="ja-JP" sz="3200" dirty="0">
                <a:solidFill>
                  <a:srgbClr val="D15E01"/>
                </a:solidFill>
                <a:hlinkClick r:id="rId9"/>
              </a:rPr>
              <a:t>apisupport@sios.com</a:t>
            </a:r>
            <a:endParaRPr lang="en-US" altLang="ja-JP" sz="3200" dirty="0">
              <a:solidFill>
                <a:srgbClr val="D15E01"/>
              </a:solidFill>
            </a:endParaRPr>
          </a:p>
        </p:txBody>
      </p:sp>
    </p:spTree>
    <p:extLst>
      <p:ext uri="{BB962C8B-B14F-4D97-AF65-F5344CB8AC3E}">
        <p14:creationId xmlns:p14="http://schemas.microsoft.com/office/powerpoint/2010/main" val="269131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0B3A02E-F1EF-A0FB-EFDA-F82EE1CE2921}"/>
              </a:ext>
            </a:extLst>
          </p:cNvPr>
          <p:cNvSpPr txBox="1"/>
          <p:nvPr/>
        </p:nvSpPr>
        <p:spPr>
          <a:xfrm>
            <a:off x="755074" y="1648667"/>
            <a:ext cx="11051746" cy="584775"/>
          </a:xfrm>
          <a:prstGeom prst="rect">
            <a:avLst/>
          </a:prstGeom>
          <a:noFill/>
        </p:spPr>
        <p:txBody>
          <a:bodyPr wrap="square" rtlCol="0">
            <a:spAutoFit/>
          </a:bodyPr>
          <a:lstStyle/>
          <a:p>
            <a:r>
              <a:rPr lang="ja-JP" altLang="en-US" sz="3200" dirty="0"/>
              <a:t>今後の参考のために、今回のセミナーの感想を教えてください</a:t>
            </a:r>
          </a:p>
        </p:txBody>
      </p:sp>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385181" y="355639"/>
            <a:ext cx="8610600" cy="1293028"/>
          </a:xfrm>
        </p:spPr>
        <p:txBody>
          <a:bodyPr/>
          <a:lstStyle/>
          <a:p>
            <a:pPr algn="l"/>
            <a:r>
              <a:rPr kumimoji="1" lang="ja-JP" altLang="en-US" dirty="0"/>
              <a:t>お願い</a:t>
            </a:r>
          </a:p>
        </p:txBody>
      </p:sp>
      <p:sp>
        <p:nvSpPr>
          <p:cNvPr id="9" name="テキスト ボックス 8">
            <a:extLst>
              <a:ext uri="{FF2B5EF4-FFF2-40B4-BE49-F238E27FC236}">
                <a16:creationId xmlns:a16="http://schemas.microsoft.com/office/drawing/2014/main" id="{A2B55CD8-5DC9-5261-1DEF-D95B6F368CEE}"/>
              </a:ext>
            </a:extLst>
          </p:cNvPr>
          <p:cNvSpPr txBox="1"/>
          <p:nvPr/>
        </p:nvSpPr>
        <p:spPr>
          <a:xfrm>
            <a:off x="5710820" y="3840641"/>
            <a:ext cx="6096000" cy="1323439"/>
          </a:xfrm>
          <a:prstGeom prst="rect">
            <a:avLst/>
          </a:prstGeom>
          <a:noFill/>
        </p:spPr>
        <p:txBody>
          <a:bodyPr wrap="square">
            <a:spAutoFit/>
          </a:bodyPr>
          <a:lstStyle/>
          <a:p>
            <a:r>
              <a:rPr lang="en-US" altLang="ja-JP" sz="4000" dirty="0">
                <a:hlinkClick r:id="rId3"/>
              </a:rPr>
              <a:t>https://forms.gle/wQB4obHJehyyNHmu8</a:t>
            </a:r>
            <a:endParaRPr lang="ja-JP" altLang="en-US" sz="4000" dirty="0"/>
          </a:p>
        </p:txBody>
      </p:sp>
      <p:pic>
        <p:nvPicPr>
          <p:cNvPr id="4" name="図 3" descr="QR コード&#10;&#10;自動的に生成された説明">
            <a:extLst>
              <a:ext uri="{FF2B5EF4-FFF2-40B4-BE49-F238E27FC236}">
                <a16:creationId xmlns:a16="http://schemas.microsoft.com/office/drawing/2014/main" id="{5224AD9F-BDA1-8DC5-6996-4A65749878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273" y="2359183"/>
            <a:ext cx="4190476" cy="4190476"/>
          </a:xfrm>
          <a:prstGeom prst="rect">
            <a:avLst/>
          </a:prstGeom>
        </p:spPr>
      </p:pic>
    </p:spTree>
    <p:extLst>
      <p:ext uri="{BB962C8B-B14F-4D97-AF65-F5344CB8AC3E}">
        <p14:creationId xmlns:p14="http://schemas.microsoft.com/office/powerpoint/2010/main" val="167641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1790700" y="2782486"/>
            <a:ext cx="8610600" cy="1293028"/>
          </a:xfrm>
        </p:spPr>
        <p:txBody>
          <a:bodyPr>
            <a:normAutofit/>
          </a:bodyPr>
          <a:lstStyle/>
          <a:p>
            <a:pPr algn="ctr"/>
            <a:r>
              <a:rPr kumimoji="1" lang="ja-JP" altLang="en-US" sz="6000" dirty="0"/>
              <a:t>質問タイム</a:t>
            </a:r>
          </a:p>
        </p:txBody>
      </p:sp>
    </p:spTree>
    <p:extLst>
      <p:ext uri="{BB962C8B-B14F-4D97-AF65-F5344CB8AC3E}">
        <p14:creationId xmlns:p14="http://schemas.microsoft.com/office/powerpoint/2010/main" val="421885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0B3A02E-F1EF-A0FB-EFDA-F82EE1CE2921}"/>
              </a:ext>
            </a:extLst>
          </p:cNvPr>
          <p:cNvSpPr txBox="1"/>
          <p:nvPr/>
        </p:nvSpPr>
        <p:spPr>
          <a:xfrm>
            <a:off x="755074" y="1648667"/>
            <a:ext cx="11051746" cy="584775"/>
          </a:xfrm>
          <a:prstGeom prst="rect">
            <a:avLst/>
          </a:prstGeom>
          <a:noFill/>
        </p:spPr>
        <p:txBody>
          <a:bodyPr wrap="square" rtlCol="0">
            <a:spAutoFit/>
          </a:bodyPr>
          <a:lstStyle/>
          <a:p>
            <a:r>
              <a:rPr lang="ja-JP" altLang="en-US" sz="3200" dirty="0"/>
              <a:t>今後の参考のために、今回のセミナーの感想を教えてください</a:t>
            </a:r>
          </a:p>
        </p:txBody>
      </p:sp>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385181" y="355639"/>
            <a:ext cx="8610600" cy="1293028"/>
          </a:xfrm>
        </p:spPr>
        <p:txBody>
          <a:bodyPr/>
          <a:lstStyle/>
          <a:p>
            <a:pPr algn="l"/>
            <a:r>
              <a:rPr kumimoji="1" lang="ja-JP" altLang="en-US" dirty="0"/>
              <a:t>お願い</a:t>
            </a:r>
          </a:p>
        </p:txBody>
      </p:sp>
      <p:sp>
        <p:nvSpPr>
          <p:cNvPr id="9" name="テキスト ボックス 8">
            <a:extLst>
              <a:ext uri="{FF2B5EF4-FFF2-40B4-BE49-F238E27FC236}">
                <a16:creationId xmlns:a16="http://schemas.microsoft.com/office/drawing/2014/main" id="{A2B55CD8-5DC9-5261-1DEF-D95B6F368CEE}"/>
              </a:ext>
            </a:extLst>
          </p:cNvPr>
          <p:cNvSpPr txBox="1"/>
          <p:nvPr/>
        </p:nvSpPr>
        <p:spPr>
          <a:xfrm>
            <a:off x="5710820" y="3840641"/>
            <a:ext cx="6096000" cy="1323439"/>
          </a:xfrm>
          <a:prstGeom prst="rect">
            <a:avLst/>
          </a:prstGeom>
          <a:noFill/>
        </p:spPr>
        <p:txBody>
          <a:bodyPr wrap="square">
            <a:spAutoFit/>
          </a:bodyPr>
          <a:lstStyle/>
          <a:p>
            <a:r>
              <a:rPr lang="en-US" altLang="ja-JP" sz="4000" dirty="0">
                <a:hlinkClick r:id="rId3"/>
              </a:rPr>
              <a:t>https://forms.gle/wQB4obHJehyyNHmu8</a:t>
            </a:r>
            <a:endParaRPr lang="ja-JP" altLang="en-US" sz="4000" dirty="0"/>
          </a:p>
        </p:txBody>
      </p:sp>
      <p:pic>
        <p:nvPicPr>
          <p:cNvPr id="4" name="図 3" descr="QR コード&#10;&#10;自動的に生成された説明">
            <a:extLst>
              <a:ext uri="{FF2B5EF4-FFF2-40B4-BE49-F238E27FC236}">
                <a16:creationId xmlns:a16="http://schemas.microsoft.com/office/drawing/2014/main" id="{5224AD9F-BDA1-8DC5-6996-4A65749878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273" y="2359183"/>
            <a:ext cx="4190476" cy="4190476"/>
          </a:xfrm>
          <a:prstGeom prst="rect">
            <a:avLst/>
          </a:prstGeom>
        </p:spPr>
      </p:pic>
    </p:spTree>
    <p:extLst>
      <p:ext uri="{BB962C8B-B14F-4D97-AF65-F5344CB8AC3E}">
        <p14:creationId xmlns:p14="http://schemas.microsoft.com/office/powerpoint/2010/main" val="2962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タイトル 10">
            <a:extLst>
              <a:ext uri="{FF2B5EF4-FFF2-40B4-BE49-F238E27FC236}">
                <a16:creationId xmlns:a16="http://schemas.microsoft.com/office/drawing/2014/main" id="{A9EB494A-F8DD-B815-EA5A-42A1CAD3B6A0}"/>
              </a:ext>
            </a:extLst>
          </p:cNvPr>
          <p:cNvSpPr>
            <a:spLocks noGrp="1"/>
          </p:cNvSpPr>
          <p:nvPr>
            <p:ph type="title"/>
          </p:nvPr>
        </p:nvSpPr>
        <p:spPr>
          <a:xfrm>
            <a:off x="385181" y="355639"/>
            <a:ext cx="8610600" cy="1293028"/>
          </a:xfrm>
        </p:spPr>
        <p:txBody>
          <a:bodyPr/>
          <a:lstStyle/>
          <a:p>
            <a:pPr algn="l"/>
            <a:r>
              <a:rPr kumimoji="1" lang="ja-JP" altLang="en-US" cap="none" dirty="0"/>
              <a:t>自己紹介</a:t>
            </a:r>
          </a:p>
        </p:txBody>
      </p:sp>
      <p:sp>
        <p:nvSpPr>
          <p:cNvPr id="9" name="テキスト ボックス 8">
            <a:extLst>
              <a:ext uri="{FF2B5EF4-FFF2-40B4-BE49-F238E27FC236}">
                <a16:creationId xmlns:a16="http://schemas.microsoft.com/office/drawing/2014/main" id="{72E5FFA1-3AD2-C63D-623F-0C93CC42EDAA}"/>
              </a:ext>
            </a:extLst>
          </p:cNvPr>
          <p:cNvSpPr txBox="1"/>
          <p:nvPr/>
        </p:nvSpPr>
        <p:spPr>
          <a:xfrm>
            <a:off x="4690481" y="2610413"/>
            <a:ext cx="6858000" cy="2246769"/>
          </a:xfrm>
          <a:prstGeom prst="rect">
            <a:avLst/>
          </a:prstGeom>
          <a:noFill/>
        </p:spPr>
        <p:txBody>
          <a:bodyPr wrap="square">
            <a:spAutoFit/>
          </a:bodyPr>
          <a:lstStyle/>
          <a:p>
            <a:r>
              <a:rPr lang="ja-JP" altLang="en-US" sz="2800" dirty="0"/>
              <a:t>高専専攻科を卒業後、</a:t>
            </a:r>
            <a:r>
              <a:rPr lang="en-US" altLang="ja-JP" sz="2800" dirty="0"/>
              <a:t>2022</a:t>
            </a:r>
            <a:r>
              <a:rPr lang="ja-JP" altLang="en-US" sz="2800" dirty="0"/>
              <a:t>年にサイオステクノロジーに入社。入社後は、フロントエンド、インフラなどを学習し、</a:t>
            </a:r>
            <a:r>
              <a:rPr lang="en-US" altLang="ja-JP" sz="2800" dirty="0"/>
              <a:t>Grafana plugin</a:t>
            </a:r>
            <a:r>
              <a:rPr lang="ja-JP" altLang="en-US" sz="2800" dirty="0"/>
              <a:t>開発に参画、その後も</a:t>
            </a:r>
            <a:r>
              <a:rPr lang="en-US" altLang="ja-JP" sz="2800" dirty="0"/>
              <a:t>Grafana</a:t>
            </a:r>
            <a:r>
              <a:rPr lang="ja-JP" altLang="en-US" sz="2800" dirty="0"/>
              <a:t>関連の業務に参画中。新鮮なこと、ワクワクすることが好き。</a:t>
            </a:r>
          </a:p>
        </p:txBody>
      </p:sp>
      <p:pic>
        <p:nvPicPr>
          <p:cNvPr id="15" name="図 14" descr="青いシャツを着ている女性&#10;&#10;自動的に生成された説明">
            <a:extLst>
              <a:ext uri="{FF2B5EF4-FFF2-40B4-BE49-F238E27FC236}">
                <a16:creationId xmlns:a16="http://schemas.microsoft.com/office/drawing/2014/main" id="{284B278B-B910-BC2D-5990-1219F654FBD5}"/>
              </a:ext>
            </a:extLst>
          </p:cNvPr>
          <p:cNvPicPr>
            <a:picLocks noChangeAspect="1"/>
          </p:cNvPicPr>
          <p:nvPr/>
        </p:nvPicPr>
        <p:blipFill rotWithShape="1">
          <a:blip r:embed="rId3">
            <a:extLst>
              <a:ext uri="{28A0092B-C50C-407E-A947-70E740481C1C}">
                <a14:useLocalDpi xmlns:a14="http://schemas.microsoft.com/office/drawing/2010/main" val="0"/>
              </a:ext>
            </a:extLst>
          </a:blip>
          <a:srcRect t="10632"/>
          <a:stretch/>
        </p:blipFill>
        <p:spPr>
          <a:xfrm>
            <a:off x="1036320" y="2458720"/>
            <a:ext cx="2418252" cy="2550153"/>
          </a:xfrm>
          <a:prstGeom prst="rect">
            <a:avLst/>
          </a:prstGeom>
        </p:spPr>
      </p:pic>
    </p:spTree>
    <p:extLst>
      <p:ext uri="{BB962C8B-B14F-4D97-AF65-F5344CB8AC3E}">
        <p14:creationId xmlns:p14="http://schemas.microsoft.com/office/powerpoint/2010/main" val="74745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F2884-31B5-2AE9-0863-E3C629878162}"/>
              </a:ext>
            </a:extLst>
          </p:cNvPr>
          <p:cNvSpPr>
            <a:spLocks noGrp="1"/>
          </p:cNvSpPr>
          <p:nvPr>
            <p:ph type="ctrTitle"/>
          </p:nvPr>
        </p:nvSpPr>
        <p:spPr>
          <a:xfrm>
            <a:off x="1371600" y="2811129"/>
            <a:ext cx="9448800" cy="1235741"/>
          </a:xfrm>
        </p:spPr>
        <p:txBody>
          <a:bodyPr>
            <a:normAutofit/>
          </a:bodyPr>
          <a:lstStyle/>
          <a:p>
            <a:pPr algn="l"/>
            <a:r>
              <a:rPr kumimoji="1" lang="en-US" altLang="ja-JP" sz="8000" cap="none" dirty="0"/>
              <a:t>Grafana </a:t>
            </a:r>
            <a:r>
              <a:rPr kumimoji="1" lang="ja-JP" altLang="en-US" sz="8000" cap="none" dirty="0"/>
              <a:t>とは？</a:t>
            </a:r>
          </a:p>
        </p:txBody>
      </p:sp>
    </p:spTree>
    <p:extLst>
      <p:ext uri="{BB962C8B-B14F-4D97-AF65-F5344CB8AC3E}">
        <p14:creationId xmlns:p14="http://schemas.microsoft.com/office/powerpoint/2010/main" val="352945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a:extLst>
              <a:ext uri="{FF2B5EF4-FFF2-40B4-BE49-F238E27FC236}">
                <a16:creationId xmlns:a16="http://schemas.microsoft.com/office/drawing/2014/main" id="{A9EB494A-F8DD-B815-EA5A-42A1CAD3B6A0}"/>
              </a:ext>
            </a:extLst>
          </p:cNvPr>
          <p:cNvSpPr>
            <a:spLocks noGrp="1"/>
          </p:cNvSpPr>
          <p:nvPr>
            <p:ph type="title"/>
          </p:nvPr>
        </p:nvSpPr>
        <p:spPr>
          <a:xfrm>
            <a:off x="385181" y="355639"/>
            <a:ext cx="8610600" cy="1293028"/>
          </a:xfrm>
        </p:spPr>
        <p:txBody>
          <a:bodyPr/>
          <a:lstStyle/>
          <a:p>
            <a:pPr algn="l"/>
            <a:r>
              <a:rPr kumimoji="1" lang="en-US" altLang="ja-JP" dirty="0"/>
              <a:t>G</a:t>
            </a:r>
            <a:r>
              <a:rPr kumimoji="1" lang="en-US" altLang="ja-JP" cap="none" dirty="0"/>
              <a:t>rafana</a:t>
            </a:r>
            <a:r>
              <a:rPr kumimoji="1" lang="ja-JP" altLang="en-US" dirty="0"/>
              <a:t>って何？</a:t>
            </a:r>
          </a:p>
        </p:txBody>
      </p:sp>
      <p:sp>
        <p:nvSpPr>
          <p:cNvPr id="3" name="コンテンツ プレースホルダー 2">
            <a:extLst>
              <a:ext uri="{FF2B5EF4-FFF2-40B4-BE49-F238E27FC236}">
                <a16:creationId xmlns:a16="http://schemas.microsoft.com/office/drawing/2014/main" id="{6770F27B-50F8-AB3A-1437-72905BCE847B}"/>
              </a:ext>
            </a:extLst>
          </p:cNvPr>
          <p:cNvSpPr>
            <a:spLocks noGrp="1"/>
          </p:cNvSpPr>
          <p:nvPr>
            <p:ph idx="1"/>
          </p:nvPr>
        </p:nvSpPr>
        <p:spPr/>
        <p:txBody>
          <a:bodyPr/>
          <a:lstStyle/>
          <a:p>
            <a:pPr marL="0" indent="0">
              <a:buNone/>
            </a:pPr>
            <a:r>
              <a:rPr lang="ja-JP" altLang="en-US" dirty="0"/>
              <a:t>データ可視化ツール。</a:t>
            </a:r>
            <a:r>
              <a:rPr lang="en-US" altLang="ja-JP" dirty="0"/>
              <a:t>OSS</a:t>
            </a:r>
            <a:r>
              <a:rPr lang="ja-JP" altLang="en-US" dirty="0"/>
              <a:t>であるため無料で利用でき、様々なデータソースに対応しているため、</a:t>
            </a:r>
            <a:r>
              <a:rPr lang="en-US" altLang="ja-JP" dirty="0"/>
              <a:t>IT</a:t>
            </a:r>
            <a:r>
              <a:rPr lang="ja-JP" altLang="en-US" dirty="0"/>
              <a:t>監視、データ解析、</a:t>
            </a:r>
            <a:r>
              <a:rPr lang="en-US" altLang="ja-JP" dirty="0"/>
              <a:t>BI</a:t>
            </a:r>
            <a:r>
              <a:rPr lang="ja-JP" altLang="en-US" dirty="0"/>
              <a:t>などの幅広い領域で利用される。</a:t>
            </a:r>
            <a:endParaRPr lang="en-US" altLang="ja-JP" dirty="0"/>
          </a:p>
        </p:txBody>
      </p:sp>
      <p:sp>
        <p:nvSpPr>
          <p:cNvPr id="10" name="楕円 9">
            <a:extLst>
              <a:ext uri="{FF2B5EF4-FFF2-40B4-BE49-F238E27FC236}">
                <a16:creationId xmlns:a16="http://schemas.microsoft.com/office/drawing/2014/main" id="{9FE7E85B-5688-4696-F7FB-2064792FA285}"/>
              </a:ext>
            </a:extLst>
          </p:cNvPr>
          <p:cNvSpPr/>
          <p:nvPr/>
        </p:nvSpPr>
        <p:spPr>
          <a:xfrm>
            <a:off x="4690481" y="3286347"/>
            <a:ext cx="2508329" cy="1467998"/>
          </a:xfrm>
          <a:prstGeom prst="ellipse">
            <a:avLst/>
          </a:prstGeom>
          <a:solidFill>
            <a:schemeClr val="accent4">
              <a:lumMod val="20000"/>
              <a:lumOff val="80000"/>
            </a:schemeClr>
          </a:solidFill>
          <a:ln w="38100">
            <a:solidFill>
              <a:schemeClr val="accent4"/>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b="1" dirty="0"/>
              <a:t>サーバ監視</a:t>
            </a:r>
            <a:endParaRPr kumimoji="1" lang="en-US" altLang="ja-JP" sz="2400" b="1" dirty="0"/>
          </a:p>
        </p:txBody>
      </p:sp>
      <p:sp>
        <p:nvSpPr>
          <p:cNvPr id="12" name="楕円 11">
            <a:extLst>
              <a:ext uri="{FF2B5EF4-FFF2-40B4-BE49-F238E27FC236}">
                <a16:creationId xmlns:a16="http://schemas.microsoft.com/office/drawing/2014/main" id="{CBE69CDD-09B2-5810-3D6B-D51EBDDE108D}"/>
              </a:ext>
            </a:extLst>
          </p:cNvPr>
          <p:cNvSpPr/>
          <p:nvPr/>
        </p:nvSpPr>
        <p:spPr>
          <a:xfrm>
            <a:off x="6745918" y="4887847"/>
            <a:ext cx="2658456" cy="1467997"/>
          </a:xfrm>
          <a:prstGeom prst="ellipse">
            <a:avLst/>
          </a:prstGeom>
          <a:solidFill>
            <a:schemeClr val="tx1">
              <a:lumMod val="95000"/>
            </a:schemeClr>
          </a:solidFill>
          <a:ln w="38100">
            <a:solidFill>
              <a:schemeClr val="accent5"/>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b="1" dirty="0"/>
              <a:t>データ解析</a:t>
            </a:r>
            <a:endParaRPr kumimoji="1" lang="en-US" altLang="ja-JP" sz="2400" b="1" dirty="0"/>
          </a:p>
        </p:txBody>
      </p:sp>
      <p:sp>
        <p:nvSpPr>
          <p:cNvPr id="13" name="楕円 12">
            <a:extLst>
              <a:ext uri="{FF2B5EF4-FFF2-40B4-BE49-F238E27FC236}">
                <a16:creationId xmlns:a16="http://schemas.microsoft.com/office/drawing/2014/main" id="{92C2E7C4-6513-CAC1-5A48-734B85A6B750}"/>
              </a:ext>
            </a:extLst>
          </p:cNvPr>
          <p:cNvSpPr/>
          <p:nvPr/>
        </p:nvSpPr>
        <p:spPr>
          <a:xfrm>
            <a:off x="8075146" y="3024320"/>
            <a:ext cx="2417990" cy="1467997"/>
          </a:xfrm>
          <a:prstGeom prst="ellipse">
            <a:avLst/>
          </a:prstGeom>
          <a:solidFill>
            <a:schemeClr val="bg2">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b="1" dirty="0"/>
              <a:t>BI</a:t>
            </a:r>
            <a:r>
              <a:rPr kumimoji="1" lang="ja-JP" altLang="en-US" sz="2400" b="1" dirty="0"/>
              <a:t>ツール</a:t>
            </a:r>
            <a:endParaRPr kumimoji="1" lang="en-US" altLang="ja-JP" sz="2400" b="1" dirty="0"/>
          </a:p>
        </p:txBody>
      </p:sp>
      <p:pic>
        <p:nvPicPr>
          <p:cNvPr id="8" name="図 7" descr="ロゴ&#10;&#10;自動的に生成された説明">
            <a:extLst>
              <a:ext uri="{FF2B5EF4-FFF2-40B4-BE49-F238E27FC236}">
                <a16:creationId xmlns:a16="http://schemas.microsoft.com/office/drawing/2014/main" id="{E9F83956-9060-35D1-3EEF-D5AFE53D6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874" y="3164485"/>
            <a:ext cx="2658456" cy="2953840"/>
          </a:xfrm>
          <a:prstGeom prst="rect">
            <a:avLst/>
          </a:prstGeom>
        </p:spPr>
      </p:pic>
    </p:spTree>
    <p:extLst>
      <p:ext uri="{BB962C8B-B14F-4D97-AF65-F5344CB8AC3E}">
        <p14:creationId xmlns:p14="http://schemas.microsoft.com/office/powerpoint/2010/main" val="153195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0">
            <a:extLst>
              <a:ext uri="{FF2B5EF4-FFF2-40B4-BE49-F238E27FC236}">
                <a16:creationId xmlns:a16="http://schemas.microsoft.com/office/drawing/2014/main" id="{325F8E2E-0DF1-BF20-191B-A86F69F44808}"/>
              </a:ext>
            </a:extLst>
          </p:cNvPr>
          <p:cNvSpPr txBox="1">
            <a:spLocks/>
          </p:cNvSpPr>
          <p:nvPr/>
        </p:nvSpPr>
        <p:spPr>
          <a:xfrm>
            <a:off x="385181" y="355639"/>
            <a:ext cx="8610600" cy="1293028"/>
          </a:xfrm>
          <a:prstGeom prst="rect">
            <a:avLst/>
          </a:prstGeom>
        </p:spPr>
        <p:txBody>
          <a:bodyPr/>
          <a:lst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a:lstStyle>
          <a:p>
            <a:pPr algn="l"/>
            <a:r>
              <a:rPr lang="en-US" altLang="ja-JP" dirty="0"/>
              <a:t>G</a:t>
            </a:r>
            <a:r>
              <a:rPr lang="en-US" altLang="ja-JP" cap="none" dirty="0"/>
              <a:t>rafana</a:t>
            </a:r>
            <a:r>
              <a:rPr lang="ja-JP" altLang="en-US" cap="none" dirty="0"/>
              <a:t>のアーキテクチャ</a:t>
            </a:r>
            <a:endParaRPr lang="ja-JP" altLang="en-US" dirty="0"/>
          </a:p>
        </p:txBody>
      </p:sp>
      <p:pic>
        <p:nvPicPr>
          <p:cNvPr id="3" name="図 2" descr="ダイアグラム&#10;&#10;自動的に生成された説明">
            <a:extLst>
              <a:ext uri="{FF2B5EF4-FFF2-40B4-BE49-F238E27FC236}">
                <a16:creationId xmlns:a16="http://schemas.microsoft.com/office/drawing/2014/main" id="{88B791CE-4C63-CB1B-C37B-1E805A188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10" y="2232862"/>
            <a:ext cx="11576180" cy="2392276"/>
          </a:xfrm>
          <a:prstGeom prst="rect">
            <a:avLst/>
          </a:prstGeom>
        </p:spPr>
      </p:pic>
    </p:spTree>
    <p:extLst>
      <p:ext uri="{BB962C8B-B14F-4D97-AF65-F5344CB8AC3E}">
        <p14:creationId xmlns:p14="http://schemas.microsoft.com/office/powerpoint/2010/main" val="269950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F2884-31B5-2AE9-0863-E3C629878162}"/>
              </a:ext>
            </a:extLst>
          </p:cNvPr>
          <p:cNvSpPr>
            <a:spLocks noGrp="1"/>
          </p:cNvSpPr>
          <p:nvPr>
            <p:ph type="ctrTitle"/>
          </p:nvPr>
        </p:nvSpPr>
        <p:spPr>
          <a:xfrm>
            <a:off x="1371600" y="2811129"/>
            <a:ext cx="9448800" cy="1235741"/>
          </a:xfrm>
        </p:spPr>
        <p:txBody>
          <a:bodyPr>
            <a:normAutofit fontScale="90000"/>
          </a:bodyPr>
          <a:lstStyle/>
          <a:p>
            <a:pPr algn="l"/>
            <a:r>
              <a:rPr kumimoji="1" lang="en-US" altLang="ja-JP" sz="8000" cap="none" dirty="0"/>
              <a:t>Grafana </a:t>
            </a:r>
            <a:r>
              <a:rPr kumimoji="1" lang="ja-JP" altLang="en-US" sz="8000" cap="none" dirty="0"/>
              <a:t>の権限管理</a:t>
            </a:r>
          </a:p>
        </p:txBody>
      </p:sp>
    </p:spTree>
    <p:extLst>
      <p:ext uri="{BB962C8B-B14F-4D97-AF65-F5344CB8AC3E}">
        <p14:creationId xmlns:p14="http://schemas.microsoft.com/office/powerpoint/2010/main" val="103529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385181" y="355639"/>
            <a:ext cx="8610600" cy="1293028"/>
          </a:xfrm>
        </p:spPr>
        <p:txBody>
          <a:bodyPr/>
          <a:lstStyle/>
          <a:p>
            <a:pPr algn="l"/>
            <a:r>
              <a:rPr kumimoji="1" lang="en-US" altLang="ja-JP" cap="none" dirty="0"/>
              <a:t>Grafana</a:t>
            </a:r>
            <a:r>
              <a:rPr kumimoji="1" lang="ja-JP" altLang="en-US" cap="none" dirty="0"/>
              <a:t>の権限管理</a:t>
            </a:r>
          </a:p>
        </p:txBody>
      </p:sp>
      <p:sp>
        <p:nvSpPr>
          <p:cNvPr id="7" name="テキスト ボックス 6">
            <a:hlinkClick r:id="rId3"/>
            <a:extLst>
              <a:ext uri="{FF2B5EF4-FFF2-40B4-BE49-F238E27FC236}">
                <a16:creationId xmlns:a16="http://schemas.microsoft.com/office/drawing/2014/main" id="{52F6B960-23D1-91C7-0186-9550A6DE42C0}"/>
              </a:ext>
            </a:extLst>
          </p:cNvPr>
          <p:cNvSpPr txBox="1"/>
          <p:nvPr/>
        </p:nvSpPr>
        <p:spPr>
          <a:xfrm>
            <a:off x="755073" y="1648667"/>
            <a:ext cx="10737989" cy="4524315"/>
          </a:xfrm>
          <a:prstGeom prst="rect">
            <a:avLst/>
          </a:prstGeom>
          <a:noFill/>
        </p:spPr>
        <p:txBody>
          <a:bodyPr wrap="square" rtlCol="0">
            <a:spAutoFit/>
          </a:bodyPr>
          <a:lstStyle/>
          <a:p>
            <a:pPr marL="514350" indent="-514350">
              <a:buFont typeface="+mj-lt"/>
              <a:buAutoNum type="arabicPeriod"/>
            </a:pPr>
            <a:r>
              <a:rPr lang="ja-JP" altLang="en-US" sz="3200" dirty="0"/>
              <a:t>サーバー管理者</a:t>
            </a:r>
            <a:endParaRPr lang="en-US" altLang="ja-JP" sz="3200" dirty="0"/>
          </a:p>
          <a:p>
            <a:pPr marL="914400" lvl="1" indent="-457200">
              <a:buFont typeface="Arial" panose="020B0604020202020204" pitchFamily="34" charset="0"/>
              <a:buChar char="•"/>
            </a:pPr>
            <a:r>
              <a:rPr lang="en-US" altLang="ja-JP" sz="3200" dirty="0"/>
              <a:t>Grafana</a:t>
            </a:r>
            <a:r>
              <a:rPr lang="ja-JP" altLang="en-US" sz="3200" dirty="0"/>
              <a:t>サーバー全体の管理権限</a:t>
            </a:r>
            <a:endParaRPr lang="en-US" altLang="ja-JP" sz="3200" dirty="0"/>
          </a:p>
          <a:p>
            <a:pPr marL="914400" lvl="1" indent="-457200">
              <a:buFont typeface="Arial" panose="020B0604020202020204" pitchFamily="34" charset="0"/>
              <a:buChar char="•"/>
            </a:pPr>
            <a:endParaRPr lang="en-US" altLang="ja-JP" sz="3200" dirty="0"/>
          </a:p>
          <a:p>
            <a:pPr marL="514350" indent="-514350">
              <a:buFont typeface="+mj-lt"/>
              <a:buAutoNum type="arabicPeriod"/>
            </a:pPr>
            <a:r>
              <a:rPr lang="en-US" altLang="ja-JP" sz="3200" dirty="0"/>
              <a:t>Organization</a:t>
            </a:r>
            <a:r>
              <a:rPr lang="ja-JP" altLang="en-US" sz="3200" dirty="0"/>
              <a:t> ごとの </a:t>
            </a:r>
            <a:r>
              <a:rPr lang="en-US" altLang="ja-JP" sz="3200" dirty="0"/>
              <a:t>Role</a:t>
            </a:r>
          </a:p>
          <a:p>
            <a:pPr marL="914400" lvl="1" indent="-457200">
              <a:buFont typeface="Arial" panose="020B0604020202020204" pitchFamily="34" charset="0"/>
              <a:buChar char="•"/>
            </a:pPr>
            <a:r>
              <a:rPr lang="en-US" altLang="ja-JP" sz="3200" dirty="0"/>
              <a:t>Grafana</a:t>
            </a:r>
            <a:r>
              <a:rPr lang="ja-JP" altLang="en-US" sz="3200" dirty="0"/>
              <a:t>サーバー内の組織ごとの管理権限</a:t>
            </a:r>
            <a:endParaRPr lang="en-US" altLang="ja-JP" sz="3200" dirty="0"/>
          </a:p>
          <a:p>
            <a:pPr marL="742950" lvl="1" indent="-285750">
              <a:buFont typeface="Arial" panose="020B0604020202020204" pitchFamily="34" charset="0"/>
              <a:buChar char="•"/>
            </a:pPr>
            <a:r>
              <a:rPr lang="en-US" altLang="ja-JP" sz="3200" dirty="0"/>
              <a:t>Admin</a:t>
            </a:r>
            <a:r>
              <a:rPr lang="ja-JP" altLang="en-US" sz="3200" dirty="0"/>
              <a:t>、</a:t>
            </a:r>
            <a:r>
              <a:rPr lang="en-US" altLang="ja-JP" sz="3200" dirty="0"/>
              <a:t>Editor</a:t>
            </a:r>
            <a:r>
              <a:rPr lang="ja-JP" altLang="en-US" sz="3200" dirty="0"/>
              <a:t>、</a:t>
            </a:r>
            <a:r>
              <a:rPr lang="en-US" altLang="ja-JP" sz="3200" dirty="0"/>
              <a:t>Viewer</a:t>
            </a:r>
            <a:r>
              <a:rPr lang="ja-JP" altLang="en-US" sz="3200" dirty="0"/>
              <a:t> の </a:t>
            </a:r>
            <a:r>
              <a:rPr lang="en-US" altLang="ja-JP" sz="3200" dirty="0"/>
              <a:t>3</a:t>
            </a:r>
            <a:r>
              <a:rPr lang="ja-JP" altLang="en-US" sz="3200" dirty="0"/>
              <a:t>種類</a:t>
            </a:r>
            <a:endParaRPr lang="en-US" altLang="ja-JP" sz="3200" dirty="0"/>
          </a:p>
          <a:p>
            <a:pPr marL="742950" lvl="1" indent="-285750">
              <a:buFont typeface="Arial" panose="020B0604020202020204" pitchFamily="34" charset="0"/>
              <a:buChar char="•"/>
            </a:pPr>
            <a:endParaRPr lang="en-US" altLang="ja-JP" sz="3200" dirty="0"/>
          </a:p>
          <a:p>
            <a:pPr marL="514350" indent="-514350">
              <a:buFont typeface="+mj-lt"/>
              <a:buAutoNum type="arabicPeriod"/>
            </a:pPr>
            <a:r>
              <a:rPr lang="ja-JP" altLang="en-US" sz="3200" dirty="0"/>
              <a:t>ダッシュボード・フォルダごとの権限</a:t>
            </a:r>
            <a:endParaRPr lang="en-US" altLang="ja-JP" sz="3200" dirty="0"/>
          </a:p>
          <a:p>
            <a:pPr marL="914400" lvl="1" indent="-457200">
              <a:buFont typeface="Arial" panose="020B0604020202020204" pitchFamily="34" charset="0"/>
              <a:buChar char="•"/>
            </a:pPr>
            <a:r>
              <a:rPr lang="ja-JP" altLang="en-US" sz="3200" dirty="0"/>
              <a:t>ダッシュボード又はフォルダへのアクセス権を割り当て可</a:t>
            </a:r>
            <a:endParaRPr lang="en-US" altLang="ja-JP" sz="3200" dirty="0"/>
          </a:p>
        </p:txBody>
      </p:sp>
    </p:spTree>
    <p:extLst>
      <p:ext uri="{BB962C8B-B14F-4D97-AF65-F5344CB8AC3E}">
        <p14:creationId xmlns:p14="http://schemas.microsoft.com/office/powerpoint/2010/main" val="45264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385181" y="355639"/>
            <a:ext cx="8610600" cy="1293028"/>
          </a:xfrm>
        </p:spPr>
        <p:txBody>
          <a:bodyPr/>
          <a:lstStyle/>
          <a:p>
            <a:pPr algn="l"/>
            <a:r>
              <a:rPr kumimoji="1" lang="en-US" altLang="ja-JP" cap="none" dirty="0"/>
              <a:t>1. </a:t>
            </a:r>
            <a:r>
              <a:rPr kumimoji="1" lang="ja-JP" altLang="en-US" cap="none" dirty="0"/>
              <a:t>サーバー管理者</a:t>
            </a:r>
          </a:p>
        </p:txBody>
      </p:sp>
      <p:sp>
        <p:nvSpPr>
          <p:cNvPr id="7" name="テキスト ボックス 6">
            <a:hlinkClick r:id="rId3"/>
            <a:extLst>
              <a:ext uri="{FF2B5EF4-FFF2-40B4-BE49-F238E27FC236}">
                <a16:creationId xmlns:a16="http://schemas.microsoft.com/office/drawing/2014/main" id="{52F6B960-23D1-91C7-0186-9550A6DE42C0}"/>
              </a:ext>
            </a:extLst>
          </p:cNvPr>
          <p:cNvSpPr txBox="1"/>
          <p:nvPr/>
        </p:nvSpPr>
        <p:spPr>
          <a:xfrm>
            <a:off x="755073" y="1648667"/>
            <a:ext cx="10737989" cy="4647426"/>
          </a:xfrm>
          <a:prstGeom prst="rect">
            <a:avLst/>
          </a:prstGeom>
          <a:noFill/>
        </p:spPr>
        <p:txBody>
          <a:bodyPr wrap="square" rtlCol="0">
            <a:spAutoFit/>
          </a:bodyPr>
          <a:lstStyle/>
          <a:p>
            <a:r>
              <a:rPr lang="en-US" altLang="ja-JP" sz="3200" dirty="0"/>
              <a:t>Grafana</a:t>
            </a:r>
            <a:r>
              <a:rPr lang="ja-JP" altLang="en-US" sz="3200" dirty="0"/>
              <a:t>サーバー全体の権限管理を行うことができる。</a:t>
            </a:r>
            <a:endParaRPr lang="en-US" altLang="ja-JP" sz="3200" dirty="0"/>
          </a:p>
          <a:p>
            <a:pPr marL="285750" indent="-285750">
              <a:buFont typeface="Arial" panose="020B0604020202020204" pitchFamily="34" charset="0"/>
              <a:buChar char="•"/>
            </a:pPr>
            <a:endParaRPr lang="en-US" altLang="ja-JP" sz="3200" dirty="0"/>
          </a:p>
          <a:p>
            <a:pPr marL="285750" indent="-285750">
              <a:buFont typeface="Arial" panose="020B0604020202020204" pitchFamily="34" charset="0"/>
              <a:buChar char="•"/>
            </a:pPr>
            <a:r>
              <a:rPr lang="ja-JP" altLang="en-US" sz="3200" dirty="0"/>
              <a:t>ユーザーと権限の管理</a:t>
            </a:r>
            <a:endParaRPr lang="en-US" altLang="ja-JP" sz="3200" dirty="0"/>
          </a:p>
          <a:p>
            <a:pPr marL="285750" indent="-285750">
              <a:buFont typeface="Arial" panose="020B0604020202020204" pitchFamily="34" charset="0"/>
              <a:buChar char="•"/>
            </a:pPr>
            <a:r>
              <a:rPr lang="en-US" altLang="ja-JP" sz="3200" dirty="0"/>
              <a:t>Organizations </a:t>
            </a:r>
            <a:r>
              <a:rPr lang="ja-JP" altLang="en-US" sz="3200" dirty="0"/>
              <a:t>の作成、編集、削除</a:t>
            </a:r>
            <a:endParaRPr lang="en-US" altLang="ja-JP" sz="3200" dirty="0"/>
          </a:p>
          <a:p>
            <a:pPr marL="285750" indent="-285750">
              <a:buFont typeface="Arial" panose="020B0604020202020204" pitchFamily="34" charset="0"/>
              <a:buChar char="•"/>
            </a:pPr>
            <a:r>
              <a:rPr lang="en-US" altLang="ja-JP" sz="3200" dirty="0"/>
              <a:t>Grafana</a:t>
            </a:r>
            <a:r>
              <a:rPr lang="ja-JP" altLang="en-US" sz="3200" dirty="0"/>
              <a:t>サーバーの設定情報・統計情報の表示</a:t>
            </a:r>
            <a:endParaRPr lang="en-US" altLang="ja-JP" sz="3200" dirty="0"/>
          </a:p>
          <a:p>
            <a:pPr marL="285750" indent="-285750">
              <a:buFont typeface="Arial" panose="020B0604020202020204" pitchFamily="34" charset="0"/>
              <a:buChar char="•"/>
            </a:pPr>
            <a:r>
              <a:rPr lang="ja-JP" altLang="en-US" sz="3200" dirty="0"/>
              <a:t>サーバーの</a:t>
            </a:r>
            <a:r>
              <a:rPr lang="en-US" altLang="ja-JP" sz="3200" dirty="0"/>
              <a:t>Enterprise</a:t>
            </a:r>
            <a:r>
              <a:rPr lang="ja-JP" altLang="en-US" sz="3200" dirty="0"/>
              <a:t>へのアップグレード</a:t>
            </a:r>
            <a:endParaRPr lang="en-US" altLang="ja-JP" sz="3200" dirty="0"/>
          </a:p>
          <a:p>
            <a:pPr marL="285750" indent="-285750">
              <a:buFont typeface="Arial" panose="020B0604020202020204" pitchFamily="34" charset="0"/>
              <a:buChar char="•"/>
            </a:pPr>
            <a:endParaRPr lang="en-US" altLang="ja-JP" sz="3200" dirty="0"/>
          </a:p>
          <a:p>
            <a:r>
              <a:rPr kumimoji="1" lang="en-US" altLang="ja-JP" sz="2000" dirty="0">
                <a:latin typeface="Century Gothic" panose="020B0502020202020204" pitchFamily="34" charset="0"/>
              </a:rPr>
              <a:t>※Organizations</a:t>
            </a:r>
            <a:r>
              <a:rPr kumimoji="1" lang="ja-JP" altLang="en-US" sz="2000" dirty="0">
                <a:latin typeface="Century Gothic" panose="020B0502020202020204" pitchFamily="34" charset="0"/>
              </a:rPr>
              <a:t>という機能は、</a:t>
            </a:r>
            <a:r>
              <a:rPr kumimoji="1" lang="en-US" altLang="ja-JP" sz="2000" dirty="0">
                <a:latin typeface="Century Gothic" panose="020B0502020202020204" pitchFamily="34" charset="0"/>
              </a:rPr>
              <a:t>1</a:t>
            </a:r>
            <a:r>
              <a:rPr kumimoji="1" lang="ja-JP" altLang="en-US" sz="2000" dirty="0">
                <a:latin typeface="Century Gothic" panose="020B0502020202020204" pitchFamily="34" charset="0"/>
              </a:rPr>
              <a:t>つの</a:t>
            </a:r>
            <a:r>
              <a:rPr kumimoji="1" lang="en-US" altLang="ja-JP" sz="2000" dirty="0">
                <a:latin typeface="Century Gothic" panose="020B0502020202020204" pitchFamily="34" charset="0"/>
              </a:rPr>
              <a:t>Grafana</a:t>
            </a:r>
            <a:r>
              <a:rPr kumimoji="1" lang="ja-JP" altLang="en-US" sz="2000" dirty="0">
                <a:latin typeface="Century Gothic" panose="020B0502020202020204" pitchFamily="34" charset="0"/>
              </a:rPr>
              <a:t>インスタンス内であたかも複数の</a:t>
            </a:r>
            <a:r>
              <a:rPr kumimoji="1" lang="en-US" altLang="ja-JP" sz="2000" dirty="0">
                <a:latin typeface="Century Gothic" panose="020B0502020202020204" pitchFamily="34" charset="0"/>
              </a:rPr>
              <a:t>Grafana</a:t>
            </a:r>
            <a:r>
              <a:rPr kumimoji="1" lang="ja-JP" altLang="en-US" sz="2000" dirty="0">
                <a:latin typeface="Century Gothic" panose="020B0502020202020204" pitchFamily="34" charset="0"/>
              </a:rPr>
              <a:t>インスタンスが存在するかのように、</a:t>
            </a:r>
            <a:r>
              <a:rPr kumimoji="1" lang="en-US" altLang="ja-JP" sz="2000" dirty="0">
                <a:latin typeface="Century Gothic" panose="020B0502020202020204" pitchFamily="34" charset="0"/>
              </a:rPr>
              <a:t>Grafana</a:t>
            </a:r>
            <a:r>
              <a:rPr kumimoji="1" lang="ja-JP" altLang="en-US" sz="2000" dirty="0">
                <a:latin typeface="Century Gothic" panose="020B0502020202020204" pitchFamily="34" charset="0"/>
              </a:rPr>
              <a:t>内部に組織を作成し管理することを実現する機能である。</a:t>
            </a:r>
            <a:endParaRPr kumimoji="1" lang="en-US" altLang="ja-JP" sz="2000" dirty="0">
              <a:latin typeface="Century Gothic" panose="020B0502020202020204" pitchFamily="34" charset="0"/>
            </a:endParaRPr>
          </a:p>
          <a:p>
            <a:endParaRPr lang="en-US" altLang="ja-JP" sz="3200" dirty="0"/>
          </a:p>
        </p:txBody>
      </p:sp>
    </p:spTree>
    <p:extLst>
      <p:ext uri="{BB962C8B-B14F-4D97-AF65-F5344CB8AC3E}">
        <p14:creationId xmlns:p14="http://schemas.microsoft.com/office/powerpoint/2010/main" val="231364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0">
            <a:extLst>
              <a:ext uri="{FF2B5EF4-FFF2-40B4-BE49-F238E27FC236}">
                <a16:creationId xmlns:a16="http://schemas.microsoft.com/office/drawing/2014/main" id="{5501C6E1-E5E2-EED7-72C6-53DEE8C3BDD2}"/>
              </a:ext>
            </a:extLst>
          </p:cNvPr>
          <p:cNvSpPr>
            <a:spLocks noGrp="1"/>
          </p:cNvSpPr>
          <p:nvPr>
            <p:ph type="title"/>
          </p:nvPr>
        </p:nvSpPr>
        <p:spPr>
          <a:xfrm>
            <a:off x="385181" y="355639"/>
            <a:ext cx="8610600" cy="1293028"/>
          </a:xfrm>
        </p:spPr>
        <p:txBody>
          <a:bodyPr/>
          <a:lstStyle/>
          <a:p>
            <a:pPr algn="l"/>
            <a:r>
              <a:rPr kumimoji="1" lang="en-US" altLang="ja-JP" cap="none" dirty="0"/>
              <a:t>2. Organization </a:t>
            </a:r>
            <a:r>
              <a:rPr kumimoji="1" lang="ja-JP" altLang="en-US" cap="none" dirty="0"/>
              <a:t>ごとの </a:t>
            </a:r>
            <a:r>
              <a:rPr kumimoji="1" lang="en-US" altLang="ja-JP" cap="none" dirty="0"/>
              <a:t>Role</a:t>
            </a:r>
            <a:endParaRPr kumimoji="1" lang="ja-JP" altLang="en-US" cap="none" dirty="0"/>
          </a:p>
        </p:txBody>
      </p:sp>
      <p:sp>
        <p:nvSpPr>
          <p:cNvPr id="7" name="テキスト ボックス 6">
            <a:hlinkClick r:id="rId3"/>
            <a:extLst>
              <a:ext uri="{FF2B5EF4-FFF2-40B4-BE49-F238E27FC236}">
                <a16:creationId xmlns:a16="http://schemas.microsoft.com/office/drawing/2014/main" id="{52F6B960-23D1-91C7-0186-9550A6DE42C0}"/>
              </a:ext>
            </a:extLst>
          </p:cNvPr>
          <p:cNvSpPr txBox="1"/>
          <p:nvPr/>
        </p:nvSpPr>
        <p:spPr>
          <a:xfrm>
            <a:off x="755073" y="1648667"/>
            <a:ext cx="10737989" cy="5016758"/>
          </a:xfrm>
          <a:prstGeom prst="rect">
            <a:avLst/>
          </a:prstGeom>
          <a:noFill/>
        </p:spPr>
        <p:txBody>
          <a:bodyPr wrap="square" rtlCol="0">
            <a:spAutoFit/>
          </a:bodyPr>
          <a:lstStyle/>
          <a:p>
            <a:r>
              <a:rPr lang="en-US" altLang="ja-JP" sz="3200" dirty="0"/>
              <a:t>Organization </a:t>
            </a:r>
            <a:r>
              <a:rPr lang="ja-JP" altLang="en-US" sz="3200" dirty="0"/>
              <a:t>ごとに </a:t>
            </a:r>
            <a:r>
              <a:rPr lang="en-US" altLang="ja-JP" sz="3200" dirty="0"/>
              <a:t>3</a:t>
            </a:r>
            <a:r>
              <a:rPr lang="ja-JP" altLang="en-US" sz="3200" dirty="0"/>
              <a:t>種類の</a:t>
            </a:r>
            <a:r>
              <a:rPr lang="en-US" altLang="ja-JP" sz="3200" dirty="0"/>
              <a:t>Role</a:t>
            </a:r>
            <a:r>
              <a:rPr lang="ja-JP" altLang="en-US" sz="3200" dirty="0"/>
              <a:t>を使った権限管理。</a:t>
            </a:r>
            <a:endParaRPr lang="en-US" altLang="ja-JP" sz="3200" dirty="0"/>
          </a:p>
          <a:p>
            <a:pPr marL="285750" indent="-285750">
              <a:buFont typeface="Arial" panose="020B0604020202020204" pitchFamily="34" charset="0"/>
              <a:buChar char="•"/>
            </a:pPr>
            <a:endParaRPr lang="en-US" altLang="ja-JP" sz="3200" dirty="0"/>
          </a:p>
          <a:p>
            <a:pPr marL="285750" indent="-285750">
              <a:buFont typeface="Arial" panose="020B0604020202020204" pitchFamily="34" charset="0"/>
              <a:buChar char="•"/>
            </a:pPr>
            <a:r>
              <a:rPr lang="en-US" altLang="ja-JP" sz="3200" dirty="0"/>
              <a:t>Grafana</a:t>
            </a:r>
            <a:r>
              <a:rPr lang="ja-JP" altLang="en-US" sz="3200" dirty="0"/>
              <a:t>サーバー内の </a:t>
            </a:r>
            <a:r>
              <a:rPr lang="en-US" altLang="ja-JP" sz="3200" dirty="0"/>
              <a:t>Organization </a:t>
            </a:r>
            <a:r>
              <a:rPr lang="ja-JP" altLang="en-US" sz="3200" dirty="0"/>
              <a:t>ごとの管理権限</a:t>
            </a:r>
            <a:endParaRPr lang="en-US" altLang="ja-JP" sz="3200" dirty="0"/>
          </a:p>
          <a:p>
            <a:pPr marL="285750" indent="-285750">
              <a:buFont typeface="Arial" panose="020B0604020202020204" pitchFamily="34" charset="0"/>
              <a:buChar char="•"/>
            </a:pPr>
            <a:r>
              <a:rPr lang="en-US" altLang="ja-JP" sz="3200" dirty="0"/>
              <a:t>Admin</a:t>
            </a:r>
            <a:r>
              <a:rPr lang="ja-JP" altLang="en-US" sz="3200" dirty="0"/>
              <a:t>、</a:t>
            </a:r>
            <a:r>
              <a:rPr lang="en-US" altLang="ja-JP" sz="3200" dirty="0"/>
              <a:t>Editor</a:t>
            </a:r>
            <a:r>
              <a:rPr lang="ja-JP" altLang="en-US" sz="3200" dirty="0"/>
              <a:t>、</a:t>
            </a:r>
            <a:r>
              <a:rPr lang="en-US" altLang="ja-JP" sz="3200" dirty="0"/>
              <a:t>Viewer</a:t>
            </a:r>
            <a:r>
              <a:rPr lang="ja-JP" altLang="en-US" sz="3200" dirty="0"/>
              <a:t> の </a:t>
            </a:r>
            <a:r>
              <a:rPr lang="en-US" altLang="ja-JP" sz="3200" dirty="0"/>
              <a:t>3</a:t>
            </a:r>
            <a:r>
              <a:rPr lang="ja-JP" altLang="en-US" sz="3200" dirty="0"/>
              <a:t>種類</a:t>
            </a:r>
            <a:endParaRPr lang="en-US" altLang="ja-JP" sz="3200" dirty="0"/>
          </a:p>
          <a:p>
            <a:pPr marL="742950" lvl="1" indent="-285750">
              <a:buFont typeface="Arial" panose="020B0604020202020204" pitchFamily="34" charset="0"/>
              <a:buChar char="•"/>
            </a:pPr>
            <a:r>
              <a:rPr lang="en-US" altLang="ja-JP" sz="3200" dirty="0"/>
              <a:t>Admin </a:t>
            </a:r>
            <a:r>
              <a:rPr lang="ja-JP" altLang="en-US" sz="3200" dirty="0"/>
              <a:t>・・・ ダッシュボード、ユーザー、チーム、データソースなど </a:t>
            </a:r>
            <a:r>
              <a:rPr lang="en-US" altLang="ja-JP" sz="3200" dirty="0"/>
              <a:t>Organization</a:t>
            </a:r>
            <a:r>
              <a:rPr lang="ja-JP" altLang="en-US" sz="3200" dirty="0"/>
              <a:t> 内の全てのリソースの表示と編集</a:t>
            </a:r>
            <a:endParaRPr lang="en-US" altLang="ja-JP" sz="3200" dirty="0"/>
          </a:p>
          <a:p>
            <a:pPr marL="742950" lvl="1" indent="-285750">
              <a:buFont typeface="Arial" panose="020B0604020202020204" pitchFamily="34" charset="0"/>
              <a:buChar char="•"/>
            </a:pPr>
            <a:r>
              <a:rPr lang="en-US" altLang="ja-JP" sz="3200" dirty="0"/>
              <a:t>Editor </a:t>
            </a:r>
            <a:r>
              <a:rPr lang="ja-JP" altLang="en-US" sz="3200" dirty="0"/>
              <a:t>・・・ ダッシュボード、フォルダー、プレイリストの表示と編集</a:t>
            </a:r>
            <a:endParaRPr lang="en-US" altLang="ja-JP" sz="3200" dirty="0"/>
          </a:p>
          <a:p>
            <a:pPr marL="742950" lvl="1" indent="-285750">
              <a:buFont typeface="Arial" panose="020B0604020202020204" pitchFamily="34" charset="0"/>
              <a:buChar char="•"/>
            </a:pPr>
            <a:r>
              <a:rPr lang="en-US" altLang="ja-JP" sz="3200" dirty="0"/>
              <a:t>Viewer</a:t>
            </a:r>
            <a:r>
              <a:rPr lang="ja-JP" altLang="en-US" sz="3200" dirty="0"/>
              <a:t> ・・・ ダッシュボードとプレイリストの表示</a:t>
            </a:r>
            <a:endParaRPr lang="en-US" altLang="ja-JP" sz="3200" dirty="0"/>
          </a:p>
        </p:txBody>
      </p:sp>
    </p:spTree>
    <p:extLst>
      <p:ext uri="{BB962C8B-B14F-4D97-AF65-F5344CB8AC3E}">
        <p14:creationId xmlns:p14="http://schemas.microsoft.com/office/powerpoint/2010/main" val="1552784598"/>
      </p:ext>
    </p:extLst>
  </p:cSld>
  <p:clrMapOvr>
    <a:masterClrMapping/>
  </p:clrMapOvr>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TM04033937[[fn=飛行機雲]]</Template>
  <TotalTime>2620</TotalTime>
  <Words>849</Words>
  <Application>Microsoft Office PowerPoint</Application>
  <PresentationFormat>ワイド画面</PresentationFormat>
  <Paragraphs>110</Paragraphs>
  <Slides>18</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游ゴシック</vt:lpstr>
      <vt:lpstr>Arial</vt:lpstr>
      <vt:lpstr>Century Gothic</vt:lpstr>
      <vt:lpstr>Open Sans</vt:lpstr>
      <vt:lpstr>Roboto</vt:lpstr>
      <vt:lpstr>飛行機雲</vt:lpstr>
      <vt:lpstr>Grafana はじめての権限管理</vt:lpstr>
      <vt:lpstr>自己紹介</vt:lpstr>
      <vt:lpstr>Grafana とは？</vt:lpstr>
      <vt:lpstr>Grafanaって何？</vt:lpstr>
      <vt:lpstr>PowerPoint プレゼンテーション</vt:lpstr>
      <vt:lpstr>Grafana の権限管理</vt:lpstr>
      <vt:lpstr>Grafanaの権限管理</vt:lpstr>
      <vt:lpstr>1. サーバー管理者</vt:lpstr>
      <vt:lpstr>2. Organization ごとの Role</vt:lpstr>
      <vt:lpstr>3. ダッシュボード又はフォルダごとの権限</vt:lpstr>
      <vt:lpstr>Enterprise版で利用可能な権限管理</vt:lpstr>
      <vt:lpstr>Garafana で推奨される組織権限管理方法</vt:lpstr>
      <vt:lpstr>PowerPoint プレゼンテーション</vt:lpstr>
      <vt:lpstr>デモ</vt:lpstr>
      <vt:lpstr>リンク集</vt:lpstr>
      <vt:lpstr>お願い</vt:lpstr>
      <vt:lpstr>質問タイム</vt:lpstr>
      <vt:lpstr>お願い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Kaiko Nakaya</dc:creator>
  <cp:lastModifiedBy>佐々木 千奈</cp:lastModifiedBy>
  <cp:revision>28</cp:revision>
  <dcterms:created xsi:type="dcterms:W3CDTF">2023-02-21T05:44:08Z</dcterms:created>
  <dcterms:modified xsi:type="dcterms:W3CDTF">2023-08-25T05:26:13Z</dcterms:modified>
</cp:coreProperties>
</file>