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7/20/2015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7/20/2015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7/20/2015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Inheritance,</a:t>
            </a:r>
            <a:br>
              <a:rPr lang="en-US" dirty="0" smtClean="0"/>
            </a:br>
            <a:r>
              <a:rPr lang="en-US" dirty="0" smtClean="0"/>
              <a:t>Abstraction, and</a:t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Presented By: Josh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code on the previous page, would the following produce an error?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Animal</a:t>
            </a:r>
            <a:r>
              <a:rPr lang="en-US" dirty="0"/>
              <a:t>* animal1 = new Ant("skittle", 1);</a:t>
            </a:r>
          </a:p>
          <a:p>
            <a:pPr marL="0" indent="0">
              <a:buNone/>
            </a:pPr>
            <a:r>
              <a:rPr lang="en-US" dirty="0" smtClean="0"/>
              <a:t>	Animal</a:t>
            </a:r>
            <a:r>
              <a:rPr lang="en-US" dirty="0"/>
              <a:t>* animal2 = new Lion("Roar", 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using the virtual function and the abstract classes, we are able to take one function and depending on the type called with the function, produce a different result. This is an example of polymorphism.</a:t>
            </a:r>
          </a:p>
          <a:p>
            <a:endParaRPr lang="en-US" dirty="0"/>
          </a:p>
          <a:p>
            <a:r>
              <a:rPr lang="en-US" dirty="0" smtClean="0"/>
              <a:t>From the previous two slides, what would these two lines do: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animal1-&gt;</a:t>
            </a:r>
            <a:r>
              <a:rPr lang="en-US" dirty="0"/>
              <a:t>getSize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animal2-&gt;</a:t>
            </a:r>
            <a:r>
              <a:rPr lang="en-US" dirty="0"/>
              <a:t>getSize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//NOTE: When calling a function for a pointer, use “-&gt;” instead of “.” </a:t>
            </a:r>
          </a:p>
        </p:txBody>
      </p:sp>
    </p:spTree>
    <p:extLst>
      <p:ext uri="{BB962C8B-B14F-4D97-AF65-F5344CB8AC3E}">
        <p14:creationId xmlns:p14="http://schemas.microsoft.com/office/powerpoint/2010/main" val="172013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372599" cy="4114801"/>
          </a:xfrm>
        </p:spPr>
        <p:txBody>
          <a:bodyPr/>
          <a:lstStyle/>
          <a:p>
            <a:r>
              <a:rPr lang="en-US" dirty="0" smtClean="0"/>
              <a:t>You already know how to make classes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C++ you can also make subclasses (called derived classes)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erived classes inherit all of the non-private features of their bas</a:t>
            </a:r>
            <a:r>
              <a:rPr lang="en-US" dirty="0" smtClean="0"/>
              <a:t>e class</a:t>
            </a:r>
          </a:p>
          <a:p>
            <a:endParaRPr lang="en-US" dirty="0"/>
          </a:p>
          <a:p>
            <a:r>
              <a:rPr lang="en-US" dirty="0" smtClean="0"/>
              <a:t>This is called inheritance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4001" cy="685800"/>
          </a:xfrm>
        </p:spPr>
        <p:txBody>
          <a:bodyPr/>
          <a:lstStyle/>
          <a:p>
            <a:r>
              <a:rPr lang="en-US" dirty="0" smtClean="0"/>
              <a:t>Using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371600"/>
            <a:ext cx="9601199" cy="5257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Let’s say that we have a class called Animals: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/>
              <a:t>class  Animals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protected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dirty="0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height, weight;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string </a:t>
            </a:r>
            <a:r>
              <a:rPr lang="en-US" sz="2000" dirty="0"/>
              <a:t>sound;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public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string </a:t>
            </a:r>
            <a:r>
              <a:rPr lang="en-US" sz="2000" dirty="0"/>
              <a:t>getSong(){ return "House of the Rising Sun";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dirty="0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Animals::</a:t>
            </a:r>
            <a:r>
              <a:rPr lang="en-US" sz="2000" dirty="0"/>
              <a:t>getHeight</a:t>
            </a:r>
            <a:r>
              <a:rPr lang="en-US" sz="2000" dirty="0"/>
              <a:t>(){ return height;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</a:t>
            </a:r>
            <a:r>
              <a:rPr lang="en-US" sz="2000" dirty="0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Animals::</a:t>
            </a:r>
            <a:r>
              <a:rPr lang="en-US" sz="2000" dirty="0"/>
              <a:t>getWeight</a:t>
            </a:r>
            <a:r>
              <a:rPr lang="en-US" sz="2000" dirty="0"/>
              <a:t>(){ return weight;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string </a:t>
            </a:r>
            <a:r>
              <a:rPr lang="en-US" sz="2000" dirty="0"/>
              <a:t>Animals::</a:t>
            </a:r>
            <a:r>
              <a:rPr lang="en-US" sz="2000" dirty="0"/>
              <a:t>getSound</a:t>
            </a:r>
            <a:r>
              <a:rPr lang="en-US" sz="2000" dirty="0"/>
              <a:t>(){ return sound;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void </a:t>
            </a:r>
            <a:r>
              <a:rPr lang="en-US" sz="2000" dirty="0"/>
              <a:t>Animals::</a:t>
            </a:r>
            <a:r>
              <a:rPr lang="en-US" sz="2000" dirty="0"/>
              <a:t>setAnimals</a:t>
            </a:r>
            <a:r>
              <a:rPr lang="en-US" sz="2000" dirty="0"/>
              <a:t>(</a:t>
            </a:r>
            <a:r>
              <a:rPr lang="en-US" sz="2000" dirty="0"/>
              <a:t>int</a:t>
            </a:r>
            <a:r>
              <a:rPr lang="en-US" sz="2000" dirty="0"/>
              <a:t> h, </a:t>
            </a:r>
            <a:r>
              <a:rPr lang="en-US" sz="2000" dirty="0"/>
              <a:t>int</a:t>
            </a:r>
            <a:r>
              <a:rPr lang="en-US" sz="2000" dirty="0"/>
              <a:t> w, string 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	height </a:t>
            </a:r>
            <a:r>
              <a:rPr lang="en-US" sz="2000" dirty="0"/>
              <a:t>= 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	weight </a:t>
            </a:r>
            <a:r>
              <a:rPr lang="en-US" sz="2000" dirty="0"/>
              <a:t>=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	sound </a:t>
            </a:r>
            <a:r>
              <a:rPr lang="en-US" sz="2000" dirty="0"/>
              <a:t>=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	Animals::Animals(){}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	~</a:t>
            </a:r>
            <a:r>
              <a:rPr lang="en-US" sz="2000" dirty="0"/>
              <a:t>Animals(){ </a:t>
            </a:r>
            <a:r>
              <a:rPr lang="en-US" sz="2000" dirty="0"/>
              <a:t>cout</a:t>
            </a:r>
            <a:r>
              <a:rPr lang="en-US" sz="2000" dirty="0"/>
              <a:t> &lt;&lt; "Don’t let me be Misunderstood" &lt;&lt; </a:t>
            </a:r>
            <a:r>
              <a:rPr lang="en-US" sz="2000" dirty="0"/>
              <a:t>endl</a:t>
            </a:r>
            <a:r>
              <a:rPr lang="en-US" sz="2000" dirty="0" smtClean="0"/>
              <a:t>;}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};</a:t>
            </a:r>
            <a:endParaRPr lang="en-US" sz="19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41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Inheritance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/>
          <a:lstStyle/>
          <a:p>
            <a:r>
              <a:rPr lang="en-US" dirty="0" smtClean="0"/>
              <a:t>And we wanted to make a class Bird, a type of animal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Bird : public Animals{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getSong(); // overwrites parent function in private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string Bird::speak(){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return “Polly want a cracker”;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the class definition from the previous two slides and assuming</a:t>
            </a:r>
            <a:r>
              <a:rPr lang="en-US" dirty="0"/>
              <a:t> </a:t>
            </a:r>
            <a:r>
              <a:rPr lang="en-US" dirty="0" smtClean="0"/>
              <a:t>everything necessary was included (string, iostream ...) what would happen if :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Bird </a:t>
            </a:r>
            <a:r>
              <a:rPr lang="en-US" dirty="0"/>
              <a:t>bird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Animals </a:t>
            </a:r>
            <a:r>
              <a:rPr lang="en-US" dirty="0"/>
              <a:t>eric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bird.setAnimals</a:t>
            </a:r>
            <a:r>
              <a:rPr lang="en-US" dirty="0" smtClean="0"/>
              <a:t>(1</a:t>
            </a:r>
            <a:r>
              <a:rPr lang="en-US" dirty="0"/>
              <a:t>, 1, "quack");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eric.setAnimals</a:t>
            </a:r>
            <a:r>
              <a:rPr lang="en-US" dirty="0" smtClean="0"/>
              <a:t>(1</a:t>
            </a:r>
            <a:r>
              <a:rPr lang="en-US" dirty="0"/>
              <a:t>, 1, </a:t>
            </a:r>
            <a:r>
              <a:rPr lang="en-US" dirty="0" smtClean="0"/>
              <a:t>“hi");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/>
              <a:t>bird.getSound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/>
              <a:t>bird.speak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/>
              <a:t>eric.getSound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/>
              <a:t>eric.getSong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/>
              <a:t>eric.speak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/>
              <a:t>bird.getSong</a:t>
            </a:r>
            <a:r>
              <a:rPr lang="en-US" dirty="0"/>
              <a:t>() &lt;&lt; </a:t>
            </a:r>
            <a:r>
              <a:rPr lang="en-US" dirty="0"/>
              <a:t>endl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22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With inheritance, you might not always want a function in your base class to return something.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Or reserve implementation for the derived class.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where virtual functions come in.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Similar to abstract functions in Java.</a:t>
            </a:r>
            <a:endParaRPr lang="en-US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two choices. You can either say: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</a:t>
            </a:r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func</a:t>
            </a:r>
            <a:r>
              <a:rPr lang="en-US" dirty="0" smtClean="0"/>
              <a:t>(){ return 1;}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Or, you can say:</a:t>
            </a:r>
          </a:p>
          <a:p>
            <a:pPr marL="0" indent="0">
              <a:buNone/>
            </a:pPr>
            <a:r>
              <a:rPr lang="en-US" dirty="0" smtClean="0"/>
              <a:t>	virtual </a:t>
            </a:r>
            <a:r>
              <a:rPr lang="en-US" dirty="0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func</a:t>
            </a:r>
            <a:r>
              <a:rPr lang="en-US" dirty="0" smtClean="0"/>
              <a:t>()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second way is known as a pure virtual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1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base class is a class with at least one pure virtual function.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cannot make objects, but can be a base class for another class which can.</a:t>
            </a:r>
          </a:p>
          <a:p>
            <a:endParaRPr lang="en-US" dirty="0"/>
          </a:p>
          <a:p>
            <a:r>
              <a:rPr lang="en-US" dirty="0" smtClean="0"/>
              <a:t>Additionally, pointers to one are still valid.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37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 smtClean="0"/>
              <a:t>Abstract classes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308" y="1295400"/>
            <a:ext cx="10286999" cy="5410200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class Animal {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string noise;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weight;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virtual string </a:t>
            </a:r>
            <a:r>
              <a:rPr lang="en-US" dirty="0" smtClean="0"/>
              <a:t>getSize</a:t>
            </a:r>
            <a:r>
              <a:rPr lang="en-US" dirty="0" smtClean="0"/>
              <a:t>(double weight)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cs typeface="Times New Roman" panose="02020603050405020304" pitchFamily="18" charset="0"/>
              </a:rPr>
              <a:t>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dirty="0" smtClean="0">
                <a:cs typeface="Times New Roman" panose="02020603050405020304" pitchFamily="18" charset="0"/>
              </a:rPr>
              <a:t>string </a:t>
            </a:r>
            <a:r>
              <a:rPr lang="en-US" dirty="0" smtClean="0">
                <a:cs typeface="Times New Roman" panose="02020603050405020304" pitchFamily="18" charset="0"/>
              </a:rPr>
              <a:t>getNoise</a:t>
            </a:r>
            <a:r>
              <a:rPr lang="en-US" dirty="0" smtClean="0">
                <a:cs typeface="Times New Roman" panose="02020603050405020304" pitchFamily="18" charset="0"/>
              </a:rPr>
              <a:t>(){ return noise;}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Animal(string s = “”, double w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cs typeface="Times New Roman" panose="02020603050405020304" pitchFamily="18" charset="0"/>
              </a:rPr>
              <a:t>){ noise = s; weight = w;}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~Animal(){}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};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US" dirty="0" smtClean="0">
                <a:cs typeface="Times New Roman" panose="02020603050405020304" pitchFamily="18" charset="0"/>
              </a:rPr>
              <a:t>lass Lion : public Animal{ 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public: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smtClean="0"/>
              <a:t>Lion(string </a:t>
            </a:r>
            <a:r>
              <a:rPr lang="en-US" dirty="0"/>
              <a:t>s = "", </a:t>
            </a:r>
            <a:r>
              <a:rPr lang="en-US" dirty="0"/>
              <a:t>int</a:t>
            </a:r>
            <a:r>
              <a:rPr lang="en-US" dirty="0"/>
              <a:t> w = 0) : Animal(s, w) {}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string </a:t>
            </a:r>
            <a:r>
              <a:rPr lang="en-US" dirty="0" smtClean="0">
                <a:cs typeface="Times New Roman" panose="02020603050405020304" pitchFamily="18" charset="0"/>
              </a:rPr>
              <a:t>getSize</a:t>
            </a:r>
            <a:r>
              <a:rPr lang="en-US" dirty="0" smtClean="0">
                <a:cs typeface="Times New Roman" panose="02020603050405020304" pitchFamily="18" charset="0"/>
              </a:rPr>
              <a:t>(double weight){  return (weight &lt; 1000) ? “small” : “large”;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};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cs typeface="Times New Roman" panose="02020603050405020304" pitchFamily="18" charset="0"/>
              </a:rPr>
              <a:t>Ant </a:t>
            </a:r>
            <a:r>
              <a:rPr lang="en-US" dirty="0">
                <a:cs typeface="Times New Roman" panose="02020603050405020304" pitchFamily="18" charset="0"/>
              </a:rPr>
              <a:t>: public Animal{ 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public: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/>
              <a:t>Ant(string s = "", </a:t>
            </a:r>
            <a:r>
              <a:rPr lang="en-US" dirty="0"/>
              <a:t>int</a:t>
            </a:r>
            <a:r>
              <a:rPr lang="en-US" dirty="0"/>
              <a:t> w = 0) : Animal(s, w) {}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string </a:t>
            </a:r>
            <a:r>
              <a:rPr lang="en-US" dirty="0" smtClean="0">
                <a:cs typeface="Times New Roman" panose="02020603050405020304" pitchFamily="18" charset="0"/>
              </a:rPr>
              <a:t>getSize</a:t>
            </a:r>
            <a:r>
              <a:rPr lang="en-US" dirty="0" smtClean="0">
                <a:cs typeface="Times New Roman" panose="02020603050405020304" pitchFamily="18" charset="0"/>
              </a:rPr>
              <a:t>(double </a:t>
            </a:r>
            <a:r>
              <a:rPr lang="en-US" dirty="0">
                <a:cs typeface="Times New Roman" panose="02020603050405020304" pitchFamily="18" charset="0"/>
              </a:rPr>
              <a:t>weight){  return (weight </a:t>
            </a:r>
            <a:r>
              <a:rPr lang="en-US" dirty="0" smtClean="0">
                <a:cs typeface="Times New Roman" panose="02020603050405020304" pitchFamily="18" charset="0"/>
              </a:rPr>
              <a:t>&lt; .1 ) </a:t>
            </a:r>
            <a:r>
              <a:rPr lang="en-US" dirty="0">
                <a:cs typeface="Times New Roman" panose="02020603050405020304" pitchFamily="18" charset="0"/>
              </a:rPr>
              <a:t>? “small” : “large”;</a:t>
            </a:r>
          </a:p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};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276</Words>
  <Application>Microsoft Office PowerPoint</Application>
  <PresentationFormat>Custom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Digital Blue Tunnel 16x9</vt:lpstr>
      <vt:lpstr>Inheritance, Abstraction, and Polymorphism</vt:lpstr>
      <vt:lpstr>Inheritance</vt:lpstr>
      <vt:lpstr>Using Inheritance</vt:lpstr>
      <vt:lpstr>Using Inheritance cont’d</vt:lpstr>
      <vt:lpstr>Using Inheritance Example</vt:lpstr>
      <vt:lpstr>Virtual Functions</vt:lpstr>
      <vt:lpstr>Virtual function syntax</vt:lpstr>
      <vt:lpstr>Abstract classes</vt:lpstr>
      <vt:lpstr>Abstract classes cont’d</vt:lpstr>
      <vt:lpstr>Abstract Classes example</vt:lpstr>
      <vt:lpstr>Polymorphism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2015-07-20T10:29:34Z</dcterms:created>
  <dcterms:modified xsi:type="dcterms:W3CDTF">2015-07-21T12:09:46Z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