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66" r:id="rId4"/>
    <p:sldId id="268" r:id="rId5"/>
    <p:sldId id="259" r:id="rId6"/>
    <p:sldId id="269" r:id="rId7"/>
    <p:sldId id="260" r:id="rId8"/>
    <p:sldId id="262" r:id="rId9"/>
    <p:sldId id="270" r:id="rId10"/>
    <p:sldId id="274" r:id="rId11"/>
    <p:sldId id="275" r:id="rId12"/>
    <p:sldId id="276" r:id="rId13"/>
    <p:sldId id="263" r:id="rId14"/>
    <p:sldId id="271" r:id="rId15"/>
    <p:sldId id="272" r:id="rId16"/>
    <p:sldId id="273" r:id="rId17"/>
    <p:sldId id="264" r:id="rId18"/>
    <p:sldId id="26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32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A92DC-E1F7-4B9C-8722-FB7F527EEE0F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075C-7EEE-40F4-8C6D-F29804551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075C-7EEE-40F4-8C6D-F29804551F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36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2" y="626083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3621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6E26EA1-516B-47E4-AEB4-2E9A1607BE85}" type="datetimeFigureOut">
              <a:rPr lang="es-ES" smtClean="0"/>
              <a:t>24/12/2015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5AA115-434D-4EF2-8FCB-1691310560EE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037054" y="1094333"/>
            <a:ext cx="7776864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4400" dirty="0" smtClean="0"/>
              <a:t>Sistema de planificación e integración estudiantil (SIPIE)</a:t>
            </a:r>
            <a:endParaRPr lang="es-ES" sz="4400" dirty="0"/>
          </a:p>
        </p:txBody>
      </p:sp>
      <p:pic>
        <p:nvPicPr>
          <p:cNvPr id="5" name="Picture 2" descr="http://www.postgrado.uach.cl/postgrado/images/stories/EscudoUA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58" y="231215"/>
            <a:ext cx="1296144" cy="15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2195736" y="3717032"/>
            <a:ext cx="6768752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just">
              <a:buNone/>
            </a:pPr>
            <a:r>
              <a:rPr lang="es-ES" dirty="0" smtClean="0"/>
              <a:t>			Equipo:</a:t>
            </a:r>
          </a:p>
          <a:p>
            <a:pPr marL="18288" indent="0">
              <a:buNone/>
            </a:pPr>
            <a:r>
              <a:rPr lang="es-ES" dirty="0" smtClean="0"/>
              <a:t>		- </a:t>
            </a:r>
            <a:r>
              <a:rPr lang="es-ES" dirty="0" err="1" smtClean="0"/>
              <a:t>Alvaro</a:t>
            </a:r>
            <a:r>
              <a:rPr lang="es-ES" dirty="0" smtClean="0"/>
              <a:t> Arriagada</a:t>
            </a:r>
            <a:br>
              <a:rPr lang="es-ES" dirty="0" smtClean="0"/>
            </a:br>
            <a:r>
              <a:rPr lang="es-ES" dirty="0" smtClean="0"/>
              <a:t>		- Felipe </a:t>
            </a:r>
            <a:r>
              <a:rPr lang="es-ES" dirty="0" err="1" smtClean="0"/>
              <a:t>Oyarzún</a:t>
            </a:r>
            <a:endParaRPr lang="es-ES" dirty="0" smtClean="0"/>
          </a:p>
          <a:p>
            <a:pPr marL="18288" indent="0">
              <a:buNone/>
            </a:pPr>
            <a:r>
              <a:rPr lang="es-ES" dirty="0" smtClean="0"/>
              <a:t>		- Felipe Rosso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992874" y="1796606"/>
            <a:ext cx="31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Universidad Austral de Chile</a:t>
            </a:r>
            <a:endParaRPr lang="es-ES" dirty="0"/>
          </a:p>
        </p:txBody>
      </p:sp>
      <p:pic>
        <p:nvPicPr>
          <p:cNvPr id="2054" name="Picture 6" descr="http://blogs.elpais.com/.a/6a00d8341bfb1653ef019b007879b9970d-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023389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864096"/>
          </a:xfrm>
        </p:spPr>
        <p:txBody>
          <a:bodyPr/>
          <a:lstStyle/>
          <a:p>
            <a:r>
              <a:rPr lang="es-ES" sz="4400" dirty="0" smtClean="0">
                <a:solidFill>
                  <a:srgbClr val="FFFF99"/>
                </a:solidFill>
              </a:rPr>
              <a:t>Requisitos de usuario:</a:t>
            </a:r>
            <a:endParaRPr lang="es-ES" sz="4400" dirty="0">
              <a:solidFill>
                <a:srgbClr val="FFFF99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2132856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-&gt; GESTIÓN USUARIOS. </a:t>
            </a:r>
          </a:p>
          <a:p>
            <a:endParaRPr lang="es-ES" dirty="0" smtClean="0"/>
          </a:p>
          <a:p>
            <a:r>
              <a:rPr lang="es-ES" dirty="0" smtClean="0"/>
              <a:t>-&gt; GESTIÓN USUARIO/ADMINISTRADOR.</a:t>
            </a:r>
          </a:p>
          <a:p>
            <a:endParaRPr lang="es-ES" dirty="0" smtClean="0"/>
          </a:p>
          <a:p>
            <a:r>
              <a:rPr lang="es-ES" dirty="0" smtClean="0"/>
              <a:t>-&gt; GESTIÓN PACIENTES.</a:t>
            </a:r>
          </a:p>
          <a:p>
            <a:endParaRPr lang="es-ES" dirty="0" smtClean="0"/>
          </a:p>
          <a:p>
            <a:r>
              <a:rPr lang="es-ES" dirty="0" smtClean="0"/>
              <a:t>-&gt; GESTIÓN FICHAS CLINICAS.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06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43800" cy="914400"/>
          </a:xfrm>
        </p:spPr>
        <p:txBody>
          <a:bodyPr/>
          <a:lstStyle/>
          <a:p>
            <a:r>
              <a:rPr lang="es-ES" dirty="0" smtClean="0">
                <a:solidFill>
                  <a:srgbClr val="FFFF99"/>
                </a:solidFill>
              </a:rPr>
              <a:t>Requisitos sistema</a:t>
            </a:r>
            <a:endParaRPr lang="es-ES" dirty="0">
              <a:solidFill>
                <a:srgbClr val="FFFF99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10" y="1412776"/>
            <a:ext cx="6114513" cy="249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10" y="4005065"/>
            <a:ext cx="6114513" cy="257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9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0060" y="116632"/>
            <a:ext cx="7543800" cy="914400"/>
          </a:xfrm>
        </p:spPr>
        <p:txBody>
          <a:bodyPr/>
          <a:lstStyle/>
          <a:p>
            <a:r>
              <a:rPr lang="es-ES" dirty="0" smtClean="0">
                <a:solidFill>
                  <a:srgbClr val="FFFF99"/>
                </a:solidFill>
              </a:rPr>
              <a:t>Requisitos sistema</a:t>
            </a:r>
            <a:endParaRPr lang="es-ES" dirty="0">
              <a:solidFill>
                <a:srgbClr val="FFFF99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7" y="1217006"/>
            <a:ext cx="6069551" cy="24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7" y="3933056"/>
            <a:ext cx="5616624" cy="263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hitesnake\Desktop\SIPIE\Sipie\UML\DiagramaDeProcesosFinal\Proce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6" y="1628800"/>
            <a:ext cx="925470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627784" y="459353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FF99"/>
                </a:solidFill>
              </a:rPr>
              <a:t>Modelo de procesos (1)</a:t>
            </a:r>
            <a:endParaRPr lang="es-ES" sz="32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459353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FF99"/>
                </a:solidFill>
              </a:rPr>
              <a:t>Modelo de procesos (2)</a:t>
            </a:r>
            <a:endParaRPr lang="es-ES" sz="3200" dirty="0">
              <a:solidFill>
                <a:srgbClr val="FFFF99"/>
              </a:solidFill>
            </a:endParaRPr>
          </a:p>
        </p:txBody>
      </p:sp>
      <p:pic>
        <p:nvPicPr>
          <p:cNvPr id="9218" name="Picture 2" descr="C:\Users\Whitesnake\Desktop\SIPIE\Sipie\UML\DiagramaDeProcesosFinal\Proces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9108504" cy="44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459353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FF99"/>
                </a:solidFill>
              </a:rPr>
              <a:t>Modelo de procesos (3)</a:t>
            </a:r>
            <a:endParaRPr lang="es-ES" sz="3200" dirty="0">
              <a:solidFill>
                <a:srgbClr val="FFFF99"/>
              </a:solidFill>
            </a:endParaRPr>
          </a:p>
        </p:txBody>
      </p:sp>
      <p:pic>
        <p:nvPicPr>
          <p:cNvPr id="10242" name="Picture 2" descr="C:\Users\Whitesnake\Desktop\SIPIE\Sipie\UML\DiagramaDeProcesosFinal\Proce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" y="1599386"/>
            <a:ext cx="9124238" cy="383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5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459353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FF99"/>
                </a:solidFill>
              </a:rPr>
              <a:t>Estimación del proyecto</a:t>
            </a:r>
            <a:endParaRPr lang="es-ES" sz="3200" dirty="0">
              <a:solidFill>
                <a:srgbClr val="FFFF99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23083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Utilizamos la </a:t>
            </a:r>
            <a:r>
              <a:rPr lang="es-ES" dirty="0"/>
              <a:t>métrica Punto de Caso de Uso (UCP</a:t>
            </a:r>
            <a:r>
              <a:rPr lang="es-ES" dirty="0" smtClean="0"/>
              <a:t>).</a:t>
            </a:r>
          </a:p>
          <a:p>
            <a:r>
              <a:rPr lang="es-ES" dirty="0" smtClean="0"/>
              <a:t>Nuestro equipo de trabajo esta compuesto por 3 personas, y nuestro esfuerzo horas-hombre esta dado por: 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170038"/>
            <a:ext cx="28289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357301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Nuestro tiempo de desarrollo del proyecto es de 67 días, así tenemos que:</a:t>
            </a:r>
          </a:p>
          <a:p>
            <a:endParaRPr lang="es-ES" dirty="0"/>
          </a:p>
          <a:p>
            <a:r>
              <a:rPr lang="es-ES" dirty="0" smtClean="0"/>
              <a:t>Costo:  $ 7.200.000.-</a:t>
            </a:r>
          </a:p>
          <a:p>
            <a:endParaRPr lang="es-ES" dirty="0"/>
          </a:p>
          <a:p>
            <a:r>
              <a:rPr lang="es-ES" dirty="0" smtClean="0"/>
              <a:t>Considerando: - 3 Horas por día.</a:t>
            </a:r>
          </a:p>
          <a:p>
            <a:r>
              <a:rPr lang="es-ES" dirty="0"/>
              <a:t>	 </a:t>
            </a:r>
            <a:r>
              <a:rPr lang="es-ES" dirty="0" smtClean="0"/>
              <a:t>          - 3 Personas con una tarifa de $12.000  c/hora.</a:t>
            </a:r>
          </a:p>
        </p:txBody>
      </p:sp>
    </p:spTree>
    <p:extLst>
      <p:ext uri="{BB962C8B-B14F-4D97-AF65-F5344CB8AC3E}">
        <p14:creationId xmlns:p14="http://schemas.microsoft.com/office/powerpoint/2010/main" val="26303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6864" cy="864096"/>
          </a:xfrm>
        </p:spPr>
        <p:txBody>
          <a:bodyPr/>
          <a:lstStyle/>
          <a:p>
            <a:r>
              <a:rPr lang="es-ES" sz="3600" dirty="0" smtClean="0">
                <a:solidFill>
                  <a:srgbClr val="FFFF99"/>
                </a:solidFill>
              </a:rPr>
              <a:t>Ciclo de vida</a:t>
            </a:r>
            <a:endParaRPr lang="es-ES" sz="3600" dirty="0">
              <a:solidFill>
                <a:srgbClr val="FFFF99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dirty="0" smtClean="0"/>
              <a:t>El ciclo de vida utilizado fue el </a:t>
            </a:r>
            <a:r>
              <a:rPr lang="es-ES" dirty="0" smtClean="0"/>
              <a:t>incremental.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268" name="Picture 4" descr="http://3.bp.blogspot.com/-fwY-x5e5GTg/Uhad3GFsC0I/AAAAAAAAAB0/-t1nr3Eu45s/s1600/FasesIterativoIncreme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346764" cy="40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43800" cy="914400"/>
          </a:xfrm>
        </p:spPr>
        <p:txBody>
          <a:bodyPr/>
          <a:lstStyle/>
          <a:p>
            <a:r>
              <a:rPr lang="es-ES" dirty="0" smtClean="0"/>
              <a:t>Carta Gantt</a:t>
            </a:r>
            <a:endParaRPr lang="es-E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" y="1484784"/>
            <a:ext cx="9136863" cy="459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699792" y="2420888"/>
            <a:ext cx="3960440" cy="1296144"/>
          </a:xfrm>
        </p:spPr>
        <p:txBody>
          <a:bodyPr/>
          <a:lstStyle/>
          <a:p>
            <a:r>
              <a:rPr lang="es-ES" sz="7200" b="1" dirty="0" smtClean="0">
                <a:solidFill>
                  <a:srgbClr val="FFFF00"/>
                </a:solidFill>
              </a:rPr>
              <a:t>Análisis</a:t>
            </a:r>
            <a:endParaRPr lang="es-E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5112568" cy="403244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</a:t>
            </a:r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presidencia de don Arturo Alessandri Palma, en el año 1937 se fusionan dos establecimientos de hombres y mujeres que existían en la localidad de Tegualda dando origen a la escuela mixta   nº23. </a:t>
            </a:r>
            <a:endParaRPr lang="e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" indent="0">
              <a:buNone/>
            </a:pPr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Fue </a:t>
            </a:r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el año 1993 cuando el ministerio de educación la denomina como la Escuela San andrés de Tegualda que consta con los niveles pre-básico y básico.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1418456"/>
          </a:xfrm>
        </p:spPr>
        <p:txBody>
          <a:bodyPr/>
          <a:lstStyle/>
          <a:p>
            <a:r>
              <a:rPr lang="es" dirty="0">
                <a:solidFill>
                  <a:srgbClr val="FFFF99"/>
                </a:solidFill>
              </a:rPr>
              <a:t>Escuela San Andrés de Tegualda</a:t>
            </a:r>
            <a:endParaRPr lang="es-ES" dirty="0">
              <a:solidFill>
                <a:srgbClr val="FFFF99"/>
              </a:solidFill>
            </a:endParaRPr>
          </a:p>
        </p:txBody>
      </p:sp>
      <p:pic>
        <p:nvPicPr>
          <p:cNvPr id="4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5652" y="2708920"/>
            <a:ext cx="2880320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7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hitesnake\Downloads\casoU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5527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914400"/>
          </a:xfrm>
        </p:spPr>
        <p:txBody>
          <a:bodyPr/>
          <a:lstStyle/>
          <a:p>
            <a:r>
              <a:rPr lang="es-ES" b="1" dirty="0" smtClean="0">
                <a:solidFill>
                  <a:srgbClr val="FFFF00"/>
                </a:solidFill>
              </a:rPr>
              <a:t>CASOS DE USO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9512" y="1340768"/>
            <a:ext cx="406521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92D050"/>
                </a:solidFill>
              </a:rPr>
              <a:t>Caso de uso: </a:t>
            </a:r>
            <a:r>
              <a:rPr lang="es-ES" dirty="0"/>
              <a:t>Crear usuario.</a:t>
            </a:r>
          </a:p>
          <a:p>
            <a:r>
              <a:rPr lang="es-ES" b="1" dirty="0">
                <a:solidFill>
                  <a:srgbClr val="92D050"/>
                </a:solidFill>
              </a:rPr>
              <a:t>Descripción</a:t>
            </a:r>
            <a:r>
              <a:rPr lang="es-ES" b="1" dirty="0"/>
              <a:t>: </a:t>
            </a:r>
            <a:r>
              <a:rPr lang="es-ES" dirty="0"/>
              <a:t>Un administrador selecciona la opción de crear un nuevo usuario y completa un formulario, luego le confirma al sistema.</a:t>
            </a:r>
          </a:p>
          <a:p>
            <a:r>
              <a:rPr lang="es-ES" b="1" dirty="0">
                <a:solidFill>
                  <a:srgbClr val="92D050"/>
                </a:solidFill>
              </a:rPr>
              <a:t>Precondición</a:t>
            </a:r>
            <a:r>
              <a:rPr lang="es-ES" dirty="0"/>
              <a:t>: El administrador debe ingresar en el sistema y debe estar en la página de lista de usuarios.</a:t>
            </a:r>
          </a:p>
          <a:p>
            <a:r>
              <a:rPr lang="es-ES" b="1" dirty="0">
                <a:solidFill>
                  <a:srgbClr val="92D050"/>
                </a:solidFill>
              </a:rPr>
              <a:t>Propósito</a:t>
            </a:r>
            <a:r>
              <a:rPr lang="es-ES" b="1" dirty="0"/>
              <a:t>: </a:t>
            </a:r>
            <a:r>
              <a:rPr lang="es-ES" dirty="0"/>
              <a:t>Ingresar un nuevo usuario al sistema que tendrá sus respectivos privilegios.</a:t>
            </a:r>
          </a:p>
          <a:p>
            <a:r>
              <a:rPr lang="es-ES" b="1" dirty="0">
                <a:solidFill>
                  <a:srgbClr val="92D050"/>
                </a:solidFill>
              </a:rPr>
              <a:t>Actores: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smtClean="0"/>
              <a:t>Administrador</a:t>
            </a:r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388739" y="1988840"/>
            <a:ext cx="475252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99"/>
                </a:solidFill>
              </a:rPr>
              <a:t>Caso de uso</a:t>
            </a:r>
            <a:r>
              <a:rPr lang="es-ES" b="1" dirty="0"/>
              <a:t>:</a:t>
            </a:r>
            <a:r>
              <a:rPr lang="es-ES" dirty="0"/>
              <a:t> Crear una ficha clínica de paciente.</a:t>
            </a:r>
          </a:p>
          <a:p>
            <a:r>
              <a:rPr lang="es-ES" b="1" dirty="0">
                <a:solidFill>
                  <a:srgbClr val="FFFF99"/>
                </a:solidFill>
              </a:rPr>
              <a:t>Actores: </a:t>
            </a:r>
            <a:r>
              <a:rPr lang="es-ES" dirty="0"/>
              <a:t>Usuario.</a:t>
            </a:r>
          </a:p>
          <a:p>
            <a:r>
              <a:rPr lang="es-ES" b="1" dirty="0"/>
              <a:t>Precondición:</a:t>
            </a:r>
            <a:r>
              <a:rPr lang="es-ES" dirty="0"/>
              <a:t> El usuario debe haber ingresado al sistema y debe haber registrado al paciente.</a:t>
            </a:r>
          </a:p>
          <a:p>
            <a:r>
              <a:rPr lang="es-ES" b="1" dirty="0">
                <a:solidFill>
                  <a:srgbClr val="FFFF99"/>
                </a:solidFill>
              </a:rPr>
              <a:t>Tipo</a:t>
            </a:r>
            <a:r>
              <a:rPr lang="es-ES" dirty="0"/>
              <a:t>: Primario, esencial.</a:t>
            </a:r>
          </a:p>
          <a:p>
            <a:r>
              <a:rPr lang="es-ES" b="1" dirty="0">
                <a:solidFill>
                  <a:srgbClr val="FFFF99"/>
                </a:solidFill>
              </a:rPr>
              <a:t>Descripción</a:t>
            </a:r>
            <a:r>
              <a:rPr lang="es-ES" b="1" dirty="0"/>
              <a:t>: </a:t>
            </a:r>
            <a:r>
              <a:rPr lang="es-ES" dirty="0"/>
              <a:t>Este caso de uso consiste en registrar la ficha del paciente en el sistema, para ello el usuario deberá seleccionar a un paciente  ya creado  e indicarle al sistema que desea crear una nueva sesión. Luego el usuario de completar información necesaria para registrar la ficha clínica.</a:t>
            </a:r>
          </a:p>
        </p:txBody>
      </p:sp>
    </p:spTree>
    <p:extLst>
      <p:ext uri="{BB962C8B-B14F-4D97-AF65-F5344CB8AC3E}">
        <p14:creationId xmlns:p14="http://schemas.microsoft.com/office/powerpoint/2010/main" val="238609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47667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NORMAL DE LOS EVENTOS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1967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CREAR USUARIO</a:t>
            </a:r>
            <a:endParaRPr lang="es-ES" b="1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508104" y="82742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CREAR FICHA</a:t>
            </a:r>
            <a:endParaRPr lang="es-E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1350157"/>
            <a:ext cx="4078943" cy="394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9360"/>
            <a:ext cx="43148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5" y="5583739"/>
            <a:ext cx="59150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95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991" y="188640"/>
            <a:ext cx="9505056" cy="1152128"/>
          </a:xfrm>
        </p:spPr>
        <p:txBody>
          <a:bodyPr/>
          <a:lstStyle/>
          <a:p>
            <a:r>
              <a:rPr lang="es-ES" sz="4600" b="1" dirty="0" smtClean="0">
                <a:solidFill>
                  <a:srgbClr val="FFFF00"/>
                </a:solidFill>
              </a:rPr>
              <a:t>DIAGRAMAS DE SECUENCIA</a:t>
            </a:r>
            <a:endParaRPr lang="es-ES" sz="4600" b="1" dirty="0">
              <a:solidFill>
                <a:srgbClr val="FFFF00"/>
              </a:solidFill>
            </a:endParaRPr>
          </a:p>
        </p:txBody>
      </p:sp>
      <p:pic>
        <p:nvPicPr>
          <p:cNvPr id="4" name="3 Imagen" descr="C:\Users\Whitesnake\Downloads\diagrama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9" y="1556356"/>
            <a:ext cx="3939772" cy="449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27" y="1527989"/>
            <a:ext cx="3744416" cy="449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4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es-ES" dirty="0" smtClean="0">
                <a:solidFill>
                  <a:srgbClr val="FFFF99"/>
                </a:solidFill>
              </a:rPr>
              <a:t>	</a:t>
            </a:r>
            <a:r>
              <a:rPr lang="es-ES" dirty="0" smtClean="0">
                <a:solidFill>
                  <a:srgbClr val="FFFF00"/>
                </a:solidFill>
              </a:rPr>
              <a:t>     CONTRATOS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300161" cy="381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162880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CREAR USUARIO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62649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es-ES" dirty="0" smtClean="0"/>
              <a:t>	</a:t>
            </a:r>
            <a:r>
              <a:rPr lang="es-ES" dirty="0" smtClean="0">
                <a:solidFill>
                  <a:srgbClr val="FFFF99"/>
                </a:solidFill>
              </a:rPr>
              <a:t>     CONTRATOS</a:t>
            </a:r>
            <a:endParaRPr lang="es-ES" dirty="0">
              <a:solidFill>
                <a:srgbClr val="FFFF9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32848" cy="448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99949" y="1414310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Crear Ficha clínica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197457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88424" cy="1224136"/>
          </a:xfrm>
        </p:spPr>
        <p:txBody>
          <a:bodyPr/>
          <a:lstStyle/>
          <a:p>
            <a:r>
              <a:rPr lang="es-ES" b="1" dirty="0" smtClean="0">
                <a:solidFill>
                  <a:srgbClr val="FFFF99"/>
                </a:solidFill>
              </a:rPr>
              <a:t>DIAGRAMAS DE ESTADO</a:t>
            </a:r>
            <a:endParaRPr lang="es-ES" b="1" dirty="0">
              <a:solidFill>
                <a:srgbClr val="FFFF99"/>
              </a:solidFill>
            </a:endParaRPr>
          </a:p>
        </p:txBody>
      </p:sp>
      <p:pic>
        <p:nvPicPr>
          <p:cNvPr id="6" name="5 Imagen" descr="diag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64896" cy="309634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854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43800" cy="914400"/>
          </a:xfrm>
        </p:spPr>
        <p:txBody>
          <a:bodyPr/>
          <a:lstStyle/>
          <a:p>
            <a:r>
              <a:rPr lang="es-ES" sz="3600" b="1" dirty="0" smtClean="0">
                <a:solidFill>
                  <a:srgbClr val="FFFF99"/>
                </a:solidFill>
              </a:rPr>
              <a:t>DIAGRAMA COLABORACIÓN</a:t>
            </a:r>
            <a:endParaRPr lang="es-ES" sz="3600" b="1" dirty="0">
              <a:solidFill>
                <a:srgbClr val="FFFF9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00275"/>
            <a:ext cx="79057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077072"/>
            <a:ext cx="7620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9125" y="162880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Crear Usuarios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5546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68277" y="47710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Crear Ficha Paciente</a:t>
            </a:r>
            <a:endParaRPr lang="es-E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" y="1124744"/>
            <a:ext cx="7316485" cy="124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55" y="2924944"/>
            <a:ext cx="726514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-99392"/>
            <a:ext cx="7543800" cy="914400"/>
          </a:xfrm>
        </p:spPr>
        <p:txBody>
          <a:bodyPr/>
          <a:lstStyle/>
          <a:p>
            <a:r>
              <a:rPr lang="es-ES" dirty="0" smtClean="0">
                <a:solidFill>
                  <a:srgbClr val="FFFF99"/>
                </a:solidFill>
              </a:rPr>
              <a:t>Diagrama de Clases</a:t>
            </a:r>
            <a:endParaRPr lang="es-ES" dirty="0">
              <a:solidFill>
                <a:srgbClr val="FFFF99"/>
              </a:solidFill>
            </a:endParaRPr>
          </a:p>
        </p:txBody>
      </p:sp>
      <p:pic>
        <p:nvPicPr>
          <p:cNvPr id="4" name="3 Imagen" descr="C:\Users\Whitesnake\Downloads\diagramadecl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344816" cy="609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0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95536" y="404664"/>
            <a:ext cx="8222100" cy="15516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rgbClr val="FFFF99"/>
                </a:solidFill>
              </a:rPr>
              <a:t>¿Qué es el programa de integración escolar (PIE) 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51520" y="2372883"/>
            <a:ext cx="5760640" cy="41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s" sz="1800" dirty="0" smtClean="0"/>
              <a:t>    * El </a:t>
            </a:r>
            <a:r>
              <a:rPr lang="es" sz="1800" dirty="0"/>
              <a:t>programa de integración escolar es una estrategia inclusiva del sistema escolar, cuyo fin es entregar apoyos adicionales (fuera del aula) a los estudiantes que tengan necesidades educativas especiales (NEE) con el fin de favorecer la presencia y participación en la sala de clases. </a:t>
            </a:r>
          </a:p>
          <a:p>
            <a:pPr algn="just" rtl="0">
              <a:spcBef>
                <a:spcPts val="0"/>
              </a:spcBef>
              <a:buNone/>
            </a:pPr>
            <a:endParaRPr lang="es" sz="1800" dirty="0" smtClean="0"/>
          </a:p>
          <a:p>
            <a:pPr algn="just" rtl="0">
              <a:spcBef>
                <a:spcPts val="0"/>
              </a:spcBef>
              <a:buNone/>
            </a:pPr>
            <a:r>
              <a:rPr lang="e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" sz="18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s" sz="1800" b="1" dirty="0" smtClean="0">
                <a:solidFill>
                  <a:srgbClr val="92D050"/>
                </a:solidFill>
              </a:rPr>
              <a:t>Profesionales en el aréa de:</a:t>
            </a:r>
          </a:p>
          <a:p>
            <a:pPr algn="just" rtl="0">
              <a:spcBef>
                <a:spcPts val="0"/>
              </a:spcBef>
              <a:buNone/>
            </a:pPr>
            <a:endParaRPr lang="es" sz="1800" dirty="0"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 sz="1800" dirty="0"/>
              <a:t>Psicología   - Terapia ocupacional -Fonoaudiología - Trabajo Social- Kinesiología - Psicopedagogía - Educación diferencial 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3074" name="Picture 2" descr="C:\Users\Whitesnake\Desktop\vivosantiago-programadeintegracionescolar-ti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4092"/>
            <a:ext cx="3960440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604448" cy="1008112"/>
          </a:xfrm>
        </p:spPr>
        <p:txBody>
          <a:bodyPr/>
          <a:lstStyle/>
          <a:p>
            <a:r>
              <a:rPr lang="es-ES" sz="4000" b="1" dirty="0" smtClean="0">
                <a:solidFill>
                  <a:srgbClr val="FFFF99"/>
                </a:solidFill>
              </a:rPr>
              <a:t>DIAGRAMA DE DESPLIEGUE</a:t>
            </a:r>
            <a:endParaRPr lang="es-ES" sz="4000" b="1" dirty="0">
              <a:solidFill>
                <a:srgbClr val="FFFF99"/>
              </a:solidFill>
            </a:endParaRPr>
          </a:p>
        </p:txBody>
      </p:sp>
      <p:pic>
        <p:nvPicPr>
          <p:cNvPr id="4" name="3 Imagen" descr="C:\Users\Whitesnake\Downloads\DiagramaDeComponente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9288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66760" cy="864096"/>
          </a:xfrm>
        </p:spPr>
        <p:txBody>
          <a:bodyPr/>
          <a:lstStyle/>
          <a:p>
            <a:r>
              <a:rPr lang="es-ES" sz="3600" b="1" dirty="0" smtClean="0">
                <a:solidFill>
                  <a:srgbClr val="FFFF99"/>
                </a:solidFill>
              </a:rPr>
              <a:t>DIAGRAMA DE COMPONENTES</a:t>
            </a:r>
            <a:endParaRPr lang="es-ES" sz="3600" b="1" dirty="0">
              <a:solidFill>
                <a:srgbClr val="FFFF99"/>
              </a:solidFill>
            </a:endParaRPr>
          </a:p>
        </p:txBody>
      </p:sp>
      <p:pic>
        <p:nvPicPr>
          <p:cNvPr id="8194" name="Picture 2" descr="diagramaComp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344816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064896" cy="914400"/>
          </a:xfrm>
        </p:spPr>
        <p:txBody>
          <a:bodyPr/>
          <a:lstStyle/>
          <a:p>
            <a:r>
              <a:rPr lang="es-ES" sz="4000" b="1" dirty="0" smtClean="0">
                <a:solidFill>
                  <a:srgbClr val="FFFF99"/>
                </a:solidFill>
              </a:rPr>
              <a:t>Diseño de la interfaz (Mockups)</a:t>
            </a:r>
            <a:endParaRPr lang="es-ES" sz="4000" b="1" dirty="0">
              <a:solidFill>
                <a:srgbClr val="FFFF99"/>
              </a:solidFill>
            </a:endParaRPr>
          </a:p>
        </p:txBody>
      </p:sp>
      <p:pic>
        <p:nvPicPr>
          <p:cNvPr id="4" name="3 Imagen" descr="https://mmi260.whatsapp.net/d/7xwnjHFQRREs49MPJ-oo_lZp7Ig/AvrTO1ea3A_509CPjWtLNb_F3sF31ZB9Lm50gZo7_5Q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510206"/>
            <a:ext cx="3816424" cy="3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ttps://mmi226.whatsapp.net/d/Mu6fjxFunp2b3h1f82kZz1Zp7Ik/AtzRx5DGenNjYuoKwC4uJVdQJyNB-3Qui0BduInd-TK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1521156"/>
            <a:ext cx="4931771" cy="342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2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064896" cy="914400"/>
          </a:xfrm>
        </p:spPr>
        <p:txBody>
          <a:bodyPr/>
          <a:lstStyle/>
          <a:p>
            <a:r>
              <a:rPr lang="es-ES" sz="4000" b="1" dirty="0" smtClean="0">
                <a:solidFill>
                  <a:srgbClr val="FFFF99"/>
                </a:solidFill>
              </a:rPr>
              <a:t>Diseño de la interfaz (Mockups)</a:t>
            </a:r>
            <a:endParaRPr lang="es-ES" sz="4000" b="1" dirty="0">
              <a:solidFill>
                <a:srgbClr val="FFFF99"/>
              </a:solidFill>
            </a:endParaRPr>
          </a:p>
        </p:txBody>
      </p:sp>
      <p:pic>
        <p:nvPicPr>
          <p:cNvPr id="6" name="5 Imagen" descr="https://mmi733.whatsapp.net/d/oJ48aHP59TMdF5qRh5XFP1Zp7Io/Atefz14z34omyLm1njzcb_gUisCc2bBfPAYMXgI-_IIU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557864"/>
            <a:ext cx="37444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s://mmi413.whatsapp.net/d/F9BjgynjGuReyxV1SE3aKlZp7KI/AlQ4Fn0i-Qv2u1Dtxhh9o6-GGAnWPF5Squ0Vkf0DEcE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1316472"/>
            <a:ext cx="46386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108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064896" cy="914400"/>
          </a:xfrm>
        </p:spPr>
        <p:txBody>
          <a:bodyPr/>
          <a:lstStyle/>
          <a:p>
            <a:r>
              <a:rPr lang="es-ES" sz="4000" b="1" dirty="0" smtClean="0">
                <a:solidFill>
                  <a:srgbClr val="FFFF99"/>
                </a:solidFill>
              </a:rPr>
              <a:t>Diseño de la interfaz (Mockups)</a:t>
            </a:r>
            <a:endParaRPr lang="es-ES" sz="4000" b="1" dirty="0">
              <a:solidFill>
                <a:srgbClr val="FFFF99"/>
              </a:solidFill>
            </a:endParaRPr>
          </a:p>
        </p:txBody>
      </p:sp>
      <p:pic>
        <p:nvPicPr>
          <p:cNvPr id="8" name="7 Imagen" descr="https://mmi683.whatsapp.net/d/KRcJinipUqvb8okElm6Q-FZp7hc/As9hTvvGjsXvghd14QzlAo3_4OdrOQiZhWTh6z6bEkD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84784"/>
            <a:ext cx="63341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627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23529" y="332656"/>
            <a:ext cx="8820471" cy="9361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000" b="1" dirty="0" smtClean="0">
                <a:solidFill>
                  <a:srgbClr val="FFFF99"/>
                </a:solidFill>
              </a:rPr>
              <a:t>HERRAMIENTAS UTILIZADAS</a:t>
            </a:r>
            <a:endParaRPr lang="es" sz="4000" b="1" dirty="0">
              <a:solidFill>
                <a:srgbClr val="FFFF99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4826" y="1840133"/>
            <a:ext cx="5693318" cy="4757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 dirty="0" smtClean="0"/>
              <a:t> </a:t>
            </a:r>
            <a:r>
              <a:rPr lang="es-ES" sz="2000" dirty="0" smtClean="0"/>
              <a:t>Para abordar este desafío, utilizamos las siguientes herramientas que nos permitieron desarrollar el sistema web:</a:t>
            </a:r>
          </a:p>
          <a:p>
            <a:pPr rtl="0">
              <a:spcBef>
                <a:spcPts val="0"/>
              </a:spcBef>
              <a:buNone/>
            </a:pPr>
            <a:endParaRPr lang="es" sz="20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 smtClean="0"/>
              <a:t>HTML</a:t>
            </a:r>
            <a:endParaRPr lang="es" sz="20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CSS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 smtClean="0"/>
              <a:t>PHP </a:t>
            </a:r>
            <a:endParaRPr lang="es" sz="20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 smtClean="0"/>
              <a:t>SQLMyadmin</a:t>
            </a:r>
          </a:p>
          <a:p>
            <a:pPr marL="457200" lvl="0" indent="-228600">
              <a:buChar char="-"/>
            </a:pPr>
            <a:r>
              <a:rPr lang="es-ES" sz="2000" dirty="0" smtClean="0"/>
              <a:t>Framework </a:t>
            </a:r>
            <a:r>
              <a:rPr lang="es-ES" sz="2000" dirty="0" err="1" smtClean="0"/>
              <a:t>Symfony</a:t>
            </a:r>
            <a:endParaRPr lang="es-ES" sz="2000" dirty="0" smtClean="0"/>
          </a:p>
          <a:p>
            <a:pPr marL="457200" lvl="0" indent="-228600">
              <a:buChar char="-"/>
            </a:pPr>
            <a:r>
              <a:rPr lang="es-ES" sz="2000" dirty="0" smtClean="0"/>
              <a:t>Control de versiones: </a:t>
            </a:r>
            <a:r>
              <a:rPr lang="es-ES" sz="2000" dirty="0" err="1" smtClean="0"/>
              <a:t>GitHub</a:t>
            </a:r>
            <a:endParaRPr lang="es-ES" sz="2000" dirty="0" smtClean="0"/>
          </a:p>
          <a:p>
            <a:pPr marL="457200" lvl="0" indent="-228600">
              <a:buChar char="-"/>
            </a:pPr>
            <a:r>
              <a:rPr lang="es-ES" sz="2000" dirty="0" smtClean="0"/>
              <a:t>Apache Server</a:t>
            </a:r>
            <a:endParaRPr lang="es"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952" y="2870990"/>
            <a:ext cx="1377075" cy="18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311" y="2968151"/>
            <a:ext cx="1566599" cy="164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ymfony.com/logos/symfony_black_03.png?v=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1256038" cy="15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lbertoromeu.com/wp-content/uploads/2014/03/github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2348855" cy="156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907328" cy="1144488"/>
          </a:xfrm>
        </p:spPr>
        <p:txBody>
          <a:bodyPr/>
          <a:lstStyle/>
          <a:p>
            <a:r>
              <a:rPr lang="es-ES" b="1" dirty="0" smtClean="0">
                <a:solidFill>
                  <a:srgbClr val="FFFF99"/>
                </a:solidFill>
              </a:rPr>
              <a:t>A continuación nuestro sistema web:</a:t>
            </a:r>
            <a:endParaRPr lang="es-ES" b="1" dirty="0">
              <a:solidFill>
                <a:srgbClr val="FFFF99"/>
              </a:solidFill>
            </a:endParaRPr>
          </a:p>
        </p:txBody>
      </p:sp>
      <p:pic>
        <p:nvPicPr>
          <p:cNvPr id="9222" name="Picture 6" descr="http://www.mktdenegocios.com/imagenes/aplicaciones-we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608512" cy="42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6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67544" y="476671"/>
            <a:ext cx="8222100" cy="1095609"/>
          </a:xfrm>
          <a:prstGeom prst="rect">
            <a:avLst/>
          </a:prstGeom>
          <a:ln w="63500">
            <a:solidFill>
              <a:schemeClr val="accent5">
                <a:lumMod val="40000"/>
                <a:lumOff val="60000"/>
                <a:alpha val="80000"/>
              </a:schemeClr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 smtClean="0">
                <a:solidFill>
                  <a:srgbClr val="FFFF99"/>
                </a:solidFill>
              </a:rPr>
              <a:t>Involucrados en el proyecto</a:t>
            </a:r>
            <a:endParaRPr lang="es" dirty="0">
              <a:solidFill>
                <a:srgbClr val="FFFF99"/>
              </a:solidFill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512" y="1908606"/>
            <a:ext cx="4752528" cy="42086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Font typeface="Arial" charset="0"/>
              <a:buChar char="•"/>
            </a:pPr>
            <a:r>
              <a:rPr lang="es" sz="1400" dirty="0" smtClean="0">
                <a:solidFill>
                  <a:srgbClr val="92D050"/>
                </a:solidFill>
              </a:rPr>
              <a:t>Pedro Angel Peña: </a:t>
            </a:r>
            <a:r>
              <a:rPr lang="es" sz="1400" dirty="0" smtClean="0"/>
              <a:t>Director del establecimiento educacional; le interesa que le programa de integración escolar funcione adecuadamente según lineamientos del decreto  nº170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/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r>
              <a:rPr lang="es" sz="1400" dirty="0" smtClean="0">
                <a:solidFill>
                  <a:srgbClr val="92D050"/>
                </a:solidFill>
              </a:rPr>
              <a:t>Carolina Arriagada Ortega: </a:t>
            </a:r>
            <a:r>
              <a:rPr lang="es" sz="1400" dirty="0" smtClean="0"/>
              <a:t>Cliente con el cual nos contactamos para el desarrollo de este sistema web, psicóloga del establecimiento educacional, evalua y diagnostica a los pacientes del PIE.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 smtClean="0"/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r>
              <a:rPr lang="es" sz="1400" dirty="0" smtClean="0">
                <a:solidFill>
                  <a:srgbClr val="92D050"/>
                </a:solidFill>
              </a:rPr>
              <a:t>Rosita Vildoso Durán: </a:t>
            </a:r>
            <a:r>
              <a:rPr lang="es" sz="1400" dirty="0" smtClean="0"/>
              <a:t>Usuario administrador, administra el programa de integración escolar, supervisa el equipo psicosocial.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/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r>
              <a:rPr lang="es" sz="1400" dirty="0" smtClean="0">
                <a:solidFill>
                  <a:srgbClr val="FFFF00"/>
                </a:solidFill>
              </a:rPr>
              <a:t>Equipo de desarrollo: </a:t>
            </a:r>
            <a:r>
              <a:rPr lang="es" sz="1400" dirty="0" smtClean="0"/>
              <a:t>Alvaro Arriagada, Felipe Oyarzún y Felipe Rosso, estudiantes de ingeniería civil en informática UACh.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/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 smtClean="0"/>
          </a:p>
          <a:p>
            <a:pPr algn="just">
              <a:spcBef>
                <a:spcPts val="0"/>
              </a:spcBef>
              <a:buFont typeface="Arial" charset="0"/>
              <a:buChar char="•"/>
            </a:pPr>
            <a:endParaRPr lang="es" sz="1400" dirty="0"/>
          </a:p>
        </p:txBody>
      </p:sp>
      <p:pic>
        <p:nvPicPr>
          <p:cNvPr id="4100" name="Picture 4" descr="http://www.estartap.com/wp-content/uploads/2013/12/Trabajo-en-equip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355239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34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99216" cy="994048"/>
          </a:xfrm>
        </p:spPr>
        <p:txBody>
          <a:bodyPr/>
          <a:lstStyle/>
          <a:p>
            <a:r>
              <a:rPr lang="es-ES" dirty="0" smtClean="0">
                <a:solidFill>
                  <a:srgbClr val="FFFF99"/>
                </a:solidFill>
              </a:rPr>
              <a:t>Definición del problema</a:t>
            </a:r>
            <a:endParaRPr lang="es-ES" dirty="0">
              <a:solidFill>
                <a:srgbClr val="FFFF99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772816"/>
            <a:ext cx="72728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 smtClean="0"/>
              <a:t>La escuela San Andres de Tegualda y su programa de integración escolar realizan sesiones a los alumnos con el fin de estudiar su comportamiento y favorecer su participación escolar, para ello realizan: </a:t>
            </a:r>
          </a:p>
          <a:p>
            <a:r>
              <a:rPr lang="es" dirty="0" smtClean="0"/>
              <a:t/>
            </a:r>
            <a:br>
              <a:rPr lang="es" dirty="0" smtClean="0"/>
            </a:br>
            <a:r>
              <a:rPr lang="es" dirty="0" smtClean="0"/>
              <a:t>*</a:t>
            </a:r>
            <a:r>
              <a:rPr lang="es" dirty="0" smtClean="0">
                <a:solidFill>
                  <a:srgbClr val="FFFF99"/>
                </a:solidFill>
              </a:rPr>
              <a:t> Sesiones</a:t>
            </a:r>
            <a:r>
              <a:rPr lang="es" dirty="0" smtClean="0"/>
              <a:t>: Reunión entre paciente(s) (Alumno(s)) y uno de los profesionales, en donde se conversan puntos de diversas aristas a interes del especialista, y luego de cada sesión se rellena una </a:t>
            </a:r>
            <a:r>
              <a:rPr lang="es" dirty="0" smtClean="0">
                <a:solidFill>
                  <a:srgbClr val="FFFF99"/>
                </a:solidFill>
              </a:rPr>
              <a:t>ficha clínica.</a:t>
            </a:r>
          </a:p>
          <a:p>
            <a:endParaRPr lang="es" dirty="0" smtClean="0">
              <a:solidFill>
                <a:srgbClr val="FFFF99"/>
              </a:solidFill>
            </a:endParaRPr>
          </a:p>
          <a:p>
            <a:endParaRPr lang="es" dirty="0" smtClean="0">
              <a:solidFill>
                <a:srgbClr val="FFFF99"/>
              </a:solidFill>
            </a:endParaRPr>
          </a:p>
          <a:p>
            <a:r>
              <a:rPr lang="es" sz="2800" dirty="0" smtClean="0">
                <a:solidFill>
                  <a:srgbClr val="92D050"/>
                </a:solidFill>
              </a:rPr>
              <a:t>¿Qué es lo que vamos a mejorar?</a:t>
            </a:r>
          </a:p>
          <a:p>
            <a:endParaRPr lang="es" sz="2800" dirty="0">
              <a:solidFill>
                <a:srgbClr val="92D050"/>
              </a:solidFill>
            </a:endParaRPr>
          </a:p>
          <a:p>
            <a:endParaRPr lang="es" sz="2800" dirty="0" smtClean="0">
              <a:solidFill>
                <a:srgbClr val="92D050"/>
              </a:solidFill>
            </a:endParaRPr>
          </a:p>
          <a:p>
            <a:endParaRPr lang="es" sz="2800" dirty="0">
              <a:solidFill>
                <a:srgbClr val="92D050"/>
              </a:solidFill>
            </a:endParaRPr>
          </a:p>
          <a:p>
            <a:endParaRPr lang="es" sz="2800" dirty="0" smtClean="0">
              <a:solidFill>
                <a:srgbClr val="92D050"/>
              </a:solidFill>
            </a:endParaRPr>
          </a:p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AutoShape 2" descr="data:image/jpeg;base64,/9j/4AAQSkZJRgABAQAAAQABAAD/2wCEAAkGBxISDxASEBASEA8PEA8PEBAVDw8WFBUQFRQWGBURFRcYHCggGBolGxQUITEhJykrLi8uFx8zODUsNygtLisBCgoKDg0OGhAQGywkICQtLCwsLCwsLCwsLywsLCwsLCwsLCwsLCwsLCwsLCwsLCwsLCwsLCwsLCwsLCwsLCwsLP/AABEIALQAtAMBEQACEQEDEQH/xAAcAAEAAQUBAQAAAAAAAAAAAAAAAQIDBQYHBAj/xAA/EAACAQMBBAcFBgQEBwAAAAABAgADBBESBSExUQYHE0FhgZEiMlJxoRRCYrHB0SNDcoIVM6LhFhdTg5KTsv/EABsBAQACAwEBAAAAAAAAAAAAAAADBAEFBgIH/8QALBEBAAICAQQBAgUEAwAAAAAAAAECAxEEBRIhMUETUSIyYYGhBhUjsRRCUv/aAAwDAQACEQMRAD8A7jAQEBAQEBAQKYY8GY0EM6SIIIEwEBAQECMQJgIEQJgICAgICBGYY2ZhlrfSbppa2Xs1GNSr3UkwW8M9y+chyZq09r/D6dm5M+PEfeXPdodal2/+TSpUB3ZzUbzJwPpKk8ufh0WL+nsVfz2mf4Yv/mFtHOftA/8AWkj/AOTda/snE/8AL22fWffIfbFGqORQqfVTPccq3ygydA49vyzMNq2N1qW7kC5pPbt8QOun6gAj0linKrPiWq5PQsuON0nuj+W+Wd7TqoHpOtRG4MpBB9JZi0S0d8dqTq0aX8zLwmAgICAgICAgICAgICAgUkwT49Od9YfTo0Cba1I7bH8Sr/0/wr+L8pUz59eIdB0rpP1v8mX05EzEkkkszHJYnJJ5kzXTNpny7CtaVjsiPCJh6ICBMaYi2vTJbB27Xs6naW76c41od6OB8S/rJseSaztT5fCxcmsxePLt/RHpRSv6RZPYqpgVaROSpPf4qd+DNljyxb04jm8DJxL6n9pbCJKopgICAgICAgICAgICBBgaZ1hdLRaUuzpHNzUBI/AvxHx5D58pW5GWKxqPbc9J6bPJt9S35Y/lxBmJJJJLE5JJySTxJPfNbM78y7esRWNR4RG2SeY8m6xHdMvPUvUXiw8pLGKZVMnNxVn2U71GO5hE4bMY+dhvOtvRIpjS53RaPEkMx9nv2HtaraV0r0feTipPssh4o3gf2kmLJNZVObxa8nHOOY/d9DbF2mlzb069I+xVUMOYPep8Qd029LRaNw+e8jFbBknHb4e7M9IkwECBAmAgICAgICAgeXaV6tGjUqufZpKXbyHCeb2isTMpcOKcuSKV9y+dNt7Se4rPVqH26jaiOIHJR4Abpp72m9ty+i4MFcOGMVfhj542m8eyZNtk2b1b395TV1NK3ouoZWqM2pgeB0qCQPnL+Lj69uX6l1isz2Y/Sm+6ldoICadW3rH4Qzof9QxLE000teVHy0Lamxri2q9lc0Xo1Bv0sOI5qeDDxBM8TCzjtW35Ze7ZzMBg7x3eHykGXHGtttxOVas9tntlLWnR1ncRKY0d3/V0nqc2wRUrWjH2XHbUhycbnA+YKnyMvcW+vDmP6h4u61yxH6S6yJely0z5VQEBAQEBAQEBAQIMDnvXPtkULBEJ33FXTjmqDUfLOkecgyxuNNl0q0UzTkn49OCf4m+c7jnu/aQfRjTcz1HL3beqltNT7wK/USG2DUeGxxdWrbxaGy9DNmLe3tGjkGmTrq4P8td7Dz3DzjDhmZ8sc7qNK8abV9voxEwABuA3AeHKbRwkztVAw/Sbo9QvaDUq65GCUf71NvjQ9xnm0bhJiyTSdw+dduWL2lerb1MdpSbSSODDuYeBBBlW3vUt9ht9SndCzYBn9lVZ3JOFVSzH5Ab5UvjmZ8N/x8tYxfilnV6KX5XULOtp4+6M+mczz9G7P9040fh74XuiFR7falprVqb9qqMjqyth8rvB38SJJhpat0HUJx5+JeazE+N+H0Gpm1hwk+FcBAQEBAQEBAQECMQLVzapUUrURaiHirKrKfmDMTG2YmY9NG2/1S7OuMmmjWlQ/eon2c+KHd6YnnshPTkXq55tbqYvqbDsKtG5QnGTmkwz3spz9CeE8zRYjlxMeXV+gfQqjs2hpXFS4qAdtXIwWPwr8KDuHmZJERCplzTefLa5lEQIIgce60+jjXW17WnRwr3Fv/EcgkKqOQXI78A8PlK2SNzpuOBmjHhvMt96ObDtrKmEt0A3e1UODUc82b9OEmrSKw12bPfL7llu38Z78IHl2hZUa+jtqYc0nWojfeVlIIIPdvAnmaxM7S0y2pExE+2VptkZnpEuQEBAQEBAQEBAQEBAgwGIYIPCYZIEEwNKF8lXaN3UUg/Z0o2YPJgWqVRn5sg/tkdfNpW70mmCP18sh9qkkTtUmPOz7VAkXUDIbJuMsV8MwMrAQEBAQEBAQEBAQEBAQECkx7P1lBMagjz6c06d9YioGt7Jg1TetSuDlU8E+JuO/u/Kpm5HxDf9O6TN5jJm8R8Q1bq8v9JuKZO9ilUHO8kZDfM+6Z5419Sn67gmta2j4bp9rl1zU+D7X4j1hhWLqBnejB1O7dygDzP+wgbHAQEBAQEBAQEBAQEBAQIzA8m0doU6FJqtZwlNRvY/QDmfCYm0Vh7xYr5rdlY3Li/TPrArXWqlRzRtt6kZ9tx+IjgPAecoZc8z4h1vB6TTD5v5lpErNyv2V21KotRPeX6jvBnqtpiUOfBXLSaT+ze7La6Vk1Id/Er3g8jNnXJF4jThuTxMmC2rR+7MbM2+FxTqIjJw3gHIkiq2Cyt7ZiSAd/3SxIHygZ3ZKpTHZouBvfO88s5PmIGUgICAgICAgICAgICAgQYFi7ulpI9SoQqIpZmPAAcYmdM0rbJbtrDgnTXpVUvauo5SihbsaWfdHA1G/GR6ZI5zWZss3nw7rgcGnEp97fMtXzIfhd7tkG0gE4AGSSAAOJJOAAO8zMRM+HjJkrSP9up9Bersrpub7KkAlLcEgjI96qRx/p9Zew4O3zLl+qdTrl/x448fd76/RsFfYIB7sy00TzJY10qDI0AkDO/GfAwN3sX7JQXOQcKTy5GBmQYEwEBAQEBAQEBAQEBAgwObdcW2CtOjar/N1Vapz9xSAq+bEn+2VOTf8OodD0HjRa9slo9eP3cgrNk/LdKUOnsozDxC5bUWqOtOmpd3YKijiWPACK1m0vGTLWkTM+odw6C9Badkoq1sVbtgCWxlaf4E/Vu+bHFj7YcfzepXzzNY9Nn23UK27kdwHpmTtbEfdpy7V8YHqp7axyI5GBdfbaspVgACCIGY2FtDUoVjn4T+kDNwEBAQEBAQEBAQEBApaDevLgfWTf8Aa7UuN+6looj+1QT9WPpNZyLfjdv0fH2caNfPlqGZEvTOwzBPrTovUrssPc3FwwyLdEpp/XU1ZPkq/wCqXOPX5c/1zNNa1xw7NLrmvSi5oh0ZDwdWU+Ygc5Ox1YcMeOTxgWW2KAffJ84GQsbJEBJXVkYOrfu5b+EDI0toKCERVDN7KgAZzA28QJgICAgICAgICAgIFLQfL5a6QbVQ3Ny+dZqV674HIu2M+WJrpxza25dnTmY8OKta/Zi02infkeUThlivUaT7hfW6Q/eE8TilPXl4p9O49SluBs56g/nXFRs+CgIP/ky7x66q5vq+WMmaNfZ0ISdqYWb2vops3IbvmeEMtJua5Q7wSvdgQPJ/iQPBW/8AEwLi1GYDV7A+p/aBuOwrdBRpsqKGK72CjUd54niYGSAgTAQEBAQEBAQEBAQKSI2SxV/0cs626taUKme80Uz64zHbtn6ktR2v1d7ELFXCW9TklzoI/tJx9JHuqxW2aY3G1Ow+qHZtKp2jGrdLuKJVZCg8fYA1+czEVn083zZPUuhW9BUUKiqiKMKqgBQOQA4T1EaQTO52uzI8O2KWqi4HcNXpvga03AQPNVYCBiri7y+kd3HlA6LshNNCkD8Cn13/AKwPZAQEBAQEBAQEBAQEDwba2pTtqLVqzaUQeZPco5kzza0VjcpsGG+a8UpDjXSjrHuq4KUT9mptnchy5XmX7j8vWULZ7XnVXVYOkYMFYtb8VmhsMkk7yd5J3knmTIZmWwiK1j8MNg6H9LK1hVBUs1uSO1oZ3Ed7IPut+cnxZJrKhzOFTNSZiNTD6Ktqyuiuh1K6hlPNSMg+kvxO4cfNdTML0ywtXPuP/Q35QNOY7oHgv6ulCeQ+sDGWNL1P5mB1ZFwAOQAgVQEBAQECIEwEBAQEBA5T143jA2VIe4wr1SObLoVfQM3rKvJ9N/0PVZtdyZjmU48Q6Lui8bRDBMfJ49y+kOgaMNl2Qf3uwp+nd9MTaY/yuH5Wpz2mPuz4ntWhbuj/AA3/AKG/Iwy0xju8oGG2s2dK8z+UC9sqnmpTHN0H1EDpUCYCAgICAgUZgNUCNUCcwI1QGuBpnWh0ba9tVaiNVxbMz0173VgNdMeJwpHiokeSvcucLkfSvO/Uvn03mliHBGCVIxhlYdxB37uUrWx+G8x8uKrlOurEBTkkgBRnJJ4ADvMh+nZfry8VvlvfRDq7uLmor3VNre1GCwcEVKg+ALxXPeTiS48E73LX83qeOK9tPMu508AAAAKoAAHAAcAJejxDmNzvcqtcDxbXutNMjvfd5d8DT7i6AgYy+JypI4rqHyPAwMnsBNVekPxBvTfA37VAaoE6oDMBmBOYDMCzqgUloFOuBBqQKTVgUGvAttdgQMHtjZNhctqubajVf42VdXmRvPnMae62mFzZNtZ2oxbUaNHmUVQx8C3GIh5tf7MiNorz+szthUL4c4FQu4GJ2zXyfBRgfrAw1ja9tWCn3B7T/wBPLzgT0mwbg43AKgwO7A4QPZ0aH8ZTyVvygbYldTwYH5GBcDwKtUBqgVaoE6oDMCjECkiBSVgUFIFDU4FDUBAtPaKeIgWX2ch+6IFs7Mp/AJnYCyQfdHpMCrsVECiqcA4xnuyd0Dw1Lyk25/e7xmBXRvaKf5ahc8TnjA125vfbbKO3tH2gjHPjuEC8u1Vxgq4/7b/tA9tptjJAQNkn4GHrugbSlwDAuCtArFSBUHgVBoE6oFzECNMBpgQVgRpgQUgU6IEGlAg0oFPYwKTbwLb2SniMwPDW6N27+9SHluPqDAtf8KW3wH5do/7wPbS2PTUABcYgXV2eBAuCzgVC1gV/Z4E9jAns4EhIFQSBexAYgMQIxAYgMQI0wGmA0wGmA0wI0wGiBOmA0wGmBOmA0wGmA0wJ0wGIDECqBEBAQEBiAgICAgICAgICAxAmAgICAgIC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data:image/jpeg;base64,/9j/4AAQSkZJRgABAQAAAQABAAD/2wCEAAkGBxISDxASEBASEA8PEA8PEBAVDw8WFBUQFRQWGBURFRcYHCggGBolGxQUITEhJykrLi8uFx8zODUsNygtLisBCgoKDg0OGhAQGywkICQtLCwsLCwsLCwsLywsLCwsLCwsLCwsLCwsLCwsLCwsLCwsLCwsLCwsLCwsLCwsLCwsLP/AABEIALQAtAMBEQACEQEDEQH/xAAcAAEAAQUBAQAAAAAAAAAAAAAAAQIDBQYHBAj/xAA/EAACAQMBBAcFBgQEBwAAAAABAgADBBESBSExUQYHE0FhgZEiMlJxoRRCYrHB0SNDcoIVM6LhFhdTg5KTsv/EABsBAQACAwEBAAAAAAAAAAAAAAADBAEFBgIH/8QALBEBAAICAQQBAgUEAwAAAAAAAAECAxEEBRIhMUETUSIyYYGhBhUjsRRCUv/aAAwDAQACEQMRAD8A7jAQEBAQEBAQKYY8GY0EM6SIIIEwEBAQECMQJgIEQJgICAgICBGYY2ZhlrfSbppa2Xs1GNSr3UkwW8M9y+chyZq09r/D6dm5M+PEfeXPdodal2/+TSpUB3ZzUbzJwPpKk8ufh0WL+nsVfz2mf4Yv/mFtHOftA/8AWkj/AOTda/snE/8AL22fWffIfbFGqORQqfVTPccq3ygydA49vyzMNq2N1qW7kC5pPbt8QOun6gAj0linKrPiWq5PQsuON0nuj+W+Wd7TqoHpOtRG4MpBB9JZi0S0d8dqTq0aX8zLwmAgICAgICAgICAgICAgUkwT49Od9YfTo0Cba1I7bH8Sr/0/wr+L8pUz59eIdB0rpP1v8mX05EzEkkkszHJYnJJ5kzXTNpny7CtaVjsiPCJh6ICBMaYi2vTJbB27Xs6naW76c41od6OB8S/rJseSaztT5fCxcmsxePLt/RHpRSv6RZPYqpgVaROSpPf4qd+DNljyxb04jm8DJxL6n9pbCJKopgICAgICAgICAgICBBgaZ1hdLRaUuzpHNzUBI/AvxHx5D58pW5GWKxqPbc9J6bPJt9S35Y/lxBmJJJJLE5JJySTxJPfNbM78y7esRWNR4RG2SeY8m6xHdMvPUvUXiw8pLGKZVMnNxVn2U71GO5hE4bMY+dhvOtvRIpjS53RaPEkMx9nv2HtaraV0r0feTipPssh4o3gf2kmLJNZVObxa8nHOOY/d9DbF2mlzb069I+xVUMOYPep8Qd029LRaNw+e8jFbBknHb4e7M9IkwECBAmAgICAgICAgeXaV6tGjUqufZpKXbyHCeb2isTMpcOKcuSKV9y+dNt7Se4rPVqH26jaiOIHJR4Abpp72m9ty+i4MFcOGMVfhj542m8eyZNtk2b1b395TV1NK3ouoZWqM2pgeB0qCQPnL+Lj69uX6l1isz2Y/Sm+6ldoICadW3rH4Qzof9QxLE000teVHy0Lamxri2q9lc0Xo1Bv0sOI5qeDDxBM8TCzjtW35Ze7ZzMBg7x3eHykGXHGtttxOVas9tntlLWnR1ncRKY0d3/V0nqc2wRUrWjH2XHbUhycbnA+YKnyMvcW+vDmP6h4u61yxH6S6yJely0z5VQEBAQEBAQEBAQIMDnvXPtkULBEJ33FXTjmqDUfLOkecgyxuNNl0q0UzTkn49OCf4m+c7jnu/aQfRjTcz1HL3beqltNT7wK/USG2DUeGxxdWrbxaGy9DNmLe3tGjkGmTrq4P8td7Dz3DzjDhmZ8sc7qNK8abV9voxEwABuA3AeHKbRwkztVAw/Sbo9QvaDUq65GCUf71NvjQ9xnm0bhJiyTSdw+dduWL2lerb1MdpSbSSODDuYeBBBlW3vUt9ht9SndCzYBn9lVZ3JOFVSzH5Ab5UvjmZ8N/x8tYxfilnV6KX5XULOtp4+6M+mczz9G7P9040fh74XuiFR7falprVqb9qqMjqyth8rvB38SJJhpat0HUJx5+JeazE+N+H0Gpm1hwk+FcBAQEBAQEBAQECMQLVzapUUrURaiHirKrKfmDMTG2YmY9NG2/1S7OuMmmjWlQ/eon2c+KHd6YnnshPTkXq55tbqYvqbDsKtG5QnGTmkwz3spz9CeE8zRYjlxMeXV+gfQqjs2hpXFS4qAdtXIwWPwr8KDuHmZJERCplzTefLa5lEQIIgce60+jjXW17WnRwr3Fv/EcgkKqOQXI78A8PlK2SNzpuOBmjHhvMt96ObDtrKmEt0A3e1UODUc82b9OEmrSKw12bPfL7llu38Z78IHl2hZUa+jtqYc0nWojfeVlIIIPdvAnmaxM7S0y2pExE+2VptkZnpEuQEBAQEBAQEBAQEBAgwGIYIPCYZIEEwNKF8lXaN3UUg/Z0o2YPJgWqVRn5sg/tkdfNpW70mmCP18sh9qkkTtUmPOz7VAkXUDIbJuMsV8MwMrAQEBAQEBAQEBAQEBAQECkx7P1lBMagjz6c06d9YioGt7Jg1TetSuDlU8E+JuO/u/Kpm5HxDf9O6TN5jJm8R8Q1bq8v9JuKZO9ilUHO8kZDfM+6Z5419Sn67gmta2j4bp9rl1zU+D7X4j1hhWLqBnejB1O7dygDzP+wgbHAQEBAQEBAQEBAQEBAQIzA8m0doU6FJqtZwlNRvY/QDmfCYm0Vh7xYr5rdlY3Li/TPrArXWqlRzRtt6kZ9tx+IjgPAecoZc8z4h1vB6TTD5v5lpErNyv2V21KotRPeX6jvBnqtpiUOfBXLSaT+ze7La6Vk1Id/Er3g8jNnXJF4jThuTxMmC2rR+7MbM2+FxTqIjJw3gHIkiq2Cyt7ZiSAd/3SxIHygZ3ZKpTHZouBvfO88s5PmIGUgICAgICAgICAgICAgQYFi7ulpI9SoQqIpZmPAAcYmdM0rbJbtrDgnTXpVUvauo5SihbsaWfdHA1G/GR6ZI5zWZss3nw7rgcGnEp97fMtXzIfhd7tkG0gE4AGSSAAOJJOAAO8zMRM+HjJkrSP9up9Bersrpub7KkAlLcEgjI96qRx/p9Zew4O3zLl+qdTrl/x448fd76/RsFfYIB7sy00TzJY10qDI0AkDO/GfAwN3sX7JQXOQcKTy5GBmQYEwEBAQEBAQEBAQEBAgwObdcW2CtOjar/N1Vapz9xSAq+bEn+2VOTf8OodD0HjRa9slo9eP3cgrNk/LdKUOnsozDxC5bUWqOtOmpd3YKijiWPACK1m0vGTLWkTM+odw6C9Badkoq1sVbtgCWxlaf4E/Vu+bHFj7YcfzepXzzNY9Nn23UK27kdwHpmTtbEfdpy7V8YHqp7axyI5GBdfbaspVgACCIGY2FtDUoVjn4T+kDNwEBAQEBAQEBAQEBApaDevLgfWTf8Aa7UuN+6looj+1QT9WPpNZyLfjdv0fH2caNfPlqGZEvTOwzBPrTovUrssPc3FwwyLdEpp/XU1ZPkq/wCqXOPX5c/1zNNa1xw7NLrmvSi5oh0ZDwdWU+Ygc5Ox1YcMeOTxgWW2KAffJ84GQsbJEBJXVkYOrfu5b+EDI0toKCERVDN7KgAZzA28QJgICAgICAgICAgIFLQfL5a6QbVQ3Ny+dZqV674HIu2M+WJrpxza25dnTmY8OKta/Zi02infkeUThlivUaT7hfW6Q/eE8TilPXl4p9O49SluBs56g/nXFRs+CgIP/ky7x66q5vq+WMmaNfZ0ISdqYWb2vops3IbvmeEMtJua5Q7wSvdgQPJ/iQPBW/8AEwLi1GYDV7A+p/aBuOwrdBRpsqKGK72CjUd54niYGSAgTAQEBAQEBAQEBAQKSI2SxV/0cs626taUKme80Uz64zHbtn6ktR2v1d7ELFXCW9TklzoI/tJx9JHuqxW2aY3G1Ow+qHZtKp2jGrdLuKJVZCg8fYA1+czEVn083zZPUuhW9BUUKiqiKMKqgBQOQA4T1EaQTO52uzI8O2KWqi4HcNXpvga03AQPNVYCBiri7y+kd3HlA6LshNNCkD8Cn13/AKwPZAQEBAQEBAQEBAQEDwba2pTtqLVqzaUQeZPco5kzza0VjcpsGG+a8UpDjXSjrHuq4KUT9mptnchy5XmX7j8vWULZ7XnVXVYOkYMFYtb8VmhsMkk7yd5J3knmTIZmWwiK1j8MNg6H9LK1hVBUs1uSO1oZ3Ed7IPut+cnxZJrKhzOFTNSZiNTD6Ktqyuiuh1K6hlPNSMg+kvxO4cfNdTML0ywtXPuP/Q35QNOY7oHgv6ulCeQ+sDGWNL1P5mB1ZFwAOQAgVQEBAQECIEwEBAQEBA5T143jA2VIe4wr1SObLoVfQM3rKvJ9N/0PVZtdyZjmU48Q6Lui8bRDBMfJ49y+kOgaMNl2Qf3uwp+nd9MTaY/yuH5Wpz2mPuz4ntWhbuj/AA3/AKG/Iwy0xju8oGG2s2dK8z+UC9sqnmpTHN0H1EDpUCYCAgICAgUZgNUCNUCcwI1QGuBpnWh0ba9tVaiNVxbMz0173VgNdMeJwpHiokeSvcucLkfSvO/Uvn03mliHBGCVIxhlYdxB37uUrWx+G8x8uKrlOurEBTkkgBRnJJ4ADvMh+nZfry8VvlvfRDq7uLmor3VNre1GCwcEVKg+ALxXPeTiS48E73LX83qeOK9tPMu508AAAAKoAAHAAcAJejxDmNzvcqtcDxbXutNMjvfd5d8DT7i6AgYy+JypI4rqHyPAwMnsBNVekPxBvTfA37VAaoE6oDMBmBOYDMCzqgUloFOuBBqQKTVgUGvAttdgQMHtjZNhctqubajVf42VdXmRvPnMae62mFzZNtZ2oxbUaNHmUVQx8C3GIh5tf7MiNorz+szthUL4c4FQu4GJ2zXyfBRgfrAw1ja9tWCn3B7T/wBPLzgT0mwbg43AKgwO7A4QPZ0aH8ZTyVvygbYldTwYH5GBcDwKtUBqgVaoE6oDMCjECkiBSVgUFIFDU4FDUBAtPaKeIgWX2ch+6IFs7Mp/AJnYCyQfdHpMCrsVECiqcA4xnuyd0Dw1Lyk25/e7xmBXRvaKf5ahc8TnjA125vfbbKO3tH2gjHPjuEC8u1Vxgq4/7b/tA9tptjJAQNkn4GHrugbSlwDAuCtArFSBUHgVBoE6oFzECNMBpgQVgRpgQUgU6IEGlAg0oFPYwKTbwLb2SniMwPDW6N27+9SHluPqDAtf8KW3wH5do/7wPbS2PTUABcYgXV2eBAuCzgVC1gV/Z4E9jAns4EhIFQSBexAYgMQIxAYgMQI0wGmA0wGmA0wI0wGiBOmA0wGmBOmA0wGmA0wJ0wGIDECqBEBAQEBiAgICAgICAgICAxAmAgICAgIC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5" name="Picture 5" descr="C:\Users\Whitesnake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969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23528" y="356659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000" dirty="0">
                <a:solidFill>
                  <a:srgbClr val="FFFF99"/>
                </a:solidFill>
              </a:rPr>
              <a:t>Situación Actual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79512" y="1678246"/>
            <a:ext cx="5037000" cy="42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 dirty="0"/>
              <a:t> </a:t>
            </a:r>
            <a:r>
              <a:rPr lang="es" sz="1800" dirty="0" smtClean="0"/>
              <a:t>   * Actualmente </a:t>
            </a:r>
            <a:r>
              <a:rPr lang="es" sz="1800" dirty="0"/>
              <a:t>cada profesional dispone de un cuaderno o carpeta con fichas clínicas. </a:t>
            </a:r>
            <a:endParaRPr lang="es" sz="1800" dirty="0" smtClean="0"/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 * Necesitan coordinar reunión para traspaso de información</a:t>
            </a:r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* Profesionales se reunen una vez a la semana para conversar los casos mas urgentes.</a:t>
            </a:r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endParaRPr lang="es" sz="1800" dirty="0" smtClean="0"/>
          </a:p>
          <a:p>
            <a:pPr>
              <a:buNone/>
            </a:pPr>
            <a:r>
              <a:rPr lang="es" sz="2000" dirty="0" smtClean="0">
                <a:solidFill>
                  <a:srgbClr val="92D050"/>
                </a:solidFill>
              </a:rPr>
              <a:t>   ¿Cómo lo </a:t>
            </a:r>
            <a:r>
              <a:rPr lang="es" sz="2000" dirty="0">
                <a:solidFill>
                  <a:srgbClr val="92D050"/>
                </a:solidFill>
              </a:rPr>
              <a:t>vamos a mejorar?</a:t>
            </a:r>
          </a:p>
          <a:p>
            <a:pPr lvl="0" rtl="0">
              <a:spcBef>
                <a:spcPts val="0"/>
              </a:spcBef>
              <a:buNone/>
            </a:pPr>
            <a:endParaRPr lang="es" sz="1800" dirty="0" smtClean="0"/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endParaRPr lang="es" sz="1800" dirty="0" smtClean="0"/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160" y="764704"/>
            <a:ext cx="3461624" cy="282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0354">
            <a:off x="6763543" y="4136964"/>
            <a:ext cx="2226774" cy="23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Whitesnake\Desktop\En-las-reuniones-se-discuten-uno-o-varios-tem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1706">
            <a:off x="4703232" y="4195923"/>
            <a:ext cx="2043130" cy="20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55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126787"/>
            <a:ext cx="7543800" cy="914400"/>
          </a:xfrm>
        </p:spPr>
        <p:txBody>
          <a:bodyPr/>
          <a:lstStyle/>
          <a:p>
            <a:r>
              <a:rPr lang="es-ES" dirty="0">
                <a:solidFill>
                  <a:srgbClr val="FFFF99"/>
                </a:solidFill>
              </a:rPr>
              <a:t>Definición del problema</a:t>
            </a:r>
            <a:endParaRPr lang="es-ES" dirty="0"/>
          </a:p>
        </p:txBody>
      </p:sp>
      <p:sp>
        <p:nvSpPr>
          <p:cNvPr id="4" name="AutoShape 2" descr="data:image/jpeg;base64,/9j/4AAQSkZJRgABAQAAAQABAAD/2wCEAAkGBxISDxASEBASEA8PEA8PEBAVDw8WFBUQFRQWGBURFRcYHCggGBolGxQUITEhJykrLi8uFx8zODUsNygtLisBCgoKDg0OGhAQGywkICQtLCwsLCwsLCwsLywsLCwsLCwsLCwsLCwsLCwsLCwsLCwsLCwsLCwsLCwsLCwsLCwsLP/AABEIALQAtAMBEQACEQEDEQH/xAAcAAEAAQUBAQAAAAAAAAAAAAAAAQIDBQYHBAj/xAA/EAACAQMBBAcFBgQEBwAAAAABAgADBBESBSExUQYHE0FhgZEiMlJxoRRCYrHB0SNDcoIVM6LhFhdTg5KTsv/EABsBAQACAwEBAAAAAAAAAAAAAAADBAEFBgIH/8QALBEBAAICAQQBAgUEAwAAAAAAAAECAxEEBRIhMUETUSIyYYGhBhUjsRRCUv/aAAwDAQACEQMRAD8A7jAQEBAQEBAQKYY8GY0EM6SIIIEwEBAQECMQJgIEQJgICAgICBGYY2ZhlrfSbppa2Xs1GNSr3UkwW8M9y+chyZq09r/D6dm5M+PEfeXPdodal2/+TSpUB3ZzUbzJwPpKk8ufh0WL+nsVfz2mf4Yv/mFtHOftA/8AWkj/AOTda/snE/8AL22fWffIfbFGqORQqfVTPccq3ygydA49vyzMNq2N1qW7kC5pPbt8QOun6gAj0linKrPiWq5PQsuON0nuj+W+Wd7TqoHpOtRG4MpBB9JZi0S0d8dqTq0aX8zLwmAgICAgICAgICAgICAgUkwT49Od9YfTo0Cba1I7bH8Sr/0/wr+L8pUz59eIdB0rpP1v8mX05EzEkkkszHJYnJJ5kzXTNpny7CtaVjsiPCJh6ICBMaYi2vTJbB27Xs6naW76c41od6OB8S/rJseSaztT5fCxcmsxePLt/RHpRSv6RZPYqpgVaROSpPf4qd+DNljyxb04jm8DJxL6n9pbCJKopgICAgICAgICAgICBBgaZ1hdLRaUuzpHNzUBI/AvxHx5D58pW5GWKxqPbc9J6bPJt9S35Y/lxBmJJJJLE5JJySTxJPfNbM78y7esRWNR4RG2SeY8m6xHdMvPUvUXiw8pLGKZVMnNxVn2U71GO5hE4bMY+dhvOtvRIpjS53RaPEkMx9nv2HtaraV0r0feTipPssh4o3gf2kmLJNZVObxa8nHOOY/d9DbF2mlzb069I+xVUMOYPep8Qd029LRaNw+e8jFbBknHb4e7M9IkwECBAmAgICAgICAgeXaV6tGjUqufZpKXbyHCeb2isTMpcOKcuSKV9y+dNt7Se4rPVqH26jaiOIHJR4Abpp72m9ty+i4MFcOGMVfhj542m8eyZNtk2b1b395TV1NK3ouoZWqM2pgeB0qCQPnL+Lj69uX6l1isz2Y/Sm+6ldoICadW3rH4Qzof9QxLE000teVHy0Lamxri2q9lc0Xo1Bv0sOI5qeDDxBM8TCzjtW35Ze7ZzMBg7x3eHykGXHGtttxOVas9tntlLWnR1ncRKY0d3/V0nqc2wRUrWjH2XHbUhycbnA+YKnyMvcW+vDmP6h4u61yxH6S6yJely0z5VQEBAQEBAQEBAQIMDnvXPtkULBEJ33FXTjmqDUfLOkecgyxuNNl0q0UzTkn49OCf4m+c7jnu/aQfRjTcz1HL3beqltNT7wK/USG2DUeGxxdWrbxaGy9DNmLe3tGjkGmTrq4P8td7Dz3DzjDhmZ8sc7qNK8abV9voxEwABuA3AeHKbRwkztVAw/Sbo9QvaDUq65GCUf71NvjQ9xnm0bhJiyTSdw+dduWL2lerb1MdpSbSSODDuYeBBBlW3vUt9ht9SndCzYBn9lVZ3JOFVSzH5Ab5UvjmZ8N/x8tYxfilnV6KX5XULOtp4+6M+mczz9G7P9040fh74XuiFR7falprVqb9qqMjqyth8rvB38SJJhpat0HUJx5+JeazE+N+H0Gpm1hwk+FcBAQEBAQEBAQECMQLVzapUUrURaiHirKrKfmDMTG2YmY9NG2/1S7OuMmmjWlQ/eon2c+KHd6YnnshPTkXq55tbqYvqbDsKtG5QnGTmkwz3spz9CeE8zRYjlxMeXV+gfQqjs2hpXFS4qAdtXIwWPwr8KDuHmZJERCplzTefLa5lEQIIgce60+jjXW17WnRwr3Fv/EcgkKqOQXI78A8PlK2SNzpuOBmjHhvMt96ObDtrKmEt0A3e1UODUc82b9OEmrSKw12bPfL7llu38Z78IHl2hZUa+jtqYc0nWojfeVlIIIPdvAnmaxM7S0y2pExE+2VptkZnpEuQEBAQEBAQEBAQEBAgwGIYIPCYZIEEwNKF8lXaN3UUg/Z0o2YPJgWqVRn5sg/tkdfNpW70mmCP18sh9qkkTtUmPOz7VAkXUDIbJuMsV8MwMrAQEBAQEBAQEBAQEBAQECkx7P1lBMagjz6c06d9YioGt7Jg1TetSuDlU8E+JuO/u/Kpm5HxDf9O6TN5jJm8R8Q1bq8v9JuKZO9ilUHO8kZDfM+6Z5419Sn67gmta2j4bp9rl1zU+D7X4j1hhWLqBnejB1O7dygDzP+wgbHAQEBAQEBAQEBAQEBAQIzA8m0doU6FJqtZwlNRvY/QDmfCYm0Vh7xYr5rdlY3Li/TPrArXWqlRzRtt6kZ9tx+IjgPAecoZc8z4h1vB6TTD5v5lpErNyv2V21KotRPeX6jvBnqtpiUOfBXLSaT+ze7La6Vk1Id/Er3g8jNnXJF4jThuTxMmC2rR+7MbM2+FxTqIjJw3gHIkiq2Cyt7ZiSAd/3SxIHygZ3ZKpTHZouBvfO88s5PmIGUgICAgICAgICAgICAgQYFi7ulpI9SoQqIpZmPAAcYmdM0rbJbtrDgnTXpVUvauo5SihbsaWfdHA1G/GR6ZI5zWZss3nw7rgcGnEp97fMtXzIfhd7tkG0gE4AGSSAAOJJOAAO8zMRM+HjJkrSP9up9Bersrpub7KkAlLcEgjI96qRx/p9Zew4O3zLl+qdTrl/x448fd76/RsFfYIB7sy00TzJY10qDI0AkDO/GfAwN3sX7JQXOQcKTy5GBmQYEwEBAQEBAQEBAQEBAgwObdcW2CtOjar/N1Vapz9xSAq+bEn+2VOTf8OodD0HjRa9slo9eP3cgrNk/LdKUOnsozDxC5bUWqOtOmpd3YKijiWPACK1m0vGTLWkTM+odw6C9Badkoq1sVbtgCWxlaf4E/Vu+bHFj7YcfzepXzzNY9Nn23UK27kdwHpmTtbEfdpy7V8YHqp7axyI5GBdfbaspVgACCIGY2FtDUoVjn4T+kDNwEBAQEBAQEBAQEBApaDevLgfWTf8Aa7UuN+6looj+1QT9WPpNZyLfjdv0fH2caNfPlqGZEvTOwzBPrTovUrssPc3FwwyLdEpp/XU1ZPkq/wCqXOPX5c/1zNNa1xw7NLrmvSi5oh0ZDwdWU+Ygc5Ox1YcMeOTxgWW2KAffJ84GQsbJEBJXVkYOrfu5b+EDI0toKCERVDN7KgAZzA28QJgICAgICAgICAgIFLQfL5a6QbVQ3Ny+dZqV674HIu2M+WJrpxza25dnTmY8OKta/Zi02infkeUThlivUaT7hfW6Q/eE8TilPXl4p9O49SluBs56g/nXFRs+CgIP/ky7x66q5vq+WMmaNfZ0ISdqYWb2vops3IbvmeEMtJua5Q7wSvdgQPJ/iQPBW/8AEwLi1GYDV7A+p/aBuOwrdBRpsqKGK72CjUd54niYGSAgTAQEBAQEBAQEBAQKSI2SxV/0cs626taUKme80Uz64zHbtn6ktR2v1d7ELFXCW9TklzoI/tJx9JHuqxW2aY3G1Ow+qHZtKp2jGrdLuKJVZCg8fYA1+czEVn083zZPUuhW9BUUKiqiKMKqgBQOQA4T1EaQTO52uzI8O2KWqi4HcNXpvga03AQPNVYCBiri7y+kd3HlA6LshNNCkD8Cn13/AKwPZAQEBAQEBAQEBAQEDwba2pTtqLVqzaUQeZPco5kzza0VjcpsGG+a8UpDjXSjrHuq4KUT9mptnchy5XmX7j8vWULZ7XnVXVYOkYMFYtb8VmhsMkk7yd5J3knmTIZmWwiK1j8MNg6H9LK1hVBUs1uSO1oZ3Ed7IPut+cnxZJrKhzOFTNSZiNTD6Ktqyuiuh1K6hlPNSMg+kvxO4cfNdTML0ywtXPuP/Q35QNOY7oHgv6ulCeQ+sDGWNL1P5mB1ZFwAOQAgVQEBAQECIEwEBAQEBA5T143jA2VIe4wr1SObLoVfQM3rKvJ9N/0PVZtdyZjmU48Q6Lui8bRDBMfJ49y+kOgaMNl2Qf3uwp+nd9MTaY/yuH5Wpz2mPuz4ntWhbuj/AA3/AKG/Iwy0xju8oGG2s2dK8z+UC9sqnmpTHN0H1EDpUCYCAgICAgUZgNUCNUCcwI1QGuBpnWh0ba9tVaiNVxbMz0173VgNdMeJwpHiokeSvcucLkfSvO/Uvn03mliHBGCVIxhlYdxB37uUrWx+G8x8uKrlOurEBTkkgBRnJJ4ADvMh+nZfry8VvlvfRDq7uLmor3VNre1GCwcEVKg+ALxXPeTiS48E73LX83qeOK9tPMu508AAAAKoAAHAAcAJejxDmNzvcqtcDxbXutNMjvfd5d8DT7i6AgYy+JypI4rqHyPAwMnsBNVekPxBvTfA37VAaoE6oDMBmBOYDMCzqgUloFOuBBqQKTVgUGvAttdgQMHtjZNhctqubajVf42VdXmRvPnMae62mFzZNtZ2oxbUaNHmUVQx8C3GIh5tf7MiNorz+szthUL4c4FQu4GJ2zXyfBRgfrAw1ja9tWCn3B7T/wBPLzgT0mwbg43AKgwO7A4QPZ0aH8ZTyVvygbYldTwYH5GBcDwKtUBqgVaoE6oDMCjECkiBSVgUFIFDU4FDUBAtPaKeIgWX2ch+6IFs7Mp/AJnYCyQfdHpMCrsVECiqcA4xnuyd0Dw1Lyk25/e7xmBXRvaKf5ahc8TnjA125vfbbKO3tH2gjHPjuEC8u1Vxgq4/7b/tA9tptjJAQNkn4GHrugbSlwDAuCtArFSBUHgVBoE6oFzECNMBpgQVgRpgQUgU6IEGlAg0oFPYwKTbwLb2SniMwPDW6N27+9SHluPqDAtf8KW3wH5do/7wPbS2PTUABcYgXV2eBAuCzgVC1gV/Z4E9jAns4EhIFQSBexAYgMQIxAYgMQI0wGmA0wGmA0wI0wGiBOmA0wGmBOmA0wGmA0wJ0wGIDECqBEBAQEBiAgICAgICAgICAxAmAgICAgIC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60375" y="1196752"/>
            <a:ext cx="80720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2400" dirty="0" smtClean="0">
                <a:solidFill>
                  <a:srgbClr val="FFFF99"/>
                </a:solidFill>
              </a:rPr>
              <a:t>Objetivo: </a:t>
            </a:r>
          </a:p>
          <a:p>
            <a:endParaRPr lang="es" dirty="0" smtClean="0"/>
          </a:p>
          <a:p>
            <a:endParaRPr lang="es" dirty="0"/>
          </a:p>
          <a:p>
            <a:r>
              <a:rPr lang="es" dirty="0" smtClean="0"/>
              <a:t>El objetivo principal de nuestro software es reemplazar este sistema “</a:t>
            </a:r>
            <a:r>
              <a:rPr lang="es" dirty="0">
                <a:solidFill>
                  <a:srgbClr val="FFFF00"/>
                </a:solidFill>
              </a:rPr>
              <a:t>M</a:t>
            </a:r>
            <a:r>
              <a:rPr lang="es" dirty="0" smtClean="0">
                <a:solidFill>
                  <a:srgbClr val="FFFF00"/>
                </a:solidFill>
              </a:rPr>
              <a:t>anual</a:t>
            </a:r>
            <a:r>
              <a:rPr lang="es" dirty="0" smtClean="0"/>
              <a:t>” por un sistema informático.</a:t>
            </a:r>
          </a:p>
          <a:p>
            <a:endParaRPr lang="es" dirty="0"/>
          </a:p>
          <a:p>
            <a:r>
              <a:rPr lang="es" dirty="0" smtClean="0"/>
              <a:t>Finalidad</a:t>
            </a:r>
          </a:p>
          <a:p>
            <a:endParaRPr lang="es" dirty="0"/>
          </a:p>
          <a:p>
            <a:pPr marL="285750" indent="-285750">
              <a:buFont typeface="Wingdings"/>
              <a:buChar char="Ø"/>
            </a:pPr>
            <a:r>
              <a:rPr lang="es" dirty="0" smtClean="0"/>
              <a:t>Optimizar el trabajo</a:t>
            </a:r>
          </a:p>
          <a:p>
            <a:pPr marL="285750" indent="-285750">
              <a:buFont typeface="Wingdings"/>
              <a:buChar char="Ø"/>
            </a:pPr>
            <a:r>
              <a:rPr lang="es" dirty="0" smtClean="0"/>
              <a:t>Mejorar los tiempos de traspaso de información</a:t>
            </a:r>
          </a:p>
          <a:p>
            <a:pPr marL="285750" indent="-285750">
              <a:buFont typeface="Wingdings"/>
              <a:buChar char="Ø"/>
            </a:pPr>
            <a:r>
              <a:rPr lang="es" dirty="0" smtClean="0"/>
              <a:t>Eliminar información duplicada (Fichas).</a:t>
            </a:r>
          </a:p>
          <a:p>
            <a:endParaRPr lang="es" dirty="0" smtClean="0"/>
          </a:p>
          <a:p>
            <a:endParaRPr lang="es" dirty="0"/>
          </a:p>
          <a:p>
            <a:endParaRPr lang="es" dirty="0" smtClean="0"/>
          </a:p>
          <a:p>
            <a:endParaRPr lang="es-ES" dirty="0"/>
          </a:p>
        </p:txBody>
      </p:sp>
      <p:sp>
        <p:nvSpPr>
          <p:cNvPr id="6" name="AutoShape 4" descr="data:image/jpeg;base64,/9j/4AAQSkZJRgABAQAAAQABAAD/2wCEAAkGBxISDxASEBASEA8PEA8PEBAVDw8WFBUQFRQWGBURFRcYHCggGBolGxQUITEhJykrLi8uFx8zODUsNygtLisBCgoKDg0OGhAQGywkICQtLCwsLCwsLCwsLywsLCwsLCwsLCwsLCwsLCwsLCwsLCwsLCwsLCwsLCwsLCwsLCwsLP/AABEIALQAtAMBEQACEQEDEQH/xAAcAAEAAQUBAQAAAAAAAAAAAAAAAQIDBQYHBAj/xAA/EAACAQMBBAcFBgQEBwAAAAABAgADBBESBSExUQYHE0FhgZEiMlJxoRRCYrHB0SNDcoIVM6LhFhdTg5KTsv/EABsBAQACAwEBAAAAAAAAAAAAAAADBAEFBgIH/8QALBEBAAICAQQBAgUEAwAAAAAAAAECAxEEBRIhMUETUSIyYYGhBhUjsRRCUv/aAAwDAQACEQMRAD8A7jAQEBAQEBAQKYY8GY0EM6SIIIEwEBAQECMQJgIEQJgICAgICBGYY2ZhlrfSbppa2Xs1GNSr3UkwW8M9y+chyZq09r/D6dm5M+PEfeXPdodal2/+TSpUB3ZzUbzJwPpKk8ufh0WL+nsVfz2mf4Yv/mFtHOftA/8AWkj/AOTda/snE/8AL22fWffIfbFGqORQqfVTPccq3ygydA49vyzMNq2N1qW7kC5pPbt8QOun6gAj0linKrPiWq5PQsuON0nuj+W+Wd7TqoHpOtRG4MpBB9JZi0S0d8dqTq0aX8zLwmAgICAgICAgICAgICAgUkwT49Od9YfTo0Cba1I7bH8Sr/0/wr+L8pUz59eIdB0rpP1v8mX05EzEkkkszHJYnJJ5kzXTNpny7CtaVjsiPCJh6ICBMaYi2vTJbB27Xs6naW76c41od6OB8S/rJseSaztT5fCxcmsxePLt/RHpRSv6RZPYqpgVaROSpPf4qd+DNljyxb04jm8DJxL6n9pbCJKopgICAgICAgICAgICBBgaZ1hdLRaUuzpHNzUBI/AvxHx5D58pW5GWKxqPbc9J6bPJt9S35Y/lxBmJJJJLE5JJySTxJPfNbM78y7esRWNR4RG2SeY8m6xHdMvPUvUXiw8pLGKZVMnNxVn2U71GO5hE4bMY+dhvOtvRIpjS53RaPEkMx9nv2HtaraV0r0feTipPssh4o3gf2kmLJNZVObxa8nHOOY/d9DbF2mlzb069I+xVUMOYPep8Qd029LRaNw+e8jFbBknHb4e7M9IkwECBAmAgICAgICAgeXaV6tGjUqufZpKXbyHCeb2isTMpcOKcuSKV9y+dNt7Se4rPVqH26jaiOIHJR4Abpp72m9ty+i4MFcOGMVfhj542m8eyZNtk2b1b395TV1NK3ouoZWqM2pgeB0qCQPnL+Lj69uX6l1isz2Y/Sm+6ldoICadW3rH4Qzof9QxLE000teVHy0Lamxri2q9lc0Xo1Bv0sOI5qeDDxBM8TCzjtW35Ze7ZzMBg7x3eHykGXHGtttxOVas9tntlLWnR1ncRKY0d3/V0nqc2wRUrWjH2XHbUhycbnA+YKnyMvcW+vDmP6h4u61yxH6S6yJely0z5VQEBAQEBAQEBAQIMDnvXPtkULBEJ33FXTjmqDUfLOkecgyxuNNl0q0UzTkn49OCf4m+c7jnu/aQfRjTcz1HL3beqltNT7wK/USG2DUeGxxdWrbxaGy9DNmLe3tGjkGmTrq4P8td7Dz3DzjDhmZ8sc7qNK8abV9voxEwABuA3AeHKbRwkztVAw/Sbo9QvaDUq65GCUf71NvjQ9xnm0bhJiyTSdw+dduWL2lerb1MdpSbSSODDuYeBBBlW3vUt9ht9SndCzYBn9lVZ3JOFVSzH5Ab5UvjmZ8N/x8tYxfilnV6KX5XULOtp4+6M+mczz9G7P9040fh74XuiFR7falprVqb9qqMjqyth8rvB38SJJhpat0HUJx5+JeazE+N+H0Gpm1hwk+FcBAQEBAQEBAQECMQLVzapUUrURaiHirKrKfmDMTG2YmY9NG2/1S7OuMmmjWlQ/eon2c+KHd6YnnshPTkXq55tbqYvqbDsKtG5QnGTmkwz3spz9CeE8zRYjlxMeXV+gfQqjs2hpXFS4qAdtXIwWPwr8KDuHmZJERCplzTefLa5lEQIIgce60+jjXW17WnRwr3Fv/EcgkKqOQXI78A8PlK2SNzpuOBmjHhvMt96ObDtrKmEt0A3e1UODUc82b9OEmrSKw12bPfL7llu38Z78IHl2hZUa+jtqYc0nWojfeVlIIIPdvAnmaxM7S0y2pExE+2VptkZnpEuQEBAQEBAQEBAQEBAgwGIYIPCYZIEEwNKF8lXaN3UUg/Z0o2YPJgWqVRn5sg/tkdfNpW70mmCP18sh9qkkTtUmPOz7VAkXUDIbJuMsV8MwMrAQEBAQEBAQEBAQEBAQECkx7P1lBMagjz6c06d9YioGt7Jg1TetSuDlU8E+JuO/u/Kpm5HxDf9O6TN5jJm8R8Q1bq8v9JuKZO9ilUHO8kZDfM+6Z5419Sn67gmta2j4bp9rl1zU+D7X4j1hhWLqBnejB1O7dygDzP+wgbHAQEBAQEBAQEBAQEBAQIzA8m0doU6FJqtZwlNRvY/QDmfCYm0Vh7xYr5rdlY3Li/TPrArXWqlRzRtt6kZ9tx+IjgPAecoZc8z4h1vB6TTD5v5lpErNyv2V21KotRPeX6jvBnqtpiUOfBXLSaT+ze7La6Vk1Id/Er3g8jNnXJF4jThuTxMmC2rR+7MbM2+FxTqIjJw3gHIkiq2Cyt7ZiSAd/3SxIHygZ3ZKpTHZouBvfO88s5PmIGUgICAgICAgICAgICAgQYFi7ulpI9SoQqIpZmPAAcYmdM0rbJbtrDgnTXpVUvauo5SihbsaWfdHA1G/GR6ZI5zWZss3nw7rgcGnEp97fMtXzIfhd7tkG0gE4AGSSAAOJJOAAO8zMRM+HjJkrSP9up9Bersrpub7KkAlLcEgjI96qRx/p9Zew4O3zLl+qdTrl/x448fd76/RsFfYIB7sy00TzJY10qDI0AkDO/GfAwN3sX7JQXOQcKTy5GBmQYEwEBAQEBAQEBAQEBAgwObdcW2CtOjar/N1Vapz9xSAq+bEn+2VOTf8OodD0HjRa9slo9eP3cgrNk/LdKUOnsozDxC5bUWqOtOmpd3YKijiWPACK1m0vGTLWkTM+odw6C9Badkoq1sVbtgCWxlaf4E/Vu+bHFj7YcfzepXzzNY9Nn23UK27kdwHpmTtbEfdpy7V8YHqp7axyI5GBdfbaspVgACCIGY2FtDUoVjn4T+kDNwEBAQEBAQEBAQEBApaDevLgfWTf8Aa7UuN+6looj+1QT9WPpNZyLfjdv0fH2caNfPlqGZEvTOwzBPrTovUrssPc3FwwyLdEpp/XU1ZPkq/wCqXOPX5c/1zNNa1xw7NLrmvSi5oh0ZDwdWU+Ygc5Ox1YcMeOTxgWW2KAffJ84GQsbJEBJXVkYOrfu5b+EDI0toKCERVDN7KgAZzA28QJgICAgICAgICAgIFLQfL5a6QbVQ3Ny+dZqV674HIu2M+WJrpxza25dnTmY8OKta/Zi02infkeUThlivUaT7hfW6Q/eE8TilPXl4p9O49SluBs56g/nXFRs+CgIP/ky7x66q5vq+WMmaNfZ0ISdqYWb2vops3IbvmeEMtJua5Q7wSvdgQPJ/iQPBW/8AEwLi1GYDV7A+p/aBuOwrdBRpsqKGK72CjUd54niYGSAgTAQEBAQEBAQEBAQKSI2SxV/0cs626taUKme80Uz64zHbtn6ktR2v1d7ELFXCW9TklzoI/tJx9JHuqxW2aY3G1Ow+qHZtKp2jGrdLuKJVZCg8fYA1+czEVn083zZPUuhW9BUUKiqiKMKqgBQOQA4T1EaQTO52uzI8O2KWqi4HcNXpvga03AQPNVYCBiri7y+kd3HlA6LshNNCkD8Cn13/AKwPZAQEBAQEBAQEBAQEDwba2pTtqLVqzaUQeZPco5kzza0VjcpsGG+a8UpDjXSjrHuq4KUT9mptnchy5XmX7j8vWULZ7XnVXVYOkYMFYtb8VmhsMkk7yd5J3knmTIZmWwiK1j8MNg6H9LK1hVBUs1uSO1oZ3Ed7IPut+cnxZJrKhzOFTNSZiNTD6Ktqyuiuh1K6hlPNSMg+kvxO4cfNdTML0ywtXPuP/Q35QNOY7oHgv6ulCeQ+sDGWNL1P5mB1ZFwAOQAgVQEBAQECIEwEBAQEBA5T143jA2VIe4wr1SObLoVfQM3rKvJ9N/0PVZtdyZjmU48Q6Lui8bRDBMfJ49y+kOgaMNl2Qf3uwp+nd9MTaY/yuH5Wpz2mPuz4ntWhbuj/AA3/AKG/Iwy0xju8oGG2s2dK8z+UC9sqnmpTHN0H1EDpUCYCAgICAgUZgNUCNUCcwI1QGuBpnWh0ba9tVaiNVxbMz0173VgNdMeJwpHiokeSvcucLkfSvO/Uvn03mliHBGCVIxhlYdxB37uUrWx+G8x8uKrlOurEBTkkgBRnJJ4ADvMh+nZfry8VvlvfRDq7uLmor3VNre1GCwcEVKg+ALxXPeTiS48E73LX83qeOK9tPMu508AAAAKoAAHAAcAJejxDmNzvcqtcDxbXutNMjvfd5d8DT7i6AgYy+JypI4rqHyPAwMnsBNVekPxBvTfA37VAaoE6oDMBmBOYDMCzqgUloFOuBBqQKTVgUGvAttdgQMHtjZNhctqubajVf42VdXmRvPnMae62mFzZNtZ2oxbUaNHmUVQx8C3GIh5tf7MiNorz+szthUL4c4FQu4GJ2zXyfBRgfrAw1ja9tWCn3B7T/wBPLzgT0mwbg43AKgwO7A4QPZ0aH8ZTyVvygbYldTwYH5GBcDwKtUBqgVaoE6oDMCjECkiBSVgUFIFDU4FDUBAtPaKeIgWX2ch+6IFs7Mp/AJnYCyQfdHpMCrsVECiqcA4xnuyd0Dw1Lyk25/e7xmBXRvaKf5ahc8TnjA125vfbbKO3tH2gjHPjuEC8u1Vxgq4/7b/tA9tptjJAQNkn4GHrugbSlwDAuCtArFSBUHgVBoE6oFzECNMBpgQVgRpgQUgU6IEGlAg0oFPYwKTbwLb2SniMwPDW6N27+9SHluPqDAtf8KW3wH5do/7wPbS2PTUABcYgXV2eBAuCzgVC1gV/Z4E9jAns4EhIFQSBexAYgMQIxAYgMQI0wGmA0wGmA0wI0wGiBOmA0wGmBOmA0wGmA0wJ0wGIDECqBEBAQEBiAgICAgICAgICAxAmAgICAgIC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data:image/jpeg;base64,/9j/4AAQSkZJRgABAQAAAQABAAD/2wCEAAkGBxISDxASEBASEA8PEA8PEBAVDw8WFBUQFRQWGBURFRcYHCggGBolGxQUITEhJykrLi8uFx8zODUsNygtLisBCgoKDg0OGhAQGywkICQtLCwsLCwsLCwsLywsLCwsLCwsLCwsLCwsLCwsLCwsLCwsLCwsLCwsLCwsLCwsLCwsLP/AABEIALQAtAMBEQACEQEDEQH/xAAcAAEAAQUBAQAAAAAAAAAAAAAAAQIDBQYHBAj/xAA/EAACAQMBBAcFBgQEBwAAAAABAgADBBESBSExUQYHE0FhgZEiMlJxoRRCYrHB0SNDcoIVM6LhFhdTg5KTsv/EABsBAQACAwEBAAAAAAAAAAAAAAADBAEFBgIH/8QALBEBAAICAQQBAgUEAwAAAAAAAAECAxEEBRIhMUETUSIyYYGhBhUjsRRCUv/aAAwDAQACEQMRAD8A7jAQEBAQEBAQKYY8GY0EM6SIIIEwEBAQECMQJgIEQJgICAgICBGYY2ZhlrfSbppa2Xs1GNSr3UkwW8M9y+chyZq09r/D6dm5M+PEfeXPdodal2/+TSpUB3ZzUbzJwPpKk8ufh0WL+nsVfz2mf4Yv/mFtHOftA/8AWkj/AOTda/snE/8AL22fWffIfbFGqORQqfVTPccq3ygydA49vyzMNq2N1qW7kC5pPbt8QOun6gAj0linKrPiWq5PQsuON0nuj+W+Wd7TqoHpOtRG4MpBB9JZi0S0d8dqTq0aX8zLwmAgICAgICAgICAgICAgUkwT49Od9YfTo0Cba1I7bH8Sr/0/wr+L8pUz59eIdB0rpP1v8mX05EzEkkkszHJYnJJ5kzXTNpny7CtaVjsiPCJh6ICBMaYi2vTJbB27Xs6naW76c41od6OB8S/rJseSaztT5fCxcmsxePLt/RHpRSv6RZPYqpgVaROSpPf4qd+DNljyxb04jm8DJxL6n9pbCJKopgICAgICAgICAgICBBgaZ1hdLRaUuzpHNzUBI/AvxHx5D58pW5GWKxqPbc9J6bPJt9S35Y/lxBmJJJJLE5JJySTxJPfNbM78y7esRWNR4RG2SeY8m6xHdMvPUvUXiw8pLGKZVMnNxVn2U71GO5hE4bMY+dhvOtvRIpjS53RaPEkMx9nv2HtaraV0r0feTipPssh4o3gf2kmLJNZVObxa8nHOOY/d9DbF2mlzb069I+xVUMOYPep8Qd029LRaNw+e8jFbBknHb4e7M9IkwECBAmAgICAgICAgeXaV6tGjUqufZpKXbyHCeb2isTMpcOKcuSKV9y+dNt7Se4rPVqH26jaiOIHJR4Abpp72m9ty+i4MFcOGMVfhj542m8eyZNtk2b1b395TV1NK3ouoZWqM2pgeB0qCQPnL+Lj69uX6l1isz2Y/Sm+6ldoICadW3rH4Qzof9QxLE000teVHy0Lamxri2q9lc0Xo1Bv0sOI5qeDDxBM8TCzjtW35Ze7ZzMBg7x3eHykGXHGtttxOVas9tntlLWnR1ncRKY0d3/V0nqc2wRUrWjH2XHbUhycbnA+YKnyMvcW+vDmP6h4u61yxH6S6yJely0z5VQEBAQEBAQEBAQIMDnvXPtkULBEJ33FXTjmqDUfLOkecgyxuNNl0q0UzTkn49OCf4m+c7jnu/aQfRjTcz1HL3beqltNT7wK/USG2DUeGxxdWrbxaGy9DNmLe3tGjkGmTrq4P8td7Dz3DzjDhmZ8sc7qNK8abV9voxEwABuA3AeHKbRwkztVAw/Sbo9QvaDUq65GCUf71NvjQ9xnm0bhJiyTSdw+dduWL2lerb1MdpSbSSODDuYeBBBlW3vUt9ht9SndCzYBn9lVZ3JOFVSzH5Ab5UvjmZ8N/x8tYxfilnV6KX5XULOtp4+6M+mczz9G7P9040fh74XuiFR7falprVqb9qqMjqyth8rvB38SJJhpat0HUJx5+JeazE+N+H0Gpm1hwk+FcBAQEBAQEBAQECMQLVzapUUrURaiHirKrKfmDMTG2YmY9NG2/1S7OuMmmjWlQ/eon2c+KHd6YnnshPTkXq55tbqYvqbDsKtG5QnGTmkwz3spz9CeE8zRYjlxMeXV+gfQqjs2hpXFS4qAdtXIwWPwr8KDuHmZJERCplzTefLa5lEQIIgce60+jjXW17WnRwr3Fv/EcgkKqOQXI78A8PlK2SNzpuOBmjHhvMt96ObDtrKmEt0A3e1UODUc82b9OEmrSKw12bPfL7llu38Z78IHl2hZUa+jtqYc0nWojfeVlIIIPdvAnmaxM7S0y2pExE+2VptkZnpEuQEBAQEBAQEBAQEBAgwGIYIPCYZIEEwNKF8lXaN3UUg/Z0o2YPJgWqVRn5sg/tkdfNpW70mmCP18sh9qkkTtUmPOz7VAkXUDIbJuMsV8MwMrAQEBAQEBAQEBAQEBAQECkx7P1lBMagjz6c06d9YioGt7Jg1TetSuDlU8E+JuO/u/Kpm5HxDf9O6TN5jJm8R8Q1bq8v9JuKZO9ilUHO8kZDfM+6Z5419Sn67gmta2j4bp9rl1zU+D7X4j1hhWLqBnejB1O7dygDzP+wgbHAQEBAQEBAQEBAQEBAQIzA8m0doU6FJqtZwlNRvY/QDmfCYm0Vh7xYr5rdlY3Li/TPrArXWqlRzRtt6kZ9tx+IjgPAecoZc8z4h1vB6TTD5v5lpErNyv2V21KotRPeX6jvBnqtpiUOfBXLSaT+ze7La6Vk1Id/Er3g8jNnXJF4jThuTxMmC2rR+7MbM2+FxTqIjJw3gHIkiq2Cyt7ZiSAd/3SxIHygZ3ZKpTHZouBvfO88s5PmIGUgICAgICAgICAgICAgQYFi7ulpI9SoQqIpZmPAAcYmdM0rbJbtrDgnTXpVUvauo5SihbsaWfdHA1G/GR6ZI5zWZss3nw7rgcGnEp97fMtXzIfhd7tkG0gE4AGSSAAOJJOAAO8zMRM+HjJkrSP9up9Bersrpub7KkAlLcEgjI96qRx/p9Zew4O3zLl+qdTrl/x448fd76/RsFfYIB7sy00TzJY10qDI0AkDO/GfAwN3sX7JQXOQcKTy5GBmQYEwEBAQEBAQEBAQEBAgwObdcW2CtOjar/N1Vapz9xSAq+bEn+2VOTf8OodD0HjRa9slo9eP3cgrNk/LdKUOnsozDxC5bUWqOtOmpd3YKijiWPACK1m0vGTLWkTM+odw6C9Badkoq1sVbtgCWxlaf4E/Vu+bHFj7YcfzepXzzNY9Nn23UK27kdwHpmTtbEfdpy7V8YHqp7axyI5GBdfbaspVgACCIGY2FtDUoVjn4T+kDNwEBAQEBAQEBAQEBApaDevLgfWTf8Aa7UuN+6looj+1QT9WPpNZyLfjdv0fH2caNfPlqGZEvTOwzBPrTovUrssPc3FwwyLdEpp/XU1ZPkq/wCqXOPX5c/1zNNa1xw7NLrmvSi5oh0ZDwdWU+Ygc5Ox1YcMeOTxgWW2KAffJ84GQsbJEBJXVkYOrfu5b+EDI0toKCERVDN7KgAZzA28QJgICAgICAgICAgIFLQfL5a6QbVQ3Ny+dZqV674HIu2M+WJrpxza25dnTmY8OKta/Zi02infkeUThlivUaT7hfW6Q/eE8TilPXl4p9O49SluBs56g/nXFRs+CgIP/ky7x66q5vq+WMmaNfZ0ISdqYWb2vops3IbvmeEMtJua5Q7wSvdgQPJ/iQPBW/8AEwLi1GYDV7A+p/aBuOwrdBRpsqKGK72CjUd54niYGSAgTAQEBAQEBAQEBAQKSI2SxV/0cs626taUKme80Uz64zHbtn6ktR2v1d7ELFXCW9TklzoI/tJx9JHuqxW2aY3G1Ow+qHZtKp2jGrdLuKJVZCg8fYA1+czEVn083zZPUuhW9BUUKiqiKMKqgBQOQA4T1EaQTO52uzI8O2KWqi4HcNXpvga03AQPNVYCBiri7y+kd3HlA6LshNNCkD8Cn13/AKwPZAQEBAQEBAQEBAQEDwba2pTtqLVqzaUQeZPco5kzza0VjcpsGG+a8UpDjXSjrHuq4KUT9mptnchy5XmX7j8vWULZ7XnVXVYOkYMFYtb8VmhsMkk7yd5J3knmTIZmWwiK1j8MNg6H9LK1hVBUs1uSO1oZ3Ed7IPut+cnxZJrKhzOFTNSZiNTD6Ktqyuiuh1K6hlPNSMg+kvxO4cfNdTML0ywtXPuP/Q35QNOY7oHgv6ulCeQ+sDGWNL1P5mB1ZFwAOQAgVQEBAQECIEwEBAQEBA5T143jA2VIe4wr1SObLoVfQM3rKvJ9N/0PVZtdyZjmU48Q6Lui8bRDBMfJ49y+kOgaMNl2Qf3uwp+nd9MTaY/yuH5Wpz2mPuz4ntWhbuj/AA3/AKG/Iwy0xju8oGG2s2dK8z+UC9sqnmpTHN0H1EDpUCYCAgICAgUZgNUCNUCcwI1QGuBpnWh0ba9tVaiNVxbMz0173VgNdMeJwpHiokeSvcucLkfSvO/Uvn03mliHBGCVIxhlYdxB37uUrWx+G8x8uKrlOurEBTkkgBRnJJ4ADvMh+nZfry8VvlvfRDq7uLmor3VNre1GCwcEVKg+ALxXPeTiS48E73LX83qeOK9tPMu508AAAAKoAAHAAcAJejxDmNzvcqtcDxbXutNMjvfd5d8DT7i6AgYy+JypI4rqHyPAwMnsBNVekPxBvTfA37VAaoE6oDMBmBOYDMCzqgUloFOuBBqQKTVgUGvAttdgQMHtjZNhctqubajVf42VdXmRvPnMae62mFzZNtZ2oxbUaNHmUVQx8C3GIh5tf7MiNorz+szthUL4c4FQu4GJ2zXyfBRgfrAw1ja9tWCn3B7T/wBPLzgT0mwbg43AKgwO7A4QPZ0aH8ZTyVvygbYldTwYH5GBcDwKtUBqgVaoE6oDMCjECkiBSVgUFIFDU4FDUBAtPaKeIgWX2ch+6IFs7Mp/AJnYCyQfdHpMCrsVECiqcA4xnuyd0Dw1Lyk25/e7xmBXRvaKf5ahc8TnjA125vfbbKO3tH2gjHPjuEC8u1Vxgq4/7b/tA9tptjJAQNkn4GHrugbSlwDAuCtArFSBUHgVBoE6oFzECNMBpgQVgRpgQUgU6IEGlAg0oFPYwKTbwLb2SniMwPDW6N27+9SHluPqDAtf8KW3wH5do/7wPbS2PTUABcYgXV2eBAuCzgVC1gV/Z4E9jAns4EhIFQSBexAYgMQIxAYgMQI0wGmA0wGmA0wI0wGiBOmA0wGmBOmA0wGmA0wJ0wGIDECqBEBAQEBiAgICAgICAgICAxAmAgICAgIC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1" name="Picture 7" descr="C:\Users\Whitesnake\Desktop\Excel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80928"/>
            <a:ext cx="2857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060"/>
            <a:ext cx="4968552" cy="66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Whitesnake\Desktop\Tick-mark-icon-png-66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735558" cy="7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Whitesnake\Desktop\Tick-mark-icon-png-66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302"/>
            <a:ext cx="735558" cy="7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hitesnake\Desktop\Tick-mark-icon-png-66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01834"/>
            <a:ext cx="735558" cy="7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hitesnake\Desktop\Tick-mark-icon-png-66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17578"/>
            <a:ext cx="735558" cy="7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Whitesnake\Desktop\Tick-mark-icon-png-66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735558" cy="7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31032" y="116632"/>
            <a:ext cx="8712968" cy="155589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200" dirty="0" smtClean="0">
                <a:solidFill>
                  <a:srgbClr val="FFFF99"/>
                </a:solidFill>
              </a:rPr>
              <a:t>Compromisos no solicitados que consideramos necesarios:</a:t>
            </a:r>
            <a:endParaRPr lang="es" sz="3200" dirty="0">
              <a:solidFill>
                <a:srgbClr val="FFFF99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23528" y="2084851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tx1">
                    <a:lumMod val="85000"/>
                  </a:schemeClr>
                </a:solidFill>
              </a:rPr>
              <a:t>*  Exponer </a:t>
            </a:r>
            <a:r>
              <a:rPr lang="es" dirty="0">
                <a:solidFill>
                  <a:schemeClr val="tx1">
                    <a:lumMod val="85000"/>
                  </a:schemeClr>
                </a:solidFill>
              </a:rPr>
              <a:t>una lista de sesiones recientes mostrando nombre de alumno y nombre de profesional</a:t>
            </a:r>
            <a:r>
              <a:rPr lang="e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lang="es" dirty="0" smtClean="0">
              <a:solidFill>
                <a:schemeClr val="tx1">
                  <a:lumMod val="8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s" dirty="0">
              <a:solidFill>
                <a:schemeClr val="tx1">
                  <a:lumMod val="8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s" dirty="0">
              <a:solidFill>
                <a:schemeClr val="tx1">
                  <a:lumMod val="8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tx1">
                    <a:lumMod val="85000"/>
                  </a:schemeClr>
                </a:solidFill>
              </a:rPr>
              <a:t>*  Buscador </a:t>
            </a:r>
            <a:r>
              <a:rPr lang="es" dirty="0">
                <a:solidFill>
                  <a:schemeClr val="tx1">
                    <a:lumMod val="85000"/>
                  </a:schemeClr>
                </a:solidFill>
              </a:rPr>
              <a:t>de sesiones según algunos de los siguientes parámetros: Nombre de alumno, Rut del alumno, Nombre del profesional, rut del profesional, fecha.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480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225</TotalTime>
  <Words>786</Words>
  <Application>Microsoft Office PowerPoint</Application>
  <PresentationFormat>Presentación en pantalla (4:3)</PresentationFormat>
  <Paragraphs>135</Paragraphs>
  <Slides>36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Elemental</vt:lpstr>
      <vt:lpstr>Presentación de PowerPoint</vt:lpstr>
      <vt:lpstr>Escuela San Andrés de Tegualda</vt:lpstr>
      <vt:lpstr>¿Qué es el programa de integración escolar (PIE) ?</vt:lpstr>
      <vt:lpstr>Involucrados en el proyecto</vt:lpstr>
      <vt:lpstr>Definición del problema</vt:lpstr>
      <vt:lpstr>Situación Actual </vt:lpstr>
      <vt:lpstr>Definición del problema</vt:lpstr>
      <vt:lpstr>Presentación de PowerPoint</vt:lpstr>
      <vt:lpstr>Compromisos no solicitados que consideramos necesarios:</vt:lpstr>
      <vt:lpstr>Requisitos de usuario:</vt:lpstr>
      <vt:lpstr>Requisitos sistema</vt:lpstr>
      <vt:lpstr>Requisitos sistema</vt:lpstr>
      <vt:lpstr>Presentación de PowerPoint</vt:lpstr>
      <vt:lpstr>Presentación de PowerPoint</vt:lpstr>
      <vt:lpstr>Presentación de PowerPoint</vt:lpstr>
      <vt:lpstr>Presentación de PowerPoint</vt:lpstr>
      <vt:lpstr>Ciclo de vida</vt:lpstr>
      <vt:lpstr>Carta Gantt</vt:lpstr>
      <vt:lpstr>Análisis</vt:lpstr>
      <vt:lpstr>Presentación de PowerPoint</vt:lpstr>
      <vt:lpstr>CASOS DE USO</vt:lpstr>
      <vt:lpstr>Presentación de PowerPoint</vt:lpstr>
      <vt:lpstr>DIAGRAMAS DE SECUENCIA</vt:lpstr>
      <vt:lpstr>      CONTRATOS</vt:lpstr>
      <vt:lpstr>      CONTRATOS</vt:lpstr>
      <vt:lpstr>DIAGRAMAS DE ESTADO</vt:lpstr>
      <vt:lpstr>DIAGRAMA COLABORACIÓN</vt:lpstr>
      <vt:lpstr>Presentación de PowerPoint</vt:lpstr>
      <vt:lpstr>Diagrama de Clases</vt:lpstr>
      <vt:lpstr>DIAGRAMA DE DESPLIEGUE</vt:lpstr>
      <vt:lpstr>DIAGRAMA DE COMPONENTES</vt:lpstr>
      <vt:lpstr>Diseño de la interfaz (Mockups)</vt:lpstr>
      <vt:lpstr>Diseño de la interfaz (Mockups)</vt:lpstr>
      <vt:lpstr>Diseño de la interfaz (Mockups)</vt:lpstr>
      <vt:lpstr>HERRAMIENTAS UTILIZADAS</vt:lpstr>
      <vt:lpstr>A continuación nuestro sistema web: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Whitesnake</dc:creator>
  <cp:lastModifiedBy>Whitesnake</cp:lastModifiedBy>
  <cp:revision>23</cp:revision>
  <dcterms:created xsi:type="dcterms:W3CDTF">2015-12-23T00:12:09Z</dcterms:created>
  <dcterms:modified xsi:type="dcterms:W3CDTF">2015-12-24T04:11:20Z</dcterms:modified>
</cp:coreProperties>
</file>