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CE706F-BE7E-4F22-AE32-FB4BBAA5D8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C7FE-E3FE-4404-9E33-20E7B51341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C41A-4C1E-4FA5-9894-90A1703B09A5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C3C7-2298-411A-81B7-7D91B07D97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7E4F2-326E-40E6-A3DA-83EF7E2605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B02A-1F29-4327-A4DC-7B30E8910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80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68B79-2A24-4A28-8FA3-0D22BA6640E7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2BEED-5840-4D43-814A-1278A25CF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1022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2BEED-5840-4D43-814A-1278A25CFC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FB587-EB96-4C94-B419-BF26E20B6B6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7952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9C9A8-CDF4-4A9C-873A-21BDB05105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0106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AC7BC-FF9E-450A-BADF-416C5CD9EDA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518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8842C-7EE8-43D6-B252-CA3DF459717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7ABB9-B8D8-4B1C-BB4C-3E717D3C00D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836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BF30A-3052-406F-AF59-2EE3ECE4F79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0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8D6F0C17-3387-466E-B61E-6724404A809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F26C1-273D-4D1B-A234-C8108C9C92A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175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8D6F0C17-3387-466E-B61E-6724404A809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8FE7C-F120-4CA7-A118-6B83E3B42D1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98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E11F-63F8-4B29-8B08-BA8EB895848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08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80582-8C23-4E33-9D47-8F91D927BB9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06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0FE54-0CE0-436B-8454-E127030B253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40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4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D5A833-9863-482A-A1D8-E1C5115EF3B1}"/>
              </a:ext>
            </a:extLst>
          </p:cNvPr>
          <p:cNvSpPr txBox="1"/>
          <p:nvPr/>
        </p:nvSpPr>
        <p:spPr>
          <a:xfrm>
            <a:off x="5374597" y="640433"/>
            <a:ext cx="124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At a Glance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65A88A4-2AB8-43F1-8E28-0F015C2101FA}"/>
              </a:ext>
            </a:extLst>
          </p:cNvPr>
          <p:cNvSpPr>
            <a:spLocks noGrp="1"/>
          </p:cNvSpPr>
          <p:nvPr/>
        </p:nvSpPr>
        <p:spPr>
          <a:xfrm>
            <a:off x="550976" y="2025869"/>
            <a:ext cx="6457722" cy="8191049"/>
          </a:xfrm>
          <a:prstGeom prst="rect">
            <a:avLst/>
          </a:prstGeom>
        </p:spPr>
        <p:txBody>
          <a:bodyPr vert="horz" lIns="0" tIns="0" rIns="0" bIns="0" numCol="1" spcCol="457200" rtlCol="0">
            <a:noAutofit/>
          </a:bodyPr>
          <a:lstStyle/>
          <a:p>
            <a:pPr marL="342900" marR="0" lvl="0" indent="-342900">
              <a:spcBef>
                <a:spcPts val="0"/>
              </a:spcBef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 Latency Raw Market Data  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data delivery from over 300+ Global Exchanges.  Equities, Futures, Options, Fixed Income </a:t>
            </a: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FX in Exchange native format. </a:t>
            </a: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ULL Layer 1 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connectivity available, if needed,  with &lt;5ns execution to local venues.</a:t>
            </a: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endParaRPr lang="en-US" sz="1200" dirty="0">
              <a:solidFill>
                <a:srgbClr val="00475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Consolidated and Normalized Global Market Data 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dirty="0" err="1">
                <a:solidFill>
                  <a:srgbClr val="00475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ActivFeed</a:t>
            </a:r>
            <a:r>
              <a:rPr lang="en-US" sz="1200" dirty="0">
                <a:solidFill>
                  <a:srgbClr val="00475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300+ Global Exchanges across all asset classes through a single API.  Real-time, delayed, conflated, or end of day FTP delivery.  Entitlement Control and Reporting for full VOR support</a:t>
            </a:r>
          </a:p>
          <a:p>
            <a:pPr marR="0" lvl="0">
              <a:spcBef>
                <a:spcPts val="0"/>
              </a:spcBef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</a:rPr>
              <a:t>Global Hosting/Co-Located Managed Infrastructure with Hardware as a Service 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Dedicated or shared hosting in 40+ data centers globally. Bare metal or Virtual Servers, network devices, storage solutions available. With investment grade security certification (SSAE 18; SOC 1&amp;2; ISAE 3402)</a:t>
            </a:r>
          </a:p>
          <a:p>
            <a:pPr marL="0" marR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Cloud Connect - </a:t>
            </a: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direct, secure and flexible connectivity to AWS, Google and Azure available.</a:t>
            </a:r>
          </a:p>
          <a:p>
            <a:pPr marL="0" marR="0">
              <a:spcBef>
                <a:spcPts val="0"/>
              </a:spcBef>
              <a:tabLst>
                <a:tab pos="457200" algn="l"/>
                <a:tab pos="7630160" algn="r"/>
              </a:tabLst>
            </a:pP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Exchange Order Entry and Physical Connectivity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Managed Fix connectivity to Exchanges, Brokers, Dark Pools, etc.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Historical Data Services </a:t>
            </a:r>
          </a:p>
          <a:p>
            <a:pPr marR="0" lvl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Demand Historical Tick-by-Tick and Daily Data for all 300+ Global Exchanges some as far back as 10 years accessed via our historical archive in AWS S3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Ultra Low Latency Managed Ticker Plant </a:t>
            </a:r>
            <a:r>
              <a:rPr lang="en-US" sz="1200" b="1" dirty="0" err="1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Feedhandler</a:t>
            </a: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 One Platform (AOP) for direct exchange feed processing with single digit microsecond latency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Enterprise Data Integration Services (EDIS)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Seamlessly interoperate with various platforms and 3rd party data sources in native form, including integration into Refinitiv’s TREP,  Bloomberg, Solace, </a:t>
            </a:r>
            <a:r>
              <a:rPr lang="en-US" sz="1200" dirty="0" err="1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OpenMAMA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GB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Global Managed Connectivity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Low latency bandwidth on carrier neutral network for transit between global data centers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GB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Time as-a-Service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Connects hosted servers to a PTP boundary clock connecting back to the nearest GPS-source grandmaster. Raw PPS signal available for maximum precision.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Storage as a Service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Fully managed servers directly connected to and supported by our PURE storage fabric. 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Managed Office Technology as a Service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Fully managed IT solution, from email and office applications to telephony and mobile access priced as a flat per user monthly fee 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Professional Services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Systems Integration (dedicated Networks, Unix, WA, DBA); Project Management; Purchasing and logistics; Security management; Virtual CTO / CSO services; Technology consultancy 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14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9f062038-0d1e-4c05-b70b-087e0f2e775f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3C20B0C7-DE59-4443-8725-99EFEB22654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6720</TotalTime>
  <Words>388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McAleer, Niall</dc:creator>
  <cp:lastModifiedBy>Zinone, Paul</cp:lastModifiedBy>
  <cp:revision>56</cp:revision>
  <dcterms:created xsi:type="dcterms:W3CDTF">2020-10-30T16:46:39Z</dcterms:created>
  <dcterms:modified xsi:type="dcterms:W3CDTF">2022-03-23T14:13:46Z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c65342ca-6e2a-4735-b2a6-18a784527bcd</vt:lpwstr>
  </property>
  <property fmtid="{D5CDD505-2E9C-101B-9397-08002B2CF9AE}" pid="3" name="bjSaver">
    <vt:lpwstr>0l4EybW5ylutOZIIEjR46l+yIeda9qQG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policy="9f062038-0d1e-4c05-b70b-087e0f2e775f"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Non-Sensitive Information</vt:lpwstr>
  </property>
</Properties>
</file>