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  <a:srgbClr val="AE5A21"/>
    <a:srgbClr val="507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Alternate Process 39"/>
          <p:cNvSpPr/>
          <p:nvPr/>
        </p:nvSpPr>
        <p:spPr>
          <a:xfrm>
            <a:off x="2587625" y="269240"/>
            <a:ext cx="6196965" cy="6069965"/>
          </a:xfrm>
          <a:prstGeom prst="flowChartAlternateProcess">
            <a:avLst/>
          </a:prstGeom>
          <a:solidFill>
            <a:schemeClr val="tx1">
              <a:lumMod val="65000"/>
              <a:lumOff val="35000"/>
              <a:alpha val="1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lowchart: Alternate Process 13"/>
          <p:cNvSpPr/>
          <p:nvPr/>
        </p:nvSpPr>
        <p:spPr>
          <a:xfrm>
            <a:off x="4704080" y="817245"/>
            <a:ext cx="3716020" cy="1010920"/>
          </a:xfrm>
          <a:prstGeom prst="flowChartAlternateProcess">
            <a:avLst/>
          </a:prstGeom>
          <a:solidFill>
            <a:schemeClr val="tx1">
              <a:lumMod val="65000"/>
              <a:lumOff val="35000"/>
              <a:alpha val="1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 rot="0">
            <a:off x="4834890" y="913765"/>
            <a:ext cx="3469640" cy="829945"/>
            <a:chOff x="5277" y="2501"/>
            <a:chExt cx="5464" cy="1307"/>
          </a:xfrm>
        </p:grpSpPr>
        <p:grpSp>
          <p:nvGrpSpPr>
            <p:cNvPr id="16" name="Group 15"/>
            <p:cNvGrpSpPr/>
            <p:nvPr/>
          </p:nvGrpSpPr>
          <p:grpSpPr>
            <a:xfrm>
              <a:off x="5277" y="2501"/>
              <a:ext cx="2589" cy="1307"/>
              <a:chOff x="4857" y="2501"/>
              <a:chExt cx="2589" cy="1307"/>
            </a:xfrm>
          </p:grpSpPr>
          <p:sp>
            <p:nvSpPr>
              <p:cNvPr id="6" name="Flowchart: Alternate Process 5"/>
              <p:cNvSpPr/>
              <p:nvPr/>
            </p:nvSpPr>
            <p:spPr>
              <a:xfrm>
                <a:off x="4857" y="2501"/>
                <a:ext cx="2589" cy="1307"/>
              </a:xfrm>
              <a:prstGeom prst="flowChartAlternateProcess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t" anchorCtr="0"/>
              <a:p>
                <a:pPr algn="ctr"/>
                <a:r>
                  <a:rPr lang="sv-SE" altLang="en-US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Tea Room</a:t>
                </a:r>
                <a:endParaRPr lang="sv-SE" altLang="en-US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pPr algn="ctr"/>
                <a:endParaRPr lang="sv-SE" altLang="en-US" sz="1400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335" y="3173"/>
                <a:ext cx="1633" cy="376"/>
              </a:xfrm>
              <a:prstGeom prst="roundRect">
                <a:avLst/>
              </a:prstGeom>
              <a:solidFill>
                <a:schemeClr val="bg1">
                  <a:alpha val="65000"/>
                </a:schemeClr>
              </a:solidFill>
              <a:ln>
                <a:solidFill>
                  <a:srgbClr val="507E32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p>
                <a:pPr algn="ctr"/>
                <a:r>
                  <a:rPr lang="sv-SE" altLang="en-US" sz="140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TEA/ETH</a:t>
                </a:r>
                <a:endParaRPr lang="sv-SE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8152" y="2501"/>
              <a:ext cx="2589" cy="1307"/>
              <a:chOff x="8152" y="2501"/>
              <a:chExt cx="2589" cy="1307"/>
            </a:xfrm>
          </p:grpSpPr>
          <p:sp>
            <p:nvSpPr>
              <p:cNvPr id="7" name="Flowchart: Alternate Process 6"/>
              <p:cNvSpPr/>
              <p:nvPr/>
            </p:nvSpPr>
            <p:spPr>
              <a:xfrm>
                <a:off x="8152" y="2501"/>
                <a:ext cx="2589" cy="1307"/>
              </a:xfrm>
              <a:prstGeom prst="flowChartAlternateProcess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 anchorCtr="0"/>
              <a:p>
                <a:pPr algn="ctr"/>
                <a:r>
                  <a:rPr lang="sv-SE" altLang="en-US">
                    <a:solidFill>
                      <a:schemeClr val="tx1"/>
                    </a:solidFill>
                  </a:rPr>
                  <a:t>Monkey Room</a:t>
                </a:r>
                <a:endParaRPr lang="sv-SE" altLang="en-US"/>
              </a:p>
              <a:p>
                <a:pPr algn="ctr"/>
                <a:endParaRPr lang="sv-SE" altLang="en-US" sz="1400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8630" y="3173"/>
                <a:ext cx="1633" cy="376"/>
              </a:xfrm>
              <a:prstGeom prst="roundRect">
                <a:avLst/>
              </a:prstGeom>
              <a:solidFill>
                <a:schemeClr val="bg1">
                  <a:alpha val="65000"/>
                </a:schemeClr>
              </a:solidFill>
              <a:ln>
                <a:solidFill>
                  <a:srgbClr val="AE5A2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lt1"/>
                    </a:solidFill>
                  </a14:hiddenFill>
                </a:ext>
              </a:ex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lIns="0" tIns="0" rIns="0" bIns="0" rtlCol="0" anchor="ctr">
                <a:spAutoFit/>
              </a:bodyPr>
              <a:p>
                <a:pPr algn="ctr"/>
                <a:r>
                  <a:rPr lang="sv-SE" altLang="en-US" sz="1400">
                    <a:solidFill>
                      <a:schemeClr val="tx1"/>
                    </a:solidFill>
                  </a:rPr>
                  <a:t>APE/ETH</a:t>
                </a:r>
                <a:endParaRPr lang="sv-SE" altLang="en-US" sz="140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2839085" y="2757170"/>
            <a:ext cx="1560830" cy="1560830"/>
            <a:chOff x="6780" y="5316"/>
            <a:chExt cx="2458" cy="2458"/>
          </a:xfrm>
        </p:grpSpPr>
        <p:sp>
          <p:nvSpPr>
            <p:cNvPr id="21" name="Oval 20"/>
            <p:cNvSpPr/>
            <p:nvPr/>
          </p:nvSpPr>
          <p:spPr>
            <a:xfrm>
              <a:off x="6780" y="5316"/>
              <a:ext cx="2458" cy="24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p>
              <a:pPr algn="ctr"/>
              <a:r>
                <a:rPr lang="sv-SE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Stake</a:t>
              </a:r>
              <a:endParaRPr lang="sv-SE" altLang="en-US"/>
            </a:p>
            <a:p>
              <a:pPr algn="ctr"/>
              <a:endParaRPr lang="sv-SE" altLang="en-US"/>
            </a:p>
            <a:p>
              <a:pPr algn="ctr" fontAlgn="auto">
                <a:spcBef>
                  <a:spcPts val="600"/>
                </a:spcBef>
              </a:pPr>
              <a:r>
                <a:rPr lang="sv-SE" altLang="en-US" sz="1400">
                  <a:sym typeface="+mn-ea"/>
                </a:rPr>
                <a:t>0.3% fees</a:t>
              </a:r>
              <a:endParaRPr lang="sv-SE" altLang="en-US" sz="1400"/>
            </a:p>
            <a:p>
              <a:pPr algn="ctr"/>
              <a:endParaRPr lang="sv-SE" altLang="en-US" sz="14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7590" y="6220"/>
              <a:ext cx="838" cy="376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>
              <a:solidFill>
                <a:srgbClr val="41719C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p>
              <a:pPr algn="ctr"/>
              <a:r>
                <a:rPr lang="sv-SE" altLang="en-US" sz="140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SIR</a:t>
              </a:r>
              <a:endParaRPr lang="sv-SE" altLang="en-US" sz="140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702425" y="3590925"/>
            <a:ext cx="1560830" cy="1560830"/>
            <a:chOff x="3888" y="5316"/>
            <a:chExt cx="2458" cy="2458"/>
          </a:xfrm>
        </p:grpSpPr>
        <p:sp>
          <p:nvSpPr>
            <p:cNvPr id="18" name="Oval 17"/>
            <p:cNvSpPr/>
            <p:nvPr/>
          </p:nvSpPr>
          <p:spPr>
            <a:xfrm>
              <a:off x="3888" y="5316"/>
              <a:ext cx="2458" cy="245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p>
              <a:pPr algn="ctr"/>
              <a:r>
                <a:rPr lang="sv-SE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Stake</a:t>
              </a:r>
              <a:endParaRPr lang="sv-SE" altLang="en-US"/>
            </a:p>
            <a:p>
              <a:pPr algn="ctr"/>
              <a:endParaRPr lang="sv-SE" altLang="en-US"/>
            </a:p>
            <a:p>
              <a:pPr algn="ctr" fontAlgn="auto">
                <a:spcBef>
                  <a:spcPts val="600"/>
                </a:spcBef>
              </a:pPr>
              <a:r>
                <a:rPr lang="sv-SE" altLang="en-US" sz="1400">
                  <a:sym typeface="+mn-ea"/>
                </a:rPr>
                <a:t>666 SIR/block</a:t>
              </a:r>
              <a:endParaRPr lang="sv-SE" altLang="en-US" sz="1400"/>
            </a:p>
            <a:p>
              <a:pPr algn="ctr"/>
              <a:endParaRPr lang="sv-SE" altLang="en-US" sz="1400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698" y="6220"/>
              <a:ext cx="838" cy="376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>
              <a:solidFill>
                <a:srgbClr val="AE5A2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lIns="0" tIns="0" rIns="0" bIns="0" rtlCol="0" anchor="ctr">
              <a:spAutoFit/>
            </a:bodyPr>
            <a:p>
              <a:pPr algn="ctr"/>
              <a:r>
                <a:rPr lang="sv-SE" altLang="en-US" sz="1400">
                  <a:solidFill>
                    <a:schemeClr val="tx1"/>
                  </a:solidFill>
                </a:rPr>
                <a:t>APE</a:t>
              </a:r>
              <a:endParaRPr lang="sv-SE" altLang="en-US" sz="140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876165" y="3590925"/>
            <a:ext cx="1560830" cy="1560830"/>
            <a:chOff x="3888" y="5316"/>
            <a:chExt cx="2458" cy="2458"/>
          </a:xfrm>
        </p:grpSpPr>
        <p:sp>
          <p:nvSpPr>
            <p:cNvPr id="26" name="Oval 25"/>
            <p:cNvSpPr/>
            <p:nvPr/>
          </p:nvSpPr>
          <p:spPr>
            <a:xfrm>
              <a:off x="3888" y="5316"/>
              <a:ext cx="2458" cy="2458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p>
              <a:pPr algn="ctr"/>
              <a:r>
                <a:rPr lang="sv-SE" altLang="en-US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Stake</a:t>
              </a:r>
              <a:endParaRPr lang="sv-SE" altLang="en-US"/>
            </a:p>
            <a:p>
              <a:pPr algn="ctr"/>
              <a:endParaRPr lang="sv-SE" altLang="en-US"/>
            </a:p>
            <a:p>
              <a:pPr algn="ctr" fontAlgn="auto">
                <a:spcBef>
                  <a:spcPts val="600"/>
                </a:spcBef>
              </a:pPr>
              <a:r>
                <a:rPr lang="sv-SE" altLang="en-US" sz="1400">
                  <a:sym typeface="+mn-ea"/>
                </a:rPr>
                <a:t>333 SIR/block</a:t>
              </a:r>
              <a:endParaRPr lang="sv-SE" altLang="en-US" sz="1400"/>
            </a:p>
            <a:p>
              <a:pPr algn="ctr"/>
              <a:endParaRPr lang="sv-SE" altLang="en-US" sz="1400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698" y="6220"/>
              <a:ext cx="838" cy="376"/>
            </a:xfrm>
            <a:prstGeom prst="roundRect">
              <a:avLst/>
            </a:prstGeom>
            <a:solidFill>
              <a:schemeClr val="bg1">
                <a:alpha val="65000"/>
              </a:schemeClr>
            </a:solidFill>
            <a:ln>
              <a:solidFill>
                <a:srgbClr val="507E32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lt1"/>
                  </a:solidFill>
                </a14:hiddenFill>
              </a:ext>
            </a:ex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p>
              <a:pPr algn="ctr"/>
              <a:r>
                <a:rPr lang="sv-SE" altLang="en-US" sz="1400">
                  <a:solidFill>
                    <a:schemeClr val="tx1"/>
                  </a:solidFill>
                </a:rPr>
                <a:t>TEA</a:t>
              </a:r>
              <a:endParaRPr lang="sv-SE" altLang="en-US" sz="140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Straight Arrow Connector 27"/>
          <p:cNvCxnSpPr>
            <a:stCxn id="6" idx="2"/>
          </p:cNvCxnSpPr>
          <p:nvPr/>
        </p:nvCxnSpPr>
        <p:spPr>
          <a:xfrm flipH="1">
            <a:off x="5656580" y="1743710"/>
            <a:ext cx="635" cy="1847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2"/>
          </p:cNvCxnSpPr>
          <p:nvPr/>
        </p:nvCxnSpPr>
        <p:spPr>
          <a:xfrm>
            <a:off x="7482840" y="1743710"/>
            <a:ext cx="0" cy="184721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 Box 29"/>
          <p:cNvSpPr txBox="1"/>
          <p:nvPr/>
        </p:nvSpPr>
        <p:spPr>
          <a:xfrm>
            <a:off x="5656580" y="1932940"/>
            <a:ext cx="5346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v-SE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TEA</a:t>
            </a:r>
            <a:endParaRPr lang="sv-SE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sv-SE" alt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(stake)</a:t>
            </a:r>
            <a:endParaRPr lang="sv-SE" altLang="en-US" sz="1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Text Box 30"/>
          <p:cNvSpPr txBox="1"/>
          <p:nvPr/>
        </p:nvSpPr>
        <p:spPr>
          <a:xfrm>
            <a:off x="7483475" y="1932940"/>
            <a:ext cx="5346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v-SE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APE</a:t>
            </a:r>
            <a:endParaRPr lang="sv-SE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sv-SE" alt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(stake)</a:t>
            </a:r>
            <a:endParaRPr lang="sv-SE" altLang="en-US" sz="1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Curved Connector 31"/>
          <p:cNvCxnSpPr/>
          <p:nvPr/>
        </p:nvCxnSpPr>
        <p:spPr>
          <a:xfrm rot="5400000" flipH="1">
            <a:off x="4221480" y="3716020"/>
            <a:ext cx="833755" cy="2037080"/>
          </a:xfrm>
          <a:prstGeom prst="curvedConnector3">
            <a:avLst>
              <a:gd name="adj1" fmla="val -45887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urved Connector 32"/>
          <p:cNvCxnSpPr/>
          <p:nvPr/>
        </p:nvCxnSpPr>
        <p:spPr>
          <a:xfrm rot="5400000" flipH="1">
            <a:off x="5134610" y="2802890"/>
            <a:ext cx="833755" cy="3863340"/>
          </a:xfrm>
          <a:prstGeom prst="curvedConnector3">
            <a:avLst>
              <a:gd name="adj1" fmla="val -112909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 Box 33"/>
          <p:cNvSpPr txBox="1"/>
          <p:nvPr/>
        </p:nvSpPr>
        <p:spPr>
          <a:xfrm>
            <a:off x="3265805" y="4618355"/>
            <a:ext cx="5003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sv-SE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SIR</a:t>
            </a:r>
            <a:endParaRPr lang="sv-SE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sv-SE" alt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(mint)</a:t>
            </a:r>
            <a:endParaRPr lang="sv-SE" altLang="en-US" sz="1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5" name="Curved Connector 34"/>
          <p:cNvCxnSpPr/>
          <p:nvPr/>
        </p:nvCxnSpPr>
        <p:spPr>
          <a:xfrm>
            <a:off x="3618865" y="2757805"/>
            <a:ext cx="2037715" cy="83375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 Box 35"/>
          <p:cNvSpPr txBox="1"/>
          <p:nvPr/>
        </p:nvSpPr>
        <p:spPr>
          <a:xfrm>
            <a:off x="4378960" y="2864485"/>
            <a:ext cx="971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sv-SE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TEA</a:t>
            </a:r>
            <a:endParaRPr lang="sv-SE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sv-SE" alt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(compounding)</a:t>
            </a:r>
            <a:endParaRPr lang="sv-SE" altLang="en-US" sz="1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7" name="Curved Connector 36"/>
          <p:cNvCxnSpPr>
            <a:stCxn id="21" idx="0"/>
            <a:endCxn id="18" idx="0"/>
          </p:cNvCxnSpPr>
          <p:nvPr/>
        </p:nvCxnSpPr>
        <p:spPr>
          <a:xfrm rot="16200000" flipH="1">
            <a:off x="5133975" y="1242060"/>
            <a:ext cx="833755" cy="3863340"/>
          </a:xfrm>
          <a:prstGeom prst="curvedConnector3">
            <a:avLst>
              <a:gd name="adj1" fmla="val -35453"/>
            </a:avLst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 Box 37"/>
          <p:cNvSpPr txBox="1"/>
          <p:nvPr/>
        </p:nvSpPr>
        <p:spPr>
          <a:xfrm>
            <a:off x="6076315" y="2604770"/>
            <a:ext cx="9715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sv-SE" altLang="en-US" sz="1400">
                <a:solidFill>
                  <a:schemeClr val="tx1">
                    <a:lumMod val="95000"/>
                    <a:lumOff val="5000"/>
                  </a:schemeClr>
                </a:solidFill>
              </a:rPr>
              <a:t>APE</a:t>
            </a:r>
            <a:endParaRPr lang="sv-SE" altLang="en-US" sz="14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sv-SE" altLang="en-US" sz="1000">
                <a:solidFill>
                  <a:schemeClr val="tx1">
                    <a:lumMod val="95000"/>
                    <a:lumOff val="5000"/>
                  </a:schemeClr>
                </a:solidFill>
              </a:rPr>
              <a:t>(compounding)</a:t>
            </a:r>
            <a:endParaRPr lang="sv-SE" altLang="en-US" sz="100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41" name="Curved Connector 40"/>
          <p:cNvCxnSpPr>
            <a:stCxn id="21" idx="0"/>
          </p:cNvCxnSpPr>
          <p:nvPr/>
        </p:nvCxnSpPr>
        <p:spPr>
          <a:xfrm rot="16200000" flipV="1">
            <a:off x="1981200" y="1118870"/>
            <a:ext cx="1397000" cy="187960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ext Box 41"/>
          <p:cNvSpPr txBox="1"/>
          <p:nvPr/>
        </p:nvSpPr>
        <p:spPr>
          <a:xfrm>
            <a:off x="1631950" y="1398905"/>
            <a:ext cx="7747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sv-SE" altLang="en-US" sz="14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SIR, ETH</a:t>
            </a:r>
            <a:endParaRPr lang="sv-SE" altLang="en-US" sz="14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/>
            <a:r>
              <a:rPr lang="sv-SE" altLang="en-US" sz="10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(withdraw)</a:t>
            </a:r>
            <a:endParaRPr lang="sv-SE" altLang="en-US" sz="10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flipH="1">
            <a:off x="8420100" y="1340485"/>
            <a:ext cx="16084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 Box 45"/>
          <p:cNvSpPr txBox="1"/>
          <p:nvPr/>
        </p:nvSpPr>
        <p:spPr>
          <a:xfrm>
            <a:off x="8775700" y="1322705"/>
            <a:ext cx="11925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sv-SE" altLang="en-US" sz="14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ETH, TEA, APE</a:t>
            </a:r>
            <a:endParaRPr lang="sv-SE" altLang="en-US" sz="14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/>
            <a:r>
              <a:rPr lang="sv-SE" altLang="en-US" sz="10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(trade)</a:t>
            </a:r>
            <a:endParaRPr lang="sv-SE" altLang="en-US" sz="10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1720850" y="3569970"/>
            <a:ext cx="111823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 Box 47"/>
          <p:cNvSpPr txBox="1"/>
          <p:nvPr/>
        </p:nvSpPr>
        <p:spPr>
          <a:xfrm>
            <a:off x="1720850" y="3521710"/>
            <a:ext cx="53467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sv-SE" altLang="en-US" sz="14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SIR</a:t>
            </a:r>
            <a:endParaRPr lang="sv-SE" altLang="en-US" sz="14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/>
            <a:r>
              <a:rPr lang="sv-SE" altLang="en-US" sz="10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(stake)</a:t>
            </a:r>
            <a:endParaRPr lang="sv-SE" altLang="en-US" sz="10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  <p:sp>
        <p:nvSpPr>
          <p:cNvPr id="49" name="Flowchart: Alternate Process 48"/>
          <p:cNvSpPr/>
          <p:nvPr/>
        </p:nvSpPr>
        <p:spPr>
          <a:xfrm>
            <a:off x="4704080" y="3399790"/>
            <a:ext cx="3716020" cy="1905000"/>
          </a:xfrm>
          <a:prstGeom prst="flowChartAlternateProcess">
            <a:avLst/>
          </a:prstGeom>
          <a:solidFill>
            <a:schemeClr val="tx1">
              <a:lumMod val="65000"/>
              <a:lumOff val="35000"/>
              <a:alpha val="10000"/>
            </a:schemeClr>
          </a:solidFill>
          <a:ln>
            <a:solidFill>
              <a:schemeClr val="tx1">
                <a:alpha val="3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50" name="Straight Arrow Connector 49"/>
          <p:cNvCxnSpPr/>
          <p:nvPr/>
        </p:nvCxnSpPr>
        <p:spPr>
          <a:xfrm flipH="1">
            <a:off x="8420100" y="4335780"/>
            <a:ext cx="1608455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 Box 50"/>
          <p:cNvSpPr txBox="1"/>
          <p:nvPr/>
        </p:nvSpPr>
        <p:spPr>
          <a:xfrm>
            <a:off x="8775700" y="4318000"/>
            <a:ext cx="105854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sv-SE" altLang="en-US" sz="14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TEA, APE</a:t>
            </a:r>
            <a:endParaRPr lang="sv-SE" altLang="en-US" sz="14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  <a:p>
            <a:pPr algn="l"/>
            <a:r>
              <a:rPr lang="sv-SE" altLang="en-US" sz="10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(</a:t>
            </a:r>
            <a:r>
              <a:rPr lang="sv-SE" altLang="en-US" sz="10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stake,withdraw</a:t>
            </a:r>
            <a:r>
              <a:rPr lang="sv-SE" altLang="en-US" sz="1000">
                <a:solidFill>
                  <a:schemeClr val="tx1">
                    <a:lumMod val="95000"/>
                    <a:lumOff val="5000"/>
                  </a:schemeClr>
                </a:solidFill>
                <a:sym typeface="+mn-ea"/>
              </a:rPr>
              <a:t>)</a:t>
            </a:r>
            <a:endParaRPr lang="sv-SE" altLang="en-US" sz="1000">
              <a:solidFill>
                <a:schemeClr val="tx1">
                  <a:lumMod val="95000"/>
                  <a:lumOff val="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WPS Presentation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codonyat</cp:lastModifiedBy>
  <cp:revision>13</cp:revision>
  <dcterms:created xsi:type="dcterms:W3CDTF">2021-04-01T07:33:16Z</dcterms:created>
  <dcterms:modified xsi:type="dcterms:W3CDTF">2021-04-01T08:29:52Z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1033-11.2.0.10078</vt:lpwstr>
  </property>
</Properties>
</file>