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EEEEE"/>
    <a:srgbClr val="F7F7F7"/>
    <a:srgbClr val="2C4E6A"/>
    <a:srgbClr val="254159"/>
    <a:srgbClr val="FBFBFB"/>
    <a:srgbClr val="206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388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471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179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0824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980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94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1668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332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261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019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45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9064-9732-4110-BE6C-EF3130F04E2B}" type="datetimeFigureOut">
              <a:rPr lang="es-419" smtClean="0"/>
              <a:t>16/5/2023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059A-3B6C-4312-875A-95681C36C10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932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890" y="7025"/>
            <a:ext cx="2685882" cy="6858000"/>
          </a:xfrm>
          <a:prstGeom prst="rect">
            <a:avLst/>
          </a:prstGeom>
          <a:solidFill>
            <a:srgbClr val="25415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419" dirty="0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9005097" y="190498"/>
            <a:ext cx="1148" cy="65179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2691208" y="2"/>
            <a:ext cx="0" cy="685800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845037" y="533143"/>
            <a:ext cx="5962242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Coordinador BI &amp; </a:t>
            </a:r>
            <a:r>
              <a:rPr lang="es-E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Dial </a:t>
            </a:r>
            <a:r>
              <a:rPr lang="es-ES" sz="9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Marketing “DDM” </a:t>
            </a:r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de Mayo 2013 – Al Presente</a:t>
            </a:r>
          </a:p>
          <a:p>
            <a:pPr algn="just"/>
            <a:endParaRPr lang="es-ES" sz="900" b="1" cap="all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encargo de administrar y analizar la data generada por la empresa, con el objetivo de generar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ayuden a las distintas gerencias con la toma de decisiones estratégicas.</a:t>
            </a:r>
          </a:p>
          <a:p>
            <a:pPr algn="just"/>
            <a:endParaRPr lang="es-ES" sz="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mis principales funciones destaco.</a:t>
            </a:r>
          </a:p>
          <a:p>
            <a:pPr algn="just"/>
            <a:endParaRPr lang="es-ES" sz="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 Datos:</a:t>
            </a:r>
          </a:p>
          <a:p>
            <a:pPr marL="171450" indent="-171450" algn="just">
              <a:buFontTx/>
              <a:buChar char="-"/>
            </a:pPr>
            <a:endParaRPr lang="es-ES" sz="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Recepción,  mantenimiento y actualización de las bases de datos.</a:t>
            </a: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Coordinar y diseñar estrategias con el área de IT para la validación e integración de los datos disponibles. </a:t>
            </a: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Analizar y detectar posibles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 el fin de optimizar la segmentación de los datos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las principales características de los datos recibidos para poder detectar oportunidades.</a:t>
            </a:r>
          </a:p>
          <a:p>
            <a:pPr lvl="1" algn="just"/>
            <a:endParaRPr lang="es-ES" sz="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es-ES" sz="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567" lvl="1" indent="-171450" algn="just">
              <a:buFontTx/>
              <a:buChar char="-"/>
            </a:pPr>
            <a:endParaRPr lang="es-ES" sz="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Actualizo  y optimizo los datos para generar informes internos y externos. </a:t>
            </a: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la información y las pongo  disposición de las distintas áreas en DDM.</a:t>
            </a: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 y analizo comportamiento de los clientes existentes y potenciales.</a:t>
            </a: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Delegación y coordinación del equipo.</a:t>
            </a: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Confección y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customización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informes.</a:t>
            </a:r>
          </a:p>
          <a:p>
            <a:pPr marL="628567" lvl="1" indent="-171450" algn="just">
              <a:buFontTx/>
              <a:buChar char="-"/>
            </a:pP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Organizar y llevar agenda de los informes entregables.</a:t>
            </a:r>
          </a:p>
          <a:p>
            <a:pPr algn="just"/>
            <a:endParaRPr lang="es-ES" sz="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Analista de calidad Jr. 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 ACC GROUP </a:t>
            </a:r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de Diciembre 2008- Mayo 2013</a:t>
            </a:r>
          </a:p>
          <a:p>
            <a:pPr algn="just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Era un </a:t>
            </a:r>
            <a:r>
              <a:rPr lang="es-ES" sz="9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center de atención al cliente prestaba servicio a telefónica Personal.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Confección de informes.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Auditar, analizar y calificar llamadas de lo agentes de atención al cliente y áreas especializadas.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Analizar métricas internas de la organización e implementar tareas &amp; acciones para lograr objetivos planificados.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Capacitación de agentes.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Fidelización &amp; Retención de clientes.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Atención al cliente gestionando reclamos y/o solicitudes.</a:t>
            </a:r>
          </a:p>
          <a:p>
            <a:pPr algn="just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Operador  de contacto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  </a:t>
            </a:r>
            <a:r>
              <a:rPr lang="es-ES" sz="900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– AUDIOTEL SA.</a:t>
            </a:r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 de Julio 2006 – Noviembre 2008</a:t>
            </a:r>
          </a:p>
          <a:p>
            <a:pPr algn="just"/>
            <a:endParaRPr lang="es-E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Asesor de conexión y configuración para equipos </a:t>
            </a:r>
            <a:r>
              <a:rPr lang="es-ES" sz="900" dirty="0" err="1">
                <a:latin typeface="Arial" panose="020B0604020202020204" pitchFamily="34" charset="0"/>
                <a:cs typeface="Arial" panose="020B0604020202020204" pitchFamily="34" charset="0"/>
              </a:rPr>
              <a:t>Linksys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171450" algn="just">
              <a:buFont typeface="Wingdings" panose="05000000000000000000" pitchFamily="2" charset="2"/>
              <a:buChar char="v"/>
            </a:pP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Venta de entradas para entretenimientos (cine, teatros, espectáculos) para España &amp; Argentina.</a:t>
            </a:r>
          </a:p>
          <a:p>
            <a:pPr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Toma de pedidos para franquicia de pizzerías en España.</a:t>
            </a:r>
          </a:p>
          <a:p>
            <a:pPr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Animador de servicio de chat para publico latino residente en EEUU.</a:t>
            </a:r>
          </a:p>
          <a:p>
            <a:pPr algn="just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ector 1"/>
          <p:cNvSpPr/>
          <p:nvPr/>
        </p:nvSpPr>
        <p:spPr>
          <a:xfrm>
            <a:off x="460031" y="190498"/>
            <a:ext cx="1738118" cy="1737360"/>
          </a:xfrm>
          <a:prstGeom prst="flowChartConnector">
            <a:avLst/>
          </a:prstGeom>
          <a:solidFill>
            <a:srgbClr val="254159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0" y="349718"/>
            <a:ext cx="1371600" cy="1371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2" y="6020135"/>
            <a:ext cx="274320" cy="27432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8" y="4707942"/>
            <a:ext cx="274320" cy="27432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2" y="3448905"/>
            <a:ext cx="256465" cy="25646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5" y="5426130"/>
            <a:ext cx="274320" cy="27432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5" y="4021505"/>
            <a:ext cx="274320" cy="27432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9171506" y="1860763"/>
            <a:ext cx="302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defRPr sz="1200" b="1" spc="120">
                <a:solidFill>
                  <a:srgbClr val="254159"/>
                </a:solidFill>
                <a:latin typeface="Franklin Gothic Book" panose="020B0503020102020204" pitchFamily="34" charset="0"/>
              </a:defRPr>
            </a:lvl2pPr>
          </a:lstStyle>
          <a:p>
            <a:pPr lvl="1"/>
            <a:r>
              <a:rPr lang="en-US" dirty="0"/>
              <a:t>FORMACIÓN ACADEMICA</a:t>
            </a:r>
            <a:endParaRPr lang="es-419" dirty="0"/>
          </a:p>
        </p:txBody>
      </p:sp>
      <p:sp>
        <p:nvSpPr>
          <p:cNvPr id="28" name="CuadroTexto 27"/>
          <p:cNvSpPr txBox="1"/>
          <p:nvPr/>
        </p:nvSpPr>
        <p:spPr>
          <a:xfrm>
            <a:off x="-481985" y="2023223"/>
            <a:ext cx="3241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419" sz="1500" b="1" spc="300" dirty="0">
                <a:solidFill>
                  <a:srgbClr val="F7F7F7"/>
                </a:solidFill>
                <a:latin typeface="Helvetica" panose="020B0500000000000000" pitchFamily="34" charset="0"/>
              </a:rPr>
              <a:t>SAMUEL INSAURRALDE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-313499" y="2584881"/>
            <a:ext cx="2823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419" sz="900" b="1" dirty="0">
                <a:solidFill>
                  <a:schemeClr val="bg1">
                    <a:lumMod val="85000"/>
                  </a:schemeClr>
                </a:solidFill>
                <a:latin typeface="Helvetica" panose="020B0500000000000000" pitchFamily="34" charset="0"/>
              </a:rPr>
              <a:t>ANALISTA DE DATOS &amp; BI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-679803" y="3601879"/>
            <a:ext cx="3241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419" sz="900" dirty="0">
                <a:solidFill>
                  <a:schemeClr val="bg1"/>
                </a:solidFill>
                <a:latin typeface="Helvetica" panose="020B0500000000000000" pitchFamily="34" charset="0"/>
              </a:rPr>
              <a:t>+54 91165785945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-869611" y="4031145"/>
            <a:ext cx="3241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 algn="ctr">
              <a:defRPr sz="900" b="1" spc="120">
                <a:solidFill>
                  <a:schemeClr val="bg1">
                    <a:lumMod val="85000"/>
                  </a:schemeClr>
                </a:solidFill>
                <a:latin typeface="Helvetica" panose="020B0500000000000000" pitchFamily="34" charset="0"/>
              </a:defRPr>
            </a:lvl2pPr>
          </a:lstStyle>
          <a:p>
            <a:pPr lvl="1"/>
            <a:r>
              <a:rPr lang="es-419" dirty="0"/>
              <a:t>E-MAIL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32" y="1882330"/>
            <a:ext cx="192024" cy="192024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129931" y="3392471"/>
            <a:ext cx="145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419" sz="900" b="1" spc="120" dirty="0">
                <a:solidFill>
                  <a:schemeClr val="bg1">
                    <a:lumMod val="85000"/>
                  </a:schemeClr>
                </a:solidFill>
                <a:latin typeface="Helvetica" panose="020B0500000000000000" pitchFamily="34" charset="0"/>
              </a:rPr>
              <a:t> TELÉFONO </a:t>
            </a:r>
            <a:endParaRPr lang="en-US" sz="900" b="1" spc="120" dirty="0">
              <a:solidFill>
                <a:schemeClr val="bg1">
                  <a:lumMod val="85000"/>
                </a:schemeClr>
              </a:solidFill>
              <a:latin typeface="Helvetica" panose="020B0500000000000000" pitchFamily="34" charset="0"/>
            </a:endParaRPr>
          </a:p>
          <a:p>
            <a:pPr lvl="1" algn="ctr"/>
            <a:endParaRPr lang="es-419" sz="900" b="1" spc="120" dirty="0">
              <a:solidFill>
                <a:schemeClr val="bg1">
                  <a:lumMod val="85000"/>
                </a:schemeClr>
              </a:solidFill>
              <a:latin typeface="Helvetica" panose="020B0500000000000000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-422067" y="4238746"/>
            <a:ext cx="3241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419" sz="900" dirty="0">
                <a:solidFill>
                  <a:schemeClr val="bg1"/>
                </a:solidFill>
                <a:latin typeface="Helvetica" panose="020B0500000000000000" pitchFamily="34" charset="0"/>
              </a:rPr>
              <a:t>samuel.insaurralde@gmail.com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-729910" y="4689162"/>
            <a:ext cx="3241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 algn="ctr">
              <a:defRPr sz="900" b="1" spc="120">
                <a:solidFill>
                  <a:schemeClr val="bg1">
                    <a:lumMod val="85000"/>
                  </a:schemeClr>
                </a:solidFill>
                <a:latin typeface="Helvetica" panose="020B0500000000000000" pitchFamily="34" charset="0"/>
              </a:defRPr>
            </a:lvl2pPr>
          </a:lstStyle>
          <a:p>
            <a:pPr lvl="1"/>
            <a:r>
              <a:rPr lang="es-419" dirty="0"/>
              <a:t>DIRECCION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90256" y="4875236"/>
            <a:ext cx="223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419" sz="900" dirty="0">
                <a:solidFill>
                  <a:schemeClr val="bg1"/>
                </a:solidFill>
                <a:latin typeface="Helvetica" panose="020B0500000000000000" pitchFamily="34" charset="0"/>
              </a:rPr>
              <a:t>Av. Triunvirato 2504, CABA, Buenos Aires, Argentina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-942636" y="5377345"/>
            <a:ext cx="3241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 algn="ctr">
              <a:defRPr sz="900" b="1" spc="120">
                <a:solidFill>
                  <a:schemeClr val="bg1">
                    <a:lumMod val="85000"/>
                  </a:schemeClr>
                </a:solidFill>
                <a:latin typeface="Helvetica" panose="020B0500000000000000" pitchFamily="34" charset="0"/>
              </a:defRPr>
            </a:lvl2pPr>
          </a:lstStyle>
          <a:p>
            <a:pPr lvl="1"/>
            <a:r>
              <a:rPr lang="es-419" dirty="0"/>
              <a:t>WEB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82891" y="5559066"/>
            <a:ext cx="24345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419" sz="900" dirty="0">
                <a:solidFill>
                  <a:schemeClr val="bg1"/>
                </a:solidFill>
                <a:latin typeface="Helvetica" panose="020B0500000000000000" pitchFamily="34" charset="0"/>
              </a:rPr>
              <a:t>linkedin.com/in/</a:t>
            </a:r>
            <a:r>
              <a:rPr lang="es-419" sz="900" dirty="0" err="1">
                <a:solidFill>
                  <a:schemeClr val="bg1"/>
                </a:solidFill>
                <a:latin typeface="Helvetica" panose="020B0500000000000000" pitchFamily="34" charset="0"/>
              </a:rPr>
              <a:t>Samuinsaurralde</a:t>
            </a:r>
            <a:endParaRPr lang="es-419" sz="900" b="1" dirty="0">
              <a:solidFill>
                <a:schemeClr val="bg1"/>
              </a:solidFill>
              <a:latin typeface="Helvetica" panose="020B0500000000000000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-783886" y="5977420"/>
            <a:ext cx="3241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 algn="ctr">
              <a:defRPr sz="900" b="1" spc="120">
                <a:solidFill>
                  <a:schemeClr val="bg1">
                    <a:lumMod val="85000"/>
                  </a:schemeClr>
                </a:solidFill>
                <a:latin typeface="Helvetica" panose="020B0500000000000000" pitchFamily="34" charset="0"/>
              </a:defRPr>
            </a:lvl2pPr>
          </a:lstStyle>
          <a:p>
            <a:pPr lvl="1"/>
            <a:r>
              <a:rPr lang="es-419" dirty="0"/>
              <a:t>IDIOMAS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-656723" y="6131103"/>
            <a:ext cx="3241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419" sz="900" dirty="0">
                <a:solidFill>
                  <a:schemeClr val="bg1"/>
                </a:solidFill>
                <a:latin typeface="Helvetica" panose="020B0500000000000000" pitchFamily="34" charset="0"/>
              </a:rPr>
              <a:t>Español – Inglés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9276759" y="2252467"/>
            <a:ext cx="27549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defRPr sz="1100" b="1" i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2pPr>
          </a:lstStyle>
          <a:p>
            <a:r>
              <a:rPr lang="es-ES" sz="1050" i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es-ES" sz="105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en CODER HOUSE -  </a:t>
            </a:r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05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050" i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Analitycs</a:t>
            </a:r>
            <a:r>
              <a:rPr lang="es-ES" sz="105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en DIGITAL HOUSE - 2017</a:t>
            </a:r>
          </a:p>
          <a:p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50" i="1" dirty="0">
                <a:latin typeface="Arial" panose="020B0604020202020204" pitchFamily="34" charset="0"/>
                <a:cs typeface="Arial" panose="020B0604020202020204" pitchFamily="34" charset="0"/>
              </a:rPr>
              <a:t>Tecnicatura en Marketing – IFTS5 - CABA 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050" b="1" dirty="0">
                <a:latin typeface="Arial" panose="020B0604020202020204" pitchFamily="34" charset="0"/>
                <a:cs typeface="Arial" panose="020B0604020202020204" pitchFamily="34" charset="0"/>
              </a:rPr>
              <a:t>2012 -2015.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58192" y="211492"/>
            <a:ext cx="353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419" sz="1200" b="1" spc="120" dirty="0">
                <a:solidFill>
                  <a:srgbClr val="254159"/>
                </a:solidFill>
                <a:latin typeface="Franklin Gothic Book" panose="020B0503020102020204" pitchFamily="34" charset="0"/>
              </a:rPr>
              <a:t>EXPERIENCIA LABORAL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05552" y="2888649"/>
            <a:ext cx="2038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mas 10 años de experiencia en contact center</a:t>
            </a:r>
            <a:endParaRPr lang="es-419" sz="9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5019" y="255424"/>
            <a:ext cx="137160" cy="137160"/>
          </a:xfrm>
          <a:prstGeom prst="rect">
            <a:avLst/>
          </a:prstGeom>
        </p:spPr>
      </p:pic>
      <p:sp>
        <p:nvSpPr>
          <p:cNvPr id="58" name="CuadroTexto 57"/>
          <p:cNvSpPr txBox="1"/>
          <p:nvPr/>
        </p:nvSpPr>
        <p:spPr>
          <a:xfrm>
            <a:off x="9076189" y="256913"/>
            <a:ext cx="353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defRPr sz="1200" b="1" spc="120">
                <a:solidFill>
                  <a:srgbClr val="254159"/>
                </a:solidFill>
                <a:latin typeface="Franklin Gothic Book" panose="020B0503020102020204" pitchFamily="34" charset="0"/>
              </a:defRPr>
            </a:lvl2pPr>
          </a:lstStyle>
          <a:p>
            <a:pPr lvl="1"/>
            <a:r>
              <a:rPr lang="es-419" dirty="0"/>
              <a:t>OBJETIVO PROFESIONAL </a:t>
            </a: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356066" y="326819"/>
            <a:ext cx="137160" cy="137160"/>
          </a:xfrm>
          <a:prstGeom prst="rect">
            <a:avLst/>
          </a:prstGeom>
        </p:spPr>
      </p:pic>
      <p:sp>
        <p:nvSpPr>
          <p:cNvPr id="60" name="CuadroTexto 59"/>
          <p:cNvSpPr txBox="1"/>
          <p:nvPr/>
        </p:nvSpPr>
        <p:spPr>
          <a:xfrm>
            <a:off x="9356066" y="642329"/>
            <a:ext cx="2539275" cy="126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defRPr sz="1100" b="1" i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2pPr>
          </a:lstStyle>
          <a:p>
            <a:pPr marL="0" lvl="1" algn="just"/>
            <a:r>
              <a:rPr lang="es-ES" sz="105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“MI objetivo es brindar el mayor valor posible con mis actividades a los intereses de la organización, exponerme a situaciones que me permitan superarme profesional y personalmente mientras forjo carrera exitosa.”</a:t>
            </a:r>
            <a:endParaRPr lang="es-419" sz="105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9452139" y="4804578"/>
            <a:ext cx="2459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i="1" dirty="0">
                <a:latin typeface="Century Gothic"/>
                <a:cs typeface="Century Gothic"/>
              </a:rPr>
              <a:t>“</a:t>
            </a:r>
            <a:r>
              <a:rPr lang="en-US" sz="3600" b="1" i="1" dirty="0">
                <a:latin typeface="Century Gothic"/>
                <a:cs typeface="Century Gothic"/>
              </a:rPr>
              <a:t> </a:t>
            </a:r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  <a:latin typeface="Century Gothic"/>
                <a:cs typeface="Century Gothic"/>
              </a:rPr>
              <a:t>DREAM BIG, STAY POSITIVE, WORK HARD, AND ENJOY HE JORNEY</a:t>
            </a:r>
            <a:r>
              <a:rPr lang="en-US" sz="1200" b="1" i="1" dirty="0">
                <a:latin typeface="Century Gothic"/>
                <a:cs typeface="Century Gothic"/>
              </a:rPr>
              <a:t>.</a:t>
            </a:r>
            <a:r>
              <a:rPr lang="en-US" sz="2400" b="1" i="1" dirty="0">
                <a:latin typeface="Century Gothic"/>
                <a:cs typeface="Century Gothic"/>
              </a:rPr>
              <a:t>”</a:t>
            </a:r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8" y="432526"/>
            <a:ext cx="1230984" cy="1230984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9586300" y="3429002"/>
            <a:ext cx="302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defRPr sz="1200" b="1" spc="120">
                <a:solidFill>
                  <a:srgbClr val="254159"/>
                </a:solidFill>
                <a:latin typeface="Franklin Gothic Book" panose="020B0503020102020204" pitchFamily="34" charset="0"/>
              </a:defRPr>
            </a:lvl2pPr>
          </a:lstStyle>
          <a:p>
            <a:pPr lvl="1"/>
            <a:r>
              <a:rPr lang="en-US" dirty="0"/>
              <a:t>LENGUAJES</a:t>
            </a:r>
            <a:endParaRPr lang="es-419" dirty="0"/>
          </a:p>
        </p:txBody>
      </p:sp>
      <p:sp>
        <p:nvSpPr>
          <p:cNvPr id="48" name="CuadroTexto 47"/>
          <p:cNvSpPr txBox="1"/>
          <p:nvPr/>
        </p:nvSpPr>
        <p:spPr>
          <a:xfrm>
            <a:off x="9806238" y="3674027"/>
            <a:ext cx="1696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defRPr sz="1100" b="1" i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2pPr>
          </a:lstStyle>
          <a:p>
            <a:r>
              <a:rPr lang="es-ES" sz="1050" i="1" dirty="0">
                <a:latin typeface="Arial" panose="020B0604020202020204" pitchFamily="34" charset="0"/>
                <a:cs typeface="Arial" panose="020B0604020202020204" pitchFamily="34" charset="0"/>
              </a:rPr>
              <a:t>SQL – PHYTON -DAX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9452139" y="4125897"/>
            <a:ext cx="302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defRPr sz="1200" b="1" spc="120">
                <a:solidFill>
                  <a:srgbClr val="254159"/>
                </a:solidFill>
                <a:latin typeface="Franklin Gothic Book" panose="020B0503020102020204" pitchFamily="34" charset="0"/>
              </a:defRPr>
            </a:lvl2pPr>
          </a:lstStyle>
          <a:p>
            <a:pPr lvl="1"/>
            <a:r>
              <a:rPr lang="en-US" dirty="0"/>
              <a:t>HERRAMIENTAS</a:t>
            </a:r>
            <a:endParaRPr lang="es-419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547319" y="4454026"/>
            <a:ext cx="2225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defRPr sz="1100" b="1" i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2pPr>
          </a:lstStyle>
          <a:p>
            <a:r>
              <a:rPr lang="es-ES" sz="1050" i="1" dirty="0">
                <a:latin typeface="Arial" panose="020B0604020202020204" pitchFamily="34" charset="0"/>
                <a:cs typeface="Arial" panose="020B0604020202020204" pitchFamily="34" charset="0"/>
              </a:rPr>
              <a:t>EXCEL – POWERBI – TABLEAU  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29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13483</TotalTime>
  <Words>475</Words>
  <Application>Microsoft Office PowerPoint</Application>
  <PresentationFormat>Panorámica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Franklin Gothic Book</vt:lpstr>
      <vt:lpstr>Helvetica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 Fernándo Hernández Cárdenas</dc:creator>
  <cp:lastModifiedBy>Samuel Insaurralde</cp:lastModifiedBy>
  <cp:revision>81</cp:revision>
  <dcterms:created xsi:type="dcterms:W3CDTF">2018-11-24T11:59:42Z</dcterms:created>
  <dcterms:modified xsi:type="dcterms:W3CDTF">2023-05-17T00:56:55Z</dcterms:modified>
</cp:coreProperties>
</file>