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65027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23934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30B448-2319-4D5A-ABA8-0AD6CA141F8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8410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493892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30B448-2319-4D5A-ABA8-0AD6CA141F8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1990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138409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45781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343831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73726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6A1CBA-DC9E-4E86-83D3-802684E1B6E9}"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53812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98851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6A1CBA-DC9E-4E86-83D3-802684E1B6E9}"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294178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6A1CBA-DC9E-4E86-83D3-802684E1B6E9}"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133203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A1CBA-DC9E-4E86-83D3-802684E1B6E9}"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298655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159411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A1CBA-DC9E-4E86-83D3-802684E1B6E9}"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30B448-2319-4D5A-ABA8-0AD6CA141F87}" type="slidenum">
              <a:rPr lang="en-US" smtClean="0"/>
              <a:t>‹#›</a:t>
            </a:fld>
            <a:endParaRPr lang="en-US"/>
          </a:p>
        </p:txBody>
      </p:sp>
    </p:spTree>
    <p:extLst>
      <p:ext uri="{BB962C8B-B14F-4D97-AF65-F5344CB8AC3E}">
        <p14:creationId xmlns:p14="http://schemas.microsoft.com/office/powerpoint/2010/main" val="327250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6A1CBA-DC9E-4E86-83D3-802684E1B6E9}" type="datetimeFigureOut">
              <a:rPr lang="en-US" smtClean="0"/>
              <a:t>3/5/2020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30B448-2319-4D5A-ABA8-0AD6CA141F87}" type="slidenum">
              <a:rPr lang="en-US" smtClean="0"/>
              <a:t>‹#›</a:t>
            </a:fld>
            <a:endParaRPr lang="en-US"/>
          </a:p>
        </p:txBody>
      </p:sp>
    </p:spTree>
    <p:extLst>
      <p:ext uri="{BB962C8B-B14F-4D97-AF65-F5344CB8AC3E}">
        <p14:creationId xmlns:p14="http://schemas.microsoft.com/office/powerpoint/2010/main" val="192025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20BA08-6FAE-4BBA-8F2A-BD01778130D2}"/>
              </a:ext>
            </a:extLst>
          </p:cNvPr>
          <p:cNvSpPr/>
          <p:nvPr/>
        </p:nvSpPr>
        <p:spPr>
          <a:xfrm>
            <a:off x="932252" y="2183035"/>
            <a:ext cx="11175908" cy="1015663"/>
          </a:xfrm>
          <a:prstGeom prst="rect">
            <a:avLst/>
          </a:prstGeom>
        </p:spPr>
        <p:txBody>
          <a:bodyPr wrap="square">
            <a:spAutoFit/>
          </a:bodyPr>
          <a:lstStyle/>
          <a:p>
            <a:pPr algn="ctr"/>
            <a:r>
              <a:rPr lang="en-US" sz="3000" b="1" dirty="0">
                <a:ln/>
                <a:solidFill>
                  <a:schemeClr val="accent4"/>
                </a:solidFill>
              </a:rPr>
              <a:t>Technical and Hardware Details for Crawler4j, Apache </a:t>
            </a:r>
            <a:r>
              <a:rPr lang="en-US" sz="3000" b="1" dirty="0" err="1">
                <a:ln/>
                <a:solidFill>
                  <a:schemeClr val="accent4"/>
                </a:solidFill>
              </a:rPr>
              <a:t>Nutch</a:t>
            </a:r>
            <a:r>
              <a:rPr lang="en-US" sz="3000" b="1" dirty="0">
                <a:ln/>
                <a:solidFill>
                  <a:schemeClr val="accent4"/>
                </a:solidFill>
              </a:rPr>
              <a:t>, </a:t>
            </a:r>
            <a:r>
              <a:rPr lang="en-US" sz="3000" b="1" dirty="0" err="1">
                <a:ln/>
                <a:solidFill>
                  <a:schemeClr val="accent4"/>
                </a:solidFill>
              </a:rPr>
              <a:t>StormCrawler</a:t>
            </a:r>
            <a:r>
              <a:rPr lang="en-US" sz="3000" b="1" dirty="0">
                <a:ln/>
                <a:solidFill>
                  <a:schemeClr val="accent4"/>
                </a:solidFill>
              </a:rPr>
              <a:t> and </a:t>
            </a:r>
            <a:r>
              <a:rPr lang="en-US" sz="3000" b="1" dirty="0" err="1">
                <a:ln/>
                <a:solidFill>
                  <a:schemeClr val="accent4"/>
                </a:solidFill>
              </a:rPr>
              <a:t>Heritrix</a:t>
            </a:r>
            <a:endParaRPr lang="en-US" sz="3000" b="1" dirty="0">
              <a:ln/>
              <a:solidFill>
                <a:schemeClr val="accent4"/>
              </a:solidFill>
            </a:endParaRPr>
          </a:p>
        </p:txBody>
      </p:sp>
    </p:spTree>
    <p:extLst>
      <p:ext uri="{BB962C8B-B14F-4D97-AF65-F5344CB8AC3E}">
        <p14:creationId xmlns:p14="http://schemas.microsoft.com/office/powerpoint/2010/main" val="2721805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D3AC-0309-4A8C-AC45-E637AF00A10C}"/>
              </a:ext>
            </a:extLst>
          </p:cNvPr>
          <p:cNvSpPr>
            <a:spLocks noGrp="1"/>
          </p:cNvSpPr>
          <p:nvPr>
            <p:ph type="title"/>
          </p:nvPr>
        </p:nvSpPr>
        <p:spPr>
          <a:xfrm>
            <a:off x="1756902" y="0"/>
            <a:ext cx="8911687" cy="653143"/>
          </a:xfrm>
        </p:spPr>
        <p:txBody>
          <a:bodyPr>
            <a:normAutofit/>
          </a:bodyPr>
          <a:lstStyle/>
          <a:p>
            <a:pPr algn="ctr"/>
            <a:r>
              <a:rPr lang="en-US" sz="3000" dirty="0"/>
              <a:t>Overall Comparison of Crawlers</a:t>
            </a:r>
          </a:p>
        </p:txBody>
      </p:sp>
      <p:graphicFrame>
        <p:nvGraphicFramePr>
          <p:cNvPr id="4" name="Table 4">
            <a:extLst>
              <a:ext uri="{FF2B5EF4-FFF2-40B4-BE49-F238E27FC236}">
                <a16:creationId xmlns:a16="http://schemas.microsoft.com/office/drawing/2014/main" id="{A1310B31-224E-4E7D-BD59-047CD12CB349}"/>
              </a:ext>
            </a:extLst>
          </p:cNvPr>
          <p:cNvGraphicFramePr>
            <a:graphicFrameLocks noGrp="1"/>
          </p:cNvGraphicFramePr>
          <p:nvPr>
            <p:ph idx="1"/>
            <p:extLst>
              <p:ext uri="{D42A27DB-BD31-4B8C-83A1-F6EECF244321}">
                <p14:modId xmlns:p14="http://schemas.microsoft.com/office/powerpoint/2010/main" val="2512198924"/>
              </p:ext>
            </p:extLst>
          </p:nvPr>
        </p:nvGraphicFramePr>
        <p:xfrm>
          <a:off x="1756902" y="520622"/>
          <a:ext cx="10321885" cy="4673651"/>
        </p:xfrm>
        <a:graphic>
          <a:graphicData uri="http://schemas.openxmlformats.org/drawingml/2006/table">
            <a:tbl>
              <a:tblPr firstRow="1" bandRow="1">
                <a:tableStyleId>{5C22544A-7EE6-4342-B048-85BDC9FD1C3A}</a:tableStyleId>
              </a:tblPr>
              <a:tblGrid>
                <a:gridCol w="2064377">
                  <a:extLst>
                    <a:ext uri="{9D8B030D-6E8A-4147-A177-3AD203B41FA5}">
                      <a16:colId xmlns:a16="http://schemas.microsoft.com/office/drawing/2014/main" val="346773054"/>
                    </a:ext>
                  </a:extLst>
                </a:gridCol>
                <a:gridCol w="2064377">
                  <a:extLst>
                    <a:ext uri="{9D8B030D-6E8A-4147-A177-3AD203B41FA5}">
                      <a16:colId xmlns:a16="http://schemas.microsoft.com/office/drawing/2014/main" val="212139560"/>
                    </a:ext>
                  </a:extLst>
                </a:gridCol>
                <a:gridCol w="2064377">
                  <a:extLst>
                    <a:ext uri="{9D8B030D-6E8A-4147-A177-3AD203B41FA5}">
                      <a16:colId xmlns:a16="http://schemas.microsoft.com/office/drawing/2014/main" val="3360015334"/>
                    </a:ext>
                  </a:extLst>
                </a:gridCol>
                <a:gridCol w="2064377">
                  <a:extLst>
                    <a:ext uri="{9D8B030D-6E8A-4147-A177-3AD203B41FA5}">
                      <a16:colId xmlns:a16="http://schemas.microsoft.com/office/drawing/2014/main" val="649794610"/>
                    </a:ext>
                  </a:extLst>
                </a:gridCol>
                <a:gridCol w="2064377">
                  <a:extLst>
                    <a:ext uri="{9D8B030D-6E8A-4147-A177-3AD203B41FA5}">
                      <a16:colId xmlns:a16="http://schemas.microsoft.com/office/drawing/2014/main" val="2260241268"/>
                    </a:ext>
                  </a:extLst>
                </a:gridCol>
              </a:tblGrid>
              <a:tr h="456213">
                <a:tc>
                  <a:txBody>
                    <a:bodyPr/>
                    <a:lstStyle/>
                    <a:p>
                      <a:r>
                        <a:rPr lang="en-US" dirty="0"/>
                        <a:t>Features</a:t>
                      </a:r>
                    </a:p>
                  </a:txBody>
                  <a:tcPr/>
                </a:tc>
                <a:tc>
                  <a:txBody>
                    <a:bodyPr/>
                    <a:lstStyle/>
                    <a:p>
                      <a:r>
                        <a:rPr lang="en-US" dirty="0"/>
                        <a:t>Crawler4j</a:t>
                      </a:r>
                    </a:p>
                  </a:txBody>
                  <a:tcPr/>
                </a:tc>
                <a:tc>
                  <a:txBody>
                    <a:bodyPr/>
                    <a:lstStyle/>
                    <a:p>
                      <a:r>
                        <a:rPr lang="en-US" dirty="0" err="1"/>
                        <a:t>Heritrix</a:t>
                      </a:r>
                      <a:endParaRPr lang="en-US" dirty="0"/>
                    </a:p>
                  </a:txBody>
                  <a:tcPr/>
                </a:tc>
                <a:tc>
                  <a:txBody>
                    <a:bodyPr/>
                    <a:lstStyle/>
                    <a:p>
                      <a:r>
                        <a:rPr lang="en-US" dirty="0" err="1"/>
                        <a:t>StormCrawler</a:t>
                      </a:r>
                      <a:endParaRPr lang="en-US" dirty="0"/>
                    </a:p>
                  </a:txBody>
                  <a:tcPr/>
                </a:tc>
                <a:tc>
                  <a:txBody>
                    <a:bodyPr/>
                    <a:lstStyle/>
                    <a:p>
                      <a:r>
                        <a:rPr lang="en-US" dirty="0"/>
                        <a:t>Apache </a:t>
                      </a:r>
                      <a:r>
                        <a:rPr lang="en-US" dirty="0" err="1"/>
                        <a:t>Nutch</a:t>
                      </a:r>
                      <a:endParaRPr lang="en-US" dirty="0"/>
                    </a:p>
                  </a:txBody>
                  <a:tcPr/>
                </a:tc>
                <a:extLst>
                  <a:ext uri="{0D108BD9-81ED-4DB2-BD59-A6C34878D82A}">
                    <a16:rowId xmlns:a16="http://schemas.microsoft.com/office/drawing/2014/main" val="2278296409"/>
                  </a:ext>
                </a:extLst>
              </a:tr>
              <a:tr h="572733">
                <a:tc>
                  <a:txBody>
                    <a:bodyPr/>
                    <a:lstStyle/>
                    <a:p>
                      <a:r>
                        <a:rPr lang="en-US" dirty="0"/>
                        <a:t>Politeness</a:t>
                      </a:r>
                    </a:p>
                  </a:txBody>
                  <a:tcPr/>
                </a:tc>
                <a:tc>
                  <a:txBody>
                    <a:bodyPr/>
                    <a:lstStyle/>
                    <a:p>
                      <a:r>
                        <a:rPr lang="en-US" dirty="0"/>
                        <a:t>Yes (Configurable)</a:t>
                      </a:r>
                    </a:p>
                  </a:txBody>
                  <a:tcPr/>
                </a:tc>
                <a:tc>
                  <a:txBody>
                    <a:bodyPr/>
                    <a:lstStyle/>
                    <a:p>
                      <a:r>
                        <a:rPr lang="en-US" dirty="0"/>
                        <a:t>Yes (Configurable)</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024781493"/>
                  </a:ext>
                </a:extLst>
              </a:tr>
              <a:tr h="456213">
                <a:tc>
                  <a:txBody>
                    <a:bodyPr/>
                    <a:lstStyle/>
                    <a:p>
                      <a:r>
                        <a:rPr lang="en-US" dirty="0"/>
                        <a:t>Selection Policy</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56190268"/>
                  </a:ext>
                </a:extLst>
              </a:tr>
              <a:tr h="456213">
                <a:tc>
                  <a:txBody>
                    <a:bodyPr/>
                    <a:lstStyle/>
                    <a:p>
                      <a:r>
                        <a:rPr lang="en-US" dirty="0"/>
                        <a:t>Revisit Policy</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982925333"/>
                  </a:ext>
                </a:extLst>
              </a:tr>
              <a:tr h="456213">
                <a:tc>
                  <a:txBody>
                    <a:bodyPr/>
                    <a:lstStyle/>
                    <a:p>
                      <a:r>
                        <a:rPr lang="en-US" dirty="0"/>
                        <a:t>Support (</a:t>
                      </a:r>
                      <a:r>
                        <a:rPr lang="en-US" dirty="0" err="1"/>
                        <a:t>Github</a:t>
                      </a:r>
                      <a:r>
                        <a:rPr lang="en-US" dirty="0"/>
                        <a:t> and others)</a:t>
                      </a:r>
                    </a:p>
                  </a:txBody>
                  <a:tcPr/>
                </a:tc>
                <a:tc>
                  <a:txBody>
                    <a:bodyPr/>
                    <a:lstStyle/>
                    <a:p>
                      <a:r>
                        <a:rPr lang="en-US" dirty="0"/>
                        <a:t>Medium</a:t>
                      </a:r>
                    </a:p>
                  </a:txBody>
                  <a:tcPr/>
                </a:tc>
                <a:tc>
                  <a:txBody>
                    <a:bodyPr/>
                    <a:lstStyle/>
                    <a:p>
                      <a:r>
                        <a:rPr lang="en-US" dirty="0"/>
                        <a:t>Medium</a:t>
                      </a:r>
                    </a:p>
                  </a:txBody>
                  <a:tcPr/>
                </a:tc>
                <a:tc>
                  <a:txBody>
                    <a:bodyPr/>
                    <a:lstStyle/>
                    <a:p>
                      <a:r>
                        <a:rPr lang="en-US" dirty="0"/>
                        <a:t>Medium</a:t>
                      </a:r>
                    </a:p>
                  </a:txBody>
                  <a:tcPr/>
                </a:tc>
                <a:tc>
                  <a:txBody>
                    <a:bodyPr/>
                    <a:lstStyle/>
                    <a:p>
                      <a:r>
                        <a:rPr lang="en-US" dirty="0"/>
                        <a:t>Medium</a:t>
                      </a:r>
                    </a:p>
                  </a:txBody>
                  <a:tcPr/>
                </a:tc>
                <a:extLst>
                  <a:ext uri="{0D108BD9-81ED-4DB2-BD59-A6C34878D82A}">
                    <a16:rowId xmlns:a16="http://schemas.microsoft.com/office/drawing/2014/main" val="1694906470"/>
                  </a:ext>
                </a:extLst>
              </a:tr>
              <a:tr h="456213">
                <a:tc>
                  <a:txBody>
                    <a:bodyPr/>
                    <a:lstStyle/>
                    <a:p>
                      <a:r>
                        <a:rPr lang="en-US" dirty="0"/>
                        <a:t>Code Usability</a:t>
                      </a:r>
                    </a:p>
                  </a:txBody>
                  <a:tcPr/>
                </a:tc>
                <a:tc>
                  <a:txBody>
                    <a:bodyPr/>
                    <a:lstStyle/>
                    <a:p>
                      <a:r>
                        <a:rPr lang="en-US" dirty="0"/>
                        <a:t>Moderate</a:t>
                      </a:r>
                    </a:p>
                  </a:txBody>
                  <a:tcPr/>
                </a:tc>
                <a:tc>
                  <a:txBody>
                    <a:bodyPr/>
                    <a:lstStyle/>
                    <a:p>
                      <a:r>
                        <a:rPr lang="en-US" dirty="0"/>
                        <a:t>Moderate</a:t>
                      </a:r>
                    </a:p>
                  </a:txBody>
                  <a:tcPr/>
                </a:tc>
                <a:tc>
                  <a:txBody>
                    <a:bodyPr/>
                    <a:lstStyle/>
                    <a:p>
                      <a:r>
                        <a:rPr lang="en-US" dirty="0"/>
                        <a:t>Hard</a:t>
                      </a:r>
                    </a:p>
                  </a:txBody>
                  <a:tcPr/>
                </a:tc>
                <a:tc>
                  <a:txBody>
                    <a:bodyPr/>
                    <a:lstStyle/>
                    <a:p>
                      <a:r>
                        <a:rPr lang="en-US" dirty="0"/>
                        <a:t>Moderate</a:t>
                      </a:r>
                    </a:p>
                  </a:txBody>
                  <a:tcPr/>
                </a:tc>
                <a:extLst>
                  <a:ext uri="{0D108BD9-81ED-4DB2-BD59-A6C34878D82A}">
                    <a16:rowId xmlns:a16="http://schemas.microsoft.com/office/drawing/2014/main" val="3180952428"/>
                  </a:ext>
                </a:extLst>
              </a:tr>
              <a:tr h="456213">
                <a:tc>
                  <a:txBody>
                    <a:bodyPr/>
                    <a:lstStyle/>
                    <a:p>
                      <a:r>
                        <a:rPr lang="en-US" dirty="0"/>
                        <a:t>Language</a:t>
                      </a:r>
                    </a:p>
                  </a:txBody>
                  <a:tcPr/>
                </a:tc>
                <a:tc>
                  <a:txBody>
                    <a:bodyPr/>
                    <a:lstStyle/>
                    <a:p>
                      <a:r>
                        <a:rPr lang="en-US" dirty="0"/>
                        <a:t>Java</a:t>
                      </a:r>
                    </a:p>
                  </a:txBody>
                  <a:tcPr/>
                </a:tc>
                <a:tc>
                  <a:txBody>
                    <a:bodyPr/>
                    <a:lstStyle/>
                    <a:p>
                      <a:r>
                        <a:rPr lang="en-US" dirty="0"/>
                        <a:t>Java</a:t>
                      </a:r>
                    </a:p>
                  </a:txBody>
                  <a:tcPr/>
                </a:tc>
                <a:tc>
                  <a:txBody>
                    <a:bodyPr/>
                    <a:lstStyle/>
                    <a:p>
                      <a:r>
                        <a:rPr lang="en-US" dirty="0"/>
                        <a:t>Java</a:t>
                      </a:r>
                    </a:p>
                  </a:txBody>
                  <a:tcPr/>
                </a:tc>
                <a:tc>
                  <a:txBody>
                    <a:bodyPr/>
                    <a:lstStyle/>
                    <a:p>
                      <a:r>
                        <a:rPr lang="en-US" dirty="0"/>
                        <a:t>Java</a:t>
                      </a:r>
                    </a:p>
                  </a:txBody>
                  <a:tcPr/>
                </a:tc>
                <a:extLst>
                  <a:ext uri="{0D108BD9-81ED-4DB2-BD59-A6C34878D82A}">
                    <a16:rowId xmlns:a16="http://schemas.microsoft.com/office/drawing/2014/main" val="2334059425"/>
                  </a:ext>
                </a:extLst>
              </a:tr>
              <a:tr h="456213">
                <a:tc>
                  <a:txBody>
                    <a:bodyPr/>
                    <a:lstStyle/>
                    <a:p>
                      <a:r>
                        <a:rPr lang="en-US" dirty="0"/>
                        <a:t>Performance</a:t>
                      </a:r>
                    </a:p>
                  </a:txBody>
                  <a:tcPr/>
                </a:tc>
                <a:tc>
                  <a:txBody>
                    <a:bodyPr/>
                    <a:lstStyle/>
                    <a:p>
                      <a:r>
                        <a:rPr lang="en-US" dirty="0"/>
                        <a:t>Very Fast</a:t>
                      </a:r>
                    </a:p>
                  </a:txBody>
                  <a:tcPr/>
                </a:tc>
                <a:tc>
                  <a:txBody>
                    <a:bodyPr/>
                    <a:lstStyle/>
                    <a:p>
                      <a:r>
                        <a:rPr lang="en-US" dirty="0"/>
                        <a:t>Very Slow</a:t>
                      </a:r>
                    </a:p>
                  </a:txBody>
                  <a:tcPr/>
                </a:tc>
                <a:tc>
                  <a:txBody>
                    <a:bodyPr/>
                    <a:lstStyle/>
                    <a:p>
                      <a:r>
                        <a:rPr lang="en-US" dirty="0"/>
                        <a:t>Medium</a:t>
                      </a:r>
                    </a:p>
                  </a:txBody>
                  <a:tcPr/>
                </a:tc>
                <a:tc>
                  <a:txBody>
                    <a:bodyPr/>
                    <a:lstStyle/>
                    <a:p>
                      <a:r>
                        <a:rPr lang="en-US" dirty="0"/>
                        <a:t>Medium</a:t>
                      </a:r>
                    </a:p>
                  </a:txBody>
                  <a:tcPr/>
                </a:tc>
                <a:extLst>
                  <a:ext uri="{0D108BD9-81ED-4DB2-BD59-A6C34878D82A}">
                    <a16:rowId xmlns:a16="http://schemas.microsoft.com/office/drawing/2014/main" val="2270517550"/>
                  </a:ext>
                </a:extLst>
              </a:tr>
              <a:tr h="656213">
                <a:tc>
                  <a:txBody>
                    <a:bodyPr/>
                    <a:lstStyle/>
                    <a:p>
                      <a:r>
                        <a:rPr lang="en-US" dirty="0"/>
                        <a:t> Crawl Results</a:t>
                      </a:r>
                    </a:p>
                  </a:txBody>
                  <a:tcPr/>
                </a:tc>
                <a:tc>
                  <a:txBody>
                    <a:bodyPr/>
                    <a:lstStyle/>
                    <a:p>
                      <a:r>
                        <a:rPr lang="en-US" dirty="0"/>
                        <a:t>3000 </a:t>
                      </a:r>
                      <a:r>
                        <a:rPr lang="en-US" dirty="0" err="1"/>
                        <a:t>urls</a:t>
                      </a:r>
                      <a:r>
                        <a:rPr lang="en-US" dirty="0"/>
                        <a:t> in 30 mins</a:t>
                      </a:r>
                    </a:p>
                  </a:txBody>
                  <a:tcPr/>
                </a:tc>
                <a:tc>
                  <a:txBody>
                    <a:bodyPr/>
                    <a:lstStyle/>
                    <a:p>
                      <a:r>
                        <a:rPr lang="en-US" dirty="0"/>
                        <a:t>2000+ so far</a:t>
                      </a:r>
                    </a:p>
                  </a:txBody>
                  <a:tcPr/>
                </a:tc>
                <a:tc>
                  <a:txBody>
                    <a:bodyPr/>
                    <a:lstStyle/>
                    <a:p>
                      <a:r>
                        <a:rPr lang="en-US" dirty="0"/>
                        <a:t>500 (</a:t>
                      </a:r>
                      <a:r>
                        <a:rPr lang="en-US" dirty="0" err="1"/>
                        <a:t>Urls</a:t>
                      </a:r>
                      <a:r>
                        <a:rPr lang="en-US" dirty="0"/>
                        <a:t>) 770 (Docs) Fetched</a:t>
                      </a:r>
                    </a:p>
                  </a:txBody>
                  <a:tcPr/>
                </a:tc>
                <a:tc>
                  <a:txBody>
                    <a:bodyPr/>
                    <a:lstStyle/>
                    <a:p>
                      <a:r>
                        <a:rPr lang="en-US" dirty="0"/>
                        <a:t>1400 + </a:t>
                      </a:r>
                      <a:r>
                        <a:rPr lang="en-US" dirty="0" err="1"/>
                        <a:t>urls</a:t>
                      </a:r>
                      <a:r>
                        <a:rPr lang="en-US" dirty="0"/>
                        <a:t> found with content</a:t>
                      </a:r>
                    </a:p>
                  </a:txBody>
                  <a:tcPr/>
                </a:tc>
                <a:extLst>
                  <a:ext uri="{0D108BD9-81ED-4DB2-BD59-A6C34878D82A}">
                    <a16:rowId xmlns:a16="http://schemas.microsoft.com/office/drawing/2014/main" val="3998657311"/>
                  </a:ext>
                </a:extLst>
              </a:tr>
            </a:tbl>
          </a:graphicData>
        </a:graphic>
      </p:graphicFrame>
      <p:sp>
        <p:nvSpPr>
          <p:cNvPr id="3" name="TextBox 2">
            <a:extLst>
              <a:ext uri="{FF2B5EF4-FFF2-40B4-BE49-F238E27FC236}">
                <a16:creationId xmlns:a16="http://schemas.microsoft.com/office/drawing/2014/main" id="{B9F10BF8-38D0-4F8C-93FC-22A39DA587CE}"/>
              </a:ext>
            </a:extLst>
          </p:cNvPr>
          <p:cNvSpPr txBox="1"/>
          <p:nvPr/>
        </p:nvSpPr>
        <p:spPr>
          <a:xfrm>
            <a:off x="1756902" y="5194273"/>
            <a:ext cx="10846334" cy="2062103"/>
          </a:xfrm>
          <a:prstGeom prst="rect">
            <a:avLst/>
          </a:prstGeom>
          <a:noFill/>
        </p:spPr>
        <p:txBody>
          <a:bodyPr wrap="square" rtlCol="0">
            <a:spAutoFit/>
          </a:bodyPr>
          <a:lstStyle/>
          <a:p>
            <a:r>
              <a:rPr lang="en-US" sz="1600" dirty="0">
                <a:latin typeface="Calibri Light" panose="020F0302020204030204" pitchFamily="34" charset="0"/>
                <a:cs typeface="Calibri Light" panose="020F0302020204030204" pitchFamily="34" charset="0"/>
              </a:rPr>
              <a:t>Note:</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Scalable :The </a:t>
            </a:r>
            <a:r>
              <a:rPr lang="en-US" sz="1600" b="1" dirty="0">
                <a:latin typeface="Calibri Light" panose="020F0302020204030204" pitchFamily="34" charset="0"/>
                <a:cs typeface="Calibri Light" panose="020F0302020204030204" pitchFamily="34" charset="0"/>
              </a:rPr>
              <a:t>crawler</a:t>
            </a:r>
            <a:r>
              <a:rPr lang="en-US" sz="1600" dirty="0">
                <a:latin typeface="Calibri Light" panose="020F0302020204030204" pitchFamily="34" charset="0"/>
                <a:cs typeface="Calibri Light" panose="020F0302020204030204" pitchFamily="34" charset="0"/>
              </a:rPr>
              <a:t> architecture should permit scaling up the </a:t>
            </a:r>
            <a:r>
              <a:rPr lang="en-US" sz="1600" b="1" dirty="0">
                <a:latin typeface="Calibri Light" panose="020F0302020204030204" pitchFamily="34" charset="0"/>
                <a:cs typeface="Calibri Light" panose="020F0302020204030204" pitchFamily="34" charset="0"/>
              </a:rPr>
              <a:t>crawl</a:t>
            </a:r>
            <a:r>
              <a:rPr lang="en-US" sz="1600" dirty="0">
                <a:latin typeface="Calibri Light" panose="020F0302020204030204" pitchFamily="34" charset="0"/>
                <a:cs typeface="Calibri Light" panose="020F0302020204030204" pitchFamily="34" charset="0"/>
              </a:rPr>
              <a:t> rate by adding extra machines and bandwidth.</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Performance : The classification is based on the speed of crawling.</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Politeness:  Avoidance of  overloading of Web Sites.</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Revisit Policy : States when to check for changes to the pages</a:t>
            </a: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Selection Policy : Ability to select the pages to download.</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81937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C3DC-67CD-4559-A5A0-309C2FADD34F}"/>
              </a:ext>
            </a:extLst>
          </p:cNvPr>
          <p:cNvSpPr>
            <a:spLocks noGrp="1"/>
          </p:cNvSpPr>
          <p:nvPr>
            <p:ph type="title"/>
          </p:nvPr>
        </p:nvSpPr>
        <p:spPr/>
        <p:txBody>
          <a:bodyPr>
            <a:normAutofit/>
          </a:bodyPr>
          <a:lstStyle/>
          <a:p>
            <a:pPr algn="ctr"/>
            <a:r>
              <a:rPr lang="en-US" sz="3000" dirty="0"/>
              <a:t>Table of Contents</a:t>
            </a:r>
          </a:p>
        </p:txBody>
      </p:sp>
      <p:sp>
        <p:nvSpPr>
          <p:cNvPr id="3" name="Content Placeholder 2">
            <a:extLst>
              <a:ext uri="{FF2B5EF4-FFF2-40B4-BE49-F238E27FC236}">
                <a16:creationId xmlns:a16="http://schemas.microsoft.com/office/drawing/2014/main" id="{D4FE4FD3-20BF-4476-B6E8-30D250E96D1C}"/>
              </a:ext>
            </a:extLst>
          </p:cNvPr>
          <p:cNvSpPr>
            <a:spLocks noGrp="1"/>
          </p:cNvSpPr>
          <p:nvPr>
            <p:ph idx="1"/>
          </p:nvPr>
        </p:nvSpPr>
        <p:spPr/>
        <p:txBody>
          <a:bodyPr>
            <a:normAutofit/>
          </a:bodyPr>
          <a:lstStyle/>
          <a:p>
            <a:r>
              <a:rPr lang="en-US" sz="1400" dirty="0"/>
              <a:t>Introduction to </a:t>
            </a:r>
            <a:r>
              <a:rPr lang="en-US" sz="1400" dirty="0" err="1"/>
              <a:t>StormCrawler</a:t>
            </a:r>
            <a:r>
              <a:rPr lang="en-US" sz="1400" dirty="0"/>
              <a:t>, Crawler4j, </a:t>
            </a:r>
            <a:r>
              <a:rPr lang="en-US" sz="1400" dirty="0" err="1"/>
              <a:t>Heritrix</a:t>
            </a:r>
            <a:r>
              <a:rPr lang="en-US" sz="1400" dirty="0"/>
              <a:t> and Apache </a:t>
            </a:r>
            <a:r>
              <a:rPr lang="en-US" sz="1400" dirty="0" err="1"/>
              <a:t>Nutch</a:t>
            </a:r>
            <a:endParaRPr lang="en-US" sz="1400" dirty="0"/>
          </a:p>
          <a:p>
            <a:r>
              <a:rPr lang="en-US" sz="1400" dirty="0"/>
              <a:t>Technical Features – Politeness, Parallelization, Selection Policy, Revisit Policy.</a:t>
            </a:r>
          </a:p>
          <a:p>
            <a:r>
              <a:rPr lang="en-US" sz="1400" dirty="0"/>
              <a:t>Architecture</a:t>
            </a:r>
          </a:p>
          <a:p>
            <a:r>
              <a:rPr lang="en-US" sz="1400" dirty="0"/>
              <a:t>Installation and System Requirements.</a:t>
            </a:r>
          </a:p>
          <a:p>
            <a:r>
              <a:rPr lang="en-US" sz="1400" dirty="0"/>
              <a:t>Configurations and Usage Feasibility</a:t>
            </a:r>
          </a:p>
        </p:txBody>
      </p:sp>
    </p:spTree>
    <p:extLst>
      <p:ext uri="{BB962C8B-B14F-4D97-AF65-F5344CB8AC3E}">
        <p14:creationId xmlns:p14="http://schemas.microsoft.com/office/powerpoint/2010/main" val="175309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C997-8064-42A3-AEA5-415C1F15A376}"/>
              </a:ext>
            </a:extLst>
          </p:cNvPr>
          <p:cNvSpPr>
            <a:spLocks noGrp="1"/>
          </p:cNvSpPr>
          <p:nvPr>
            <p:ph type="title"/>
          </p:nvPr>
        </p:nvSpPr>
        <p:spPr>
          <a:xfrm>
            <a:off x="1678675" y="624110"/>
            <a:ext cx="10099343" cy="1280890"/>
          </a:xfrm>
        </p:spPr>
        <p:txBody>
          <a:bodyPr>
            <a:normAutofit/>
          </a:bodyPr>
          <a:lstStyle/>
          <a:p>
            <a:pPr algn="ctr"/>
            <a:r>
              <a:rPr lang="en-US" sz="3000" dirty="0" err="1"/>
              <a:t>StormCrawler</a:t>
            </a:r>
            <a:r>
              <a:rPr lang="en-US" sz="3000" dirty="0"/>
              <a:t>, Apache </a:t>
            </a:r>
            <a:r>
              <a:rPr lang="en-US" sz="3000" dirty="0" err="1"/>
              <a:t>Nutch</a:t>
            </a:r>
            <a:r>
              <a:rPr lang="en-US" sz="3000" dirty="0"/>
              <a:t>, Crawler4j and </a:t>
            </a:r>
            <a:r>
              <a:rPr lang="en-US" sz="3000" dirty="0" err="1"/>
              <a:t>Heritrix</a:t>
            </a:r>
            <a:endParaRPr lang="en-US" sz="3000" dirty="0"/>
          </a:p>
        </p:txBody>
      </p:sp>
      <p:sp>
        <p:nvSpPr>
          <p:cNvPr id="3" name="Content Placeholder 2">
            <a:extLst>
              <a:ext uri="{FF2B5EF4-FFF2-40B4-BE49-F238E27FC236}">
                <a16:creationId xmlns:a16="http://schemas.microsoft.com/office/drawing/2014/main" id="{53EEFD5C-E2AA-4873-AE23-F41EEFEA1DEF}"/>
              </a:ext>
            </a:extLst>
          </p:cNvPr>
          <p:cNvSpPr>
            <a:spLocks noGrp="1"/>
          </p:cNvSpPr>
          <p:nvPr>
            <p:ph idx="1"/>
          </p:nvPr>
        </p:nvSpPr>
        <p:spPr>
          <a:xfrm>
            <a:off x="2019716" y="1482986"/>
            <a:ext cx="10000005" cy="5375014"/>
          </a:xfrm>
        </p:spPr>
        <p:txBody>
          <a:bodyPr>
            <a:normAutofit/>
          </a:bodyPr>
          <a:lstStyle/>
          <a:p>
            <a:pPr algn="just"/>
            <a:r>
              <a:rPr lang="en-US" dirty="0">
                <a:latin typeface="Calibri" panose="020F0502020204030204" pitchFamily="34" charset="0"/>
                <a:cs typeface="Calibri" panose="020F0502020204030204" pitchFamily="34" charset="0"/>
              </a:rPr>
              <a:t>All are web based Crawler open source tools.</a:t>
            </a:r>
          </a:p>
          <a:p>
            <a:pPr algn="just"/>
            <a:r>
              <a:rPr lang="en-US" dirty="0" err="1">
                <a:latin typeface="Calibri" panose="020F0502020204030204" pitchFamily="34" charset="0"/>
                <a:cs typeface="Calibri" panose="020F0502020204030204" pitchFamily="34" charset="0"/>
              </a:rPr>
              <a:t>StormCrawler</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StormCrawler</a:t>
            </a:r>
            <a:r>
              <a:rPr lang="en-US" dirty="0">
                <a:latin typeface="Calibri" panose="020F0502020204030204" pitchFamily="34" charset="0"/>
                <a:cs typeface="Calibri" panose="020F0502020204030204" pitchFamily="34" charset="0"/>
              </a:rPr>
              <a:t> is an open source SDK for building distributed web crawlers based on Apache Storm. It has organized into two sub-projects</a:t>
            </a:r>
          </a:p>
          <a:p>
            <a:pPr lvl="1" algn="just"/>
            <a:r>
              <a:rPr lang="en-US" sz="1800" dirty="0">
                <a:latin typeface="Calibri" panose="020F0502020204030204" pitchFamily="34" charset="0"/>
                <a:cs typeface="Calibri" panose="020F0502020204030204" pitchFamily="34" charset="0"/>
              </a:rPr>
              <a:t>Core(</a:t>
            </a:r>
            <a:r>
              <a:rPr lang="en-US" sz="1800" dirty="0" err="1">
                <a:latin typeface="Calibri" panose="020F0502020204030204" pitchFamily="34" charset="0"/>
                <a:cs typeface="Calibri" panose="020F0502020204030204" pitchFamily="34" charset="0"/>
              </a:rPr>
              <a:t>sc</a:t>
            </a:r>
            <a:r>
              <a:rPr lang="en-US" sz="1800" dirty="0">
                <a:latin typeface="Calibri" panose="020F0502020204030204" pitchFamily="34" charset="0"/>
                <a:cs typeface="Calibri" panose="020F0502020204030204" pitchFamily="34" charset="0"/>
              </a:rPr>
              <a:t>-core): Components and utilities needed by all crawler apps.</a:t>
            </a:r>
          </a:p>
          <a:p>
            <a:pPr lvl="1" algn="just"/>
            <a:r>
              <a:rPr lang="en-US" sz="1800" dirty="0">
                <a:latin typeface="Calibri" panose="020F0502020204030204" pitchFamily="34" charset="0"/>
                <a:cs typeface="Calibri" panose="020F0502020204030204" pitchFamily="34" charset="0"/>
              </a:rPr>
              <a:t>External (</a:t>
            </a:r>
            <a:r>
              <a:rPr lang="en-US" sz="1800" dirty="0" err="1">
                <a:latin typeface="Calibri" panose="020F0502020204030204" pitchFamily="34" charset="0"/>
                <a:cs typeface="Calibri" panose="020F0502020204030204" pitchFamily="34" charset="0"/>
              </a:rPr>
              <a:t>sc</a:t>
            </a:r>
            <a:r>
              <a:rPr lang="en-US" sz="1800" dirty="0">
                <a:latin typeface="Calibri" panose="020F0502020204030204" pitchFamily="34" charset="0"/>
                <a:cs typeface="Calibri" panose="020F0502020204030204" pitchFamily="34" charset="0"/>
              </a:rPr>
              <a:t>-external): Components that depend on external technologies (Elastic Search and plug-ins.)</a:t>
            </a:r>
          </a:p>
          <a:p>
            <a:pPr lvl="1" algn="just"/>
            <a:endParaRPr lang="en-US" sz="1800"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Apache </a:t>
            </a:r>
            <a:r>
              <a:rPr lang="en-US" dirty="0" err="1">
                <a:latin typeface="Calibri" panose="020F0502020204030204" pitchFamily="34" charset="0"/>
                <a:cs typeface="Calibri" panose="020F0502020204030204" pitchFamily="34" charset="0"/>
              </a:rPr>
              <a:t>Nutch</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Apache </a:t>
            </a:r>
            <a:r>
              <a:rPr lang="en-US" b="1" dirty="0" err="1">
                <a:latin typeface="Calibri" panose="020F0502020204030204" pitchFamily="34" charset="0"/>
                <a:cs typeface="Calibri" panose="020F0502020204030204" pitchFamily="34" charset="0"/>
              </a:rPr>
              <a:t>Nutch</a:t>
            </a:r>
            <a:r>
              <a:rPr lang="en-US" dirty="0">
                <a:latin typeface="Calibri" panose="020F0502020204030204" pitchFamily="34" charset="0"/>
                <a:cs typeface="Calibri" panose="020F0502020204030204" pitchFamily="34" charset="0"/>
              </a:rPr>
              <a:t> is a highly extensible and scalable open source web crawler software project.</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Crawler4j : Crawler4J is an open source web crawler for java. It distributes under Apache 2.0 license.</a:t>
            </a:r>
          </a:p>
          <a:p>
            <a:pPr algn="just"/>
            <a:endParaRPr lang="en-US" dirty="0">
              <a:latin typeface="Calibri" panose="020F0502020204030204" pitchFamily="34" charset="0"/>
              <a:cs typeface="Calibri" panose="020F0502020204030204" pitchFamily="34" charset="0"/>
            </a:endParaRPr>
          </a:p>
          <a:p>
            <a:pPr algn="just"/>
            <a:r>
              <a:rPr lang="en-US" dirty="0" err="1">
                <a:latin typeface="Calibri" panose="020F0502020204030204" pitchFamily="34" charset="0"/>
                <a:cs typeface="Calibri" panose="020F0502020204030204" pitchFamily="34" charset="0"/>
              </a:rPr>
              <a:t>Heritrix</a:t>
            </a:r>
            <a:r>
              <a:rPr lang="en-US"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Heritrix</a:t>
            </a:r>
            <a:r>
              <a:rPr lang="en-US" dirty="0">
                <a:latin typeface="Calibri" panose="020F0502020204030204" pitchFamily="34" charset="0"/>
                <a:cs typeface="Calibri" panose="020F0502020204030204" pitchFamily="34" charset="0"/>
              </a:rPr>
              <a:t> is a web crawler designed for web archiving. It was written by the Internet Archive. It is available under a free software license and written in Java. The main interface is accessible using a web browser, and there is a command-line tool that can optionally be used to initiate crawls.</a:t>
            </a:r>
          </a:p>
        </p:txBody>
      </p:sp>
    </p:spTree>
    <p:extLst>
      <p:ext uri="{BB962C8B-B14F-4D97-AF65-F5344CB8AC3E}">
        <p14:creationId xmlns:p14="http://schemas.microsoft.com/office/powerpoint/2010/main" val="36336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9722-4AE9-409C-95BC-4919294B22FB}"/>
              </a:ext>
            </a:extLst>
          </p:cNvPr>
          <p:cNvSpPr>
            <a:spLocks noGrp="1"/>
          </p:cNvSpPr>
          <p:nvPr>
            <p:ph type="title"/>
          </p:nvPr>
        </p:nvSpPr>
        <p:spPr>
          <a:xfrm>
            <a:off x="2597090" y="0"/>
            <a:ext cx="8911687" cy="1280890"/>
          </a:xfrm>
        </p:spPr>
        <p:txBody>
          <a:bodyPr>
            <a:normAutofit/>
          </a:bodyPr>
          <a:lstStyle/>
          <a:p>
            <a:r>
              <a:rPr lang="en-US" sz="3000" dirty="0"/>
              <a:t>Technical Features</a:t>
            </a:r>
          </a:p>
        </p:txBody>
      </p:sp>
      <p:sp>
        <p:nvSpPr>
          <p:cNvPr id="3" name="Content Placeholder 2">
            <a:extLst>
              <a:ext uri="{FF2B5EF4-FFF2-40B4-BE49-F238E27FC236}">
                <a16:creationId xmlns:a16="http://schemas.microsoft.com/office/drawing/2014/main" id="{E8D47558-4EE5-4A31-827E-7892109B4055}"/>
              </a:ext>
            </a:extLst>
          </p:cNvPr>
          <p:cNvSpPr>
            <a:spLocks noGrp="1"/>
          </p:cNvSpPr>
          <p:nvPr>
            <p:ph idx="1"/>
          </p:nvPr>
        </p:nvSpPr>
        <p:spPr>
          <a:xfrm>
            <a:off x="1736035" y="640445"/>
            <a:ext cx="10230678" cy="6039394"/>
          </a:xfrm>
        </p:spPr>
        <p:txBody>
          <a:bodyPr>
            <a:normAutofit/>
          </a:bodyPr>
          <a:lstStyle/>
          <a:p>
            <a:r>
              <a:rPr lang="en-US" sz="1200" dirty="0" err="1"/>
              <a:t>StormCrawler</a:t>
            </a:r>
            <a:r>
              <a:rPr lang="en-US" sz="1200" dirty="0"/>
              <a:t>: Storm Components (spouts &amp; bolts) that handle primary web crawling </a:t>
            </a:r>
            <a:r>
              <a:rPr lang="en-US" sz="1200" dirty="0" err="1"/>
              <a:t>opeations</a:t>
            </a:r>
            <a:r>
              <a:rPr lang="en-US" sz="1200" dirty="0"/>
              <a:t>:	</a:t>
            </a:r>
          </a:p>
          <a:p>
            <a:pPr lvl="1"/>
            <a:r>
              <a:rPr lang="en-US" sz="1200" dirty="0"/>
              <a:t>Fetching, Parsing and Indexing and supports parallelization.</a:t>
            </a:r>
          </a:p>
          <a:p>
            <a:pPr lvl="1"/>
            <a:r>
              <a:rPr lang="en-US" sz="1200" dirty="0"/>
              <a:t>Some of the code has been borrowed from Apache </a:t>
            </a:r>
            <a:r>
              <a:rPr lang="en-US" sz="1200" dirty="0" err="1"/>
              <a:t>Nutch</a:t>
            </a:r>
            <a:r>
              <a:rPr lang="en-US" sz="1200" dirty="0"/>
              <a:t>.</a:t>
            </a:r>
          </a:p>
          <a:p>
            <a:pPr lvl="1"/>
            <a:r>
              <a:rPr lang="en-US" sz="1200" dirty="0"/>
              <a:t>It helps the web crawlers that are Scalable, resilient, low-latency, easy to extend, polite yet efficient.</a:t>
            </a:r>
          </a:p>
          <a:p>
            <a:pPr marL="457200" lvl="1" indent="0">
              <a:buNone/>
            </a:pPr>
            <a:endParaRPr lang="en-US" sz="1200" dirty="0"/>
          </a:p>
          <a:p>
            <a:r>
              <a:rPr lang="en-US" sz="1200" dirty="0"/>
              <a:t>Apache </a:t>
            </a:r>
            <a:r>
              <a:rPr lang="en-US" sz="1200" dirty="0" err="1"/>
              <a:t>Nutch</a:t>
            </a:r>
            <a:r>
              <a:rPr lang="en-US" sz="1200" dirty="0"/>
              <a:t> : It supports management of recrawls, revisit policy.</a:t>
            </a:r>
          </a:p>
          <a:p>
            <a:pPr lvl="1"/>
            <a:r>
              <a:rPr lang="en-US" sz="1200" dirty="0"/>
              <a:t>It has web interface for </a:t>
            </a:r>
            <a:r>
              <a:rPr lang="en-US" sz="1200" dirty="0" err="1"/>
              <a:t>quering</a:t>
            </a:r>
            <a:r>
              <a:rPr lang="en-US" sz="1200" dirty="0"/>
              <a:t> the index, selection policy</a:t>
            </a:r>
          </a:p>
          <a:p>
            <a:pPr lvl="1"/>
            <a:r>
              <a:rPr lang="en-US" sz="1200" dirty="0"/>
              <a:t>It mainly functions on 4 components :</a:t>
            </a:r>
          </a:p>
          <a:p>
            <a:pPr lvl="2"/>
            <a:r>
              <a:rPr lang="en-US" sz="1200" dirty="0"/>
              <a:t>Crawler, </a:t>
            </a:r>
            <a:r>
              <a:rPr lang="en-US" sz="1200" dirty="0" err="1"/>
              <a:t>WebDB</a:t>
            </a:r>
            <a:r>
              <a:rPr lang="en-US" sz="1200" dirty="0"/>
              <a:t>, </a:t>
            </a:r>
            <a:r>
              <a:rPr lang="en-US" sz="1200" dirty="0" err="1"/>
              <a:t>Indexer,Searcher</a:t>
            </a:r>
            <a:r>
              <a:rPr lang="en-US" sz="1200" dirty="0"/>
              <a:t> (Crawler and Searcher are independent)</a:t>
            </a:r>
          </a:p>
          <a:p>
            <a:pPr lvl="2"/>
            <a:r>
              <a:rPr lang="en-US" sz="1200" dirty="0"/>
              <a:t>Plugin based architecture</a:t>
            </a:r>
          </a:p>
          <a:p>
            <a:pPr marL="914400" lvl="2" indent="0">
              <a:buNone/>
            </a:pPr>
            <a:endParaRPr lang="en-US" sz="1200" dirty="0"/>
          </a:p>
          <a:p>
            <a:r>
              <a:rPr lang="en-US" sz="1200" dirty="0"/>
              <a:t>Crawler4j: It is efficiently designed to crawl domains very fast.</a:t>
            </a:r>
          </a:p>
          <a:p>
            <a:pPr lvl="1"/>
            <a:r>
              <a:rPr lang="en-US" sz="1200" dirty="0"/>
              <a:t>It has politeness (The domain read speed and time delay can be adjusted)</a:t>
            </a:r>
          </a:p>
          <a:p>
            <a:pPr lvl="1"/>
            <a:r>
              <a:rPr lang="en-US" sz="1200" dirty="0"/>
              <a:t>It has revisit policy, even read the binary content from the domain.</a:t>
            </a:r>
          </a:p>
          <a:p>
            <a:pPr marL="457200" lvl="1" indent="0">
              <a:buNone/>
            </a:pPr>
            <a:endParaRPr lang="en-US" sz="1200" dirty="0"/>
          </a:p>
          <a:p>
            <a:r>
              <a:rPr lang="en-US" sz="1200" dirty="0" err="1"/>
              <a:t>Heritrix</a:t>
            </a:r>
            <a:r>
              <a:rPr lang="en-US" sz="1200" dirty="0"/>
              <a:t>: It is a complete UI based crawling system.</a:t>
            </a:r>
          </a:p>
          <a:p>
            <a:pPr lvl="1"/>
            <a:r>
              <a:rPr lang="en-US" sz="1200" dirty="0"/>
              <a:t>It has politeness, revisit policy, selection policy not applicable.</a:t>
            </a:r>
          </a:p>
          <a:p>
            <a:endParaRPr lang="en-US" sz="1200" dirty="0"/>
          </a:p>
          <a:p>
            <a:pPr lvl="1"/>
            <a:endParaRPr lang="en-US" sz="1200" dirty="0"/>
          </a:p>
          <a:p>
            <a:pPr marL="57150" indent="0">
              <a:buNone/>
            </a:pPr>
            <a:endParaRPr lang="en-US" sz="1200" dirty="0"/>
          </a:p>
        </p:txBody>
      </p:sp>
    </p:spTree>
    <p:extLst>
      <p:ext uri="{BB962C8B-B14F-4D97-AF65-F5344CB8AC3E}">
        <p14:creationId xmlns:p14="http://schemas.microsoft.com/office/powerpoint/2010/main" val="69789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EA0A-6D47-47E1-AE6E-BB5AC6682326}"/>
              </a:ext>
            </a:extLst>
          </p:cNvPr>
          <p:cNvSpPr>
            <a:spLocks noGrp="1"/>
          </p:cNvSpPr>
          <p:nvPr>
            <p:ph type="title"/>
          </p:nvPr>
        </p:nvSpPr>
        <p:spPr>
          <a:xfrm>
            <a:off x="2592926" y="624110"/>
            <a:ext cx="4790008" cy="1280890"/>
          </a:xfrm>
        </p:spPr>
        <p:txBody>
          <a:bodyPr>
            <a:normAutofit/>
          </a:bodyPr>
          <a:lstStyle/>
          <a:p>
            <a:r>
              <a:rPr lang="en-US" sz="3000" dirty="0"/>
              <a:t>Architecture</a:t>
            </a:r>
          </a:p>
        </p:txBody>
      </p:sp>
      <p:sp>
        <p:nvSpPr>
          <p:cNvPr id="3" name="Content Placeholder 2">
            <a:extLst>
              <a:ext uri="{FF2B5EF4-FFF2-40B4-BE49-F238E27FC236}">
                <a16:creationId xmlns:a16="http://schemas.microsoft.com/office/drawing/2014/main" id="{4F7D4CB9-056A-4AE8-BF22-33CADD399E50}"/>
              </a:ext>
            </a:extLst>
          </p:cNvPr>
          <p:cNvSpPr>
            <a:spLocks noGrp="1"/>
          </p:cNvSpPr>
          <p:nvPr>
            <p:ph idx="1"/>
          </p:nvPr>
        </p:nvSpPr>
        <p:spPr>
          <a:xfrm>
            <a:off x="2589213" y="2040467"/>
            <a:ext cx="4802188" cy="3870755"/>
          </a:xfrm>
        </p:spPr>
        <p:txBody>
          <a:bodyPr>
            <a:normAutofit/>
          </a:bodyPr>
          <a:lstStyle/>
          <a:p>
            <a:r>
              <a:rPr lang="en-US" sz="1400" dirty="0" err="1"/>
              <a:t>StormCrawler</a:t>
            </a:r>
            <a:r>
              <a:rPr lang="en-US" dirty="0"/>
              <a:t>: </a:t>
            </a:r>
          </a:p>
          <a:p>
            <a:endParaRPr lang="en-US" dirty="0"/>
          </a:p>
          <a:p>
            <a:endParaRPr lang="en-US" dirty="0"/>
          </a:p>
          <a:p>
            <a:endParaRPr lang="en-US" dirty="0"/>
          </a:p>
          <a:p>
            <a:endParaRPr lang="en-US" dirty="0"/>
          </a:p>
          <a:p>
            <a:r>
              <a:rPr lang="en-US" sz="1400" dirty="0"/>
              <a:t>Apache </a:t>
            </a:r>
            <a:r>
              <a:rPr lang="en-US" sz="1400" dirty="0" err="1"/>
              <a:t>Nutch</a:t>
            </a:r>
            <a:r>
              <a:rPr lang="en-US" sz="1400" dirty="0"/>
              <a:t>:</a:t>
            </a:r>
          </a:p>
          <a:p>
            <a:endParaRPr lang="en-US" dirty="0"/>
          </a:p>
        </p:txBody>
      </p:sp>
      <p:pic>
        <p:nvPicPr>
          <p:cNvPr id="8" name="Picture 1">
            <a:extLst>
              <a:ext uri="{FF2B5EF4-FFF2-40B4-BE49-F238E27FC236}">
                <a16:creationId xmlns:a16="http://schemas.microsoft.com/office/drawing/2014/main" id="{BE5DB902-2342-4748-B63C-DFBE5C052B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12" r="-2" b="3149"/>
          <a:stretch/>
        </p:blipFill>
        <p:spPr bwMode="auto">
          <a:xfrm>
            <a:off x="7315200" y="3619893"/>
            <a:ext cx="4232635" cy="2426795"/>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3" descr="A picture containing screenshot&#10;&#10;Description automatically generated">
            <a:extLst>
              <a:ext uri="{FF2B5EF4-FFF2-40B4-BE49-F238E27FC236}">
                <a16:creationId xmlns:a16="http://schemas.microsoft.com/office/drawing/2014/main" id="{AF30F60F-A7CB-4980-AFDE-63A65A5891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11" b="3"/>
          <a:stretch/>
        </p:blipFill>
        <p:spPr bwMode="auto">
          <a:xfrm>
            <a:off x="7391401" y="192057"/>
            <a:ext cx="4156434" cy="28239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71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EEC0-6C5E-481A-896A-68A8E9DACA07}"/>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13AED77F-E0CF-4BE2-BE34-975B1DCE2366}"/>
              </a:ext>
            </a:extLst>
          </p:cNvPr>
          <p:cNvSpPr>
            <a:spLocks noGrp="1"/>
          </p:cNvSpPr>
          <p:nvPr>
            <p:ph idx="1"/>
          </p:nvPr>
        </p:nvSpPr>
        <p:spPr>
          <a:xfrm>
            <a:off x="2504370" y="2133600"/>
            <a:ext cx="8915400" cy="3777622"/>
          </a:xfrm>
        </p:spPr>
        <p:txBody>
          <a:bodyPr>
            <a:normAutofit/>
          </a:bodyPr>
          <a:lstStyle/>
          <a:p>
            <a:r>
              <a:rPr lang="en-US" sz="1200" dirty="0"/>
              <a:t>Crawler4j</a:t>
            </a:r>
          </a:p>
          <a:p>
            <a:endParaRPr lang="en-US" sz="1200" dirty="0"/>
          </a:p>
          <a:p>
            <a:endParaRPr lang="en-US" sz="1200" dirty="0"/>
          </a:p>
          <a:p>
            <a:endParaRPr lang="en-US" sz="1200" dirty="0"/>
          </a:p>
          <a:p>
            <a:endParaRPr lang="en-US" sz="1200" dirty="0"/>
          </a:p>
          <a:p>
            <a:r>
              <a:rPr lang="en-US" sz="1200" dirty="0" err="1"/>
              <a:t>Heritrix</a:t>
            </a:r>
            <a:r>
              <a:rPr lang="en-US" sz="1200" dirty="0"/>
              <a:t> </a:t>
            </a:r>
          </a:p>
        </p:txBody>
      </p:sp>
      <p:pic>
        <p:nvPicPr>
          <p:cNvPr id="5" name="Picture 4" descr="A close up of a logo&#10;&#10;Description automatically generated">
            <a:extLst>
              <a:ext uri="{FF2B5EF4-FFF2-40B4-BE49-F238E27FC236}">
                <a16:creationId xmlns:a16="http://schemas.microsoft.com/office/drawing/2014/main" id="{1CD298FC-A2D9-4672-84DA-C74D21D1E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912" y="946778"/>
            <a:ext cx="4670606" cy="262890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D655D2B2-8086-4748-BC42-DFB5A1B14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912" y="3898346"/>
            <a:ext cx="4940235" cy="2752965"/>
          </a:xfrm>
          <a:prstGeom prst="rect">
            <a:avLst/>
          </a:prstGeom>
        </p:spPr>
      </p:pic>
    </p:spTree>
    <p:extLst>
      <p:ext uri="{BB962C8B-B14F-4D97-AF65-F5344CB8AC3E}">
        <p14:creationId xmlns:p14="http://schemas.microsoft.com/office/powerpoint/2010/main" val="57373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6E5B-1DE7-4025-A3EE-4E4A25C266C5}"/>
              </a:ext>
            </a:extLst>
          </p:cNvPr>
          <p:cNvSpPr>
            <a:spLocks noGrp="1"/>
          </p:cNvSpPr>
          <p:nvPr>
            <p:ph type="title"/>
          </p:nvPr>
        </p:nvSpPr>
        <p:spPr>
          <a:xfrm>
            <a:off x="2592925" y="98564"/>
            <a:ext cx="8911687" cy="1280890"/>
          </a:xfrm>
        </p:spPr>
        <p:txBody>
          <a:bodyPr>
            <a:normAutofit/>
          </a:bodyPr>
          <a:lstStyle/>
          <a:p>
            <a:pPr algn="ctr"/>
            <a:r>
              <a:rPr lang="en-US" sz="3000" dirty="0"/>
              <a:t>Installation and System Requirements</a:t>
            </a:r>
          </a:p>
        </p:txBody>
      </p:sp>
      <p:sp>
        <p:nvSpPr>
          <p:cNvPr id="3" name="Content Placeholder 2">
            <a:extLst>
              <a:ext uri="{FF2B5EF4-FFF2-40B4-BE49-F238E27FC236}">
                <a16:creationId xmlns:a16="http://schemas.microsoft.com/office/drawing/2014/main" id="{F489B614-A082-42C6-8848-4724C14B6298}"/>
              </a:ext>
            </a:extLst>
          </p:cNvPr>
          <p:cNvSpPr>
            <a:spLocks noGrp="1"/>
          </p:cNvSpPr>
          <p:nvPr>
            <p:ph idx="1"/>
          </p:nvPr>
        </p:nvSpPr>
        <p:spPr>
          <a:xfrm>
            <a:off x="1934817" y="656284"/>
            <a:ext cx="9847786" cy="6201716"/>
          </a:xfrm>
        </p:spPr>
        <p:txBody>
          <a:bodyPr>
            <a:normAutofit fontScale="77500" lnSpcReduction="20000"/>
          </a:bodyPr>
          <a:lstStyle/>
          <a:p>
            <a:r>
              <a:rPr lang="en-US" sz="1500" dirty="0" err="1"/>
              <a:t>StormCrawler</a:t>
            </a:r>
            <a:r>
              <a:rPr lang="en-US" sz="1500" dirty="0"/>
              <a:t>:</a:t>
            </a:r>
          </a:p>
          <a:p>
            <a:pPr lvl="1"/>
            <a:r>
              <a:rPr lang="en-US" sz="1500" dirty="0"/>
              <a:t>Operating System : Linux based OS with Command Line Interface (CLI)</a:t>
            </a:r>
          </a:p>
          <a:p>
            <a:pPr lvl="1"/>
            <a:r>
              <a:rPr lang="en-US" sz="1500" dirty="0"/>
              <a:t>Memory required : 8GB (Minimum)</a:t>
            </a:r>
          </a:p>
          <a:p>
            <a:pPr lvl="1"/>
            <a:r>
              <a:rPr lang="en-US" sz="1500" dirty="0"/>
              <a:t>System Core : 2 with port 9200, 8443, 5044</a:t>
            </a:r>
          </a:p>
          <a:p>
            <a:pPr lvl="1"/>
            <a:r>
              <a:rPr lang="en-US" sz="1500" dirty="0"/>
              <a:t>Installation/Configuration time : 30 min</a:t>
            </a:r>
          </a:p>
          <a:p>
            <a:pPr lvl="1"/>
            <a:r>
              <a:rPr lang="en-US" sz="1500" dirty="0"/>
              <a:t>Internet connectivity with high speed data transfer.</a:t>
            </a:r>
          </a:p>
          <a:p>
            <a:r>
              <a:rPr lang="en-US" sz="1500" dirty="0"/>
              <a:t>Apache </a:t>
            </a:r>
            <a:r>
              <a:rPr lang="en-US" sz="1500" dirty="0" err="1"/>
              <a:t>Nutch</a:t>
            </a:r>
            <a:r>
              <a:rPr lang="en-US" sz="1500" dirty="0"/>
              <a:t>:</a:t>
            </a:r>
          </a:p>
          <a:p>
            <a:pPr lvl="1"/>
            <a:r>
              <a:rPr lang="en-US" sz="1500" dirty="0"/>
              <a:t>Operating System: Linux based OS with CLI</a:t>
            </a:r>
          </a:p>
          <a:p>
            <a:pPr lvl="1"/>
            <a:r>
              <a:rPr lang="en-US" sz="1500" dirty="0"/>
              <a:t>Memory required : 8GB (Minimum)</a:t>
            </a:r>
          </a:p>
          <a:p>
            <a:pPr lvl="1"/>
            <a:r>
              <a:rPr lang="en-US" sz="1500" dirty="0"/>
              <a:t>System Core : 1-3 with localhost ports 9200/8080</a:t>
            </a:r>
          </a:p>
          <a:p>
            <a:pPr lvl="1"/>
            <a:r>
              <a:rPr lang="en-US" sz="1500" dirty="0"/>
              <a:t>Installation/Configuration time : 15-20 min</a:t>
            </a:r>
          </a:p>
          <a:p>
            <a:pPr lvl="1"/>
            <a:r>
              <a:rPr lang="en-US" sz="1500" dirty="0"/>
              <a:t>Internet connectivity with high speed data transfer</a:t>
            </a:r>
          </a:p>
          <a:p>
            <a:r>
              <a:rPr lang="en-US" sz="1500" dirty="0"/>
              <a:t>Crawler4j</a:t>
            </a:r>
          </a:p>
          <a:p>
            <a:pPr lvl="1"/>
            <a:r>
              <a:rPr lang="en-US" sz="1500" dirty="0"/>
              <a:t>Operating System : Linux/Windows OS with GUI and CLI (Linux)</a:t>
            </a:r>
          </a:p>
          <a:p>
            <a:pPr lvl="1"/>
            <a:r>
              <a:rPr lang="en-US" sz="1500" dirty="0"/>
              <a:t>Memory required : 4GB (Minimum)</a:t>
            </a:r>
          </a:p>
          <a:p>
            <a:pPr lvl="1"/>
            <a:r>
              <a:rPr lang="en-US" sz="1500" dirty="0"/>
              <a:t>Installation/Configuration time : 30 min</a:t>
            </a:r>
          </a:p>
          <a:p>
            <a:pPr lvl="1"/>
            <a:r>
              <a:rPr lang="en-US" sz="1500" dirty="0"/>
              <a:t>Internet connectivity with high speed data transfer.</a:t>
            </a:r>
          </a:p>
          <a:p>
            <a:r>
              <a:rPr lang="en-US" sz="1500" dirty="0" err="1"/>
              <a:t>Heritrix</a:t>
            </a:r>
            <a:r>
              <a:rPr lang="en-US" sz="1500" dirty="0"/>
              <a:t>:</a:t>
            </a:r>
          </a:p>
          <a:p>
            <a:pPr lvl="1"/>
            <a:r>
              <a:rPr lang="en-US" sz="1500" dirty="0"/>
              <a:t>Operating System : Linux based OS with CLI</a:t>
            </a:r>
          </a:p>
          <a:p>
            <a:pPr lvl="1"/>
            <a:r>
              <a:rPr lang="en-US" sz="1500" dirty="0"/>
              <a:t>Memory required : 1024 MB (JAVA_OPTS) and physical memory : 4GB (Minimum)</a:t>
            </a:r>
          </a:p>
          <a:p>
            <a:pPr lvl="1"/>
            <a:r>
              <a:rPr lang="en-US" sz="1500" dirty="0"/>
              <a:t>Installation/Configuration : 15-20 mins</a:t>
            </a:r>
          </a:p>
          <a:p>
            <a:pPr lvl="1"/>
            <a:r>
              <a:rPr lang="en-US" sz="1500" dirty="0"/>
              <a:t>Internet Connectivity with high speed data transfer </a:t>
            </a: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25380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D8E7-EFBB-45AE-B483-529AEEFE10B0}"/>
              </a:ext>
            </a:extLst>
          </p:cNvPr>
          <p:cNvSpPr>
            <a:spLocks noGrp="1"/>
          </p:cNvSpPr>
          <p:nvPr>
            <p:ph type="title"/>
          </p:nvPr>
        </p:nvSpPr>
        <p:spPr>
          <a:xfrm>
            <a:off x="1819927" y="0"/>
            <a:ext cx="8911687" cy="1280890"/>
          </a:xfrm>
        </p:spPr>
        <p:txBody>
          <a:bodyPr>
            <a:normAutofit/>
          </a:bodyPr>
          <a:lstStyle/>
          <a:p>
            <a:pPr algn="ctr"/>
            <a:r>
              <a:rPr lang="en-US" sz="3000" dirty="0"/>
              <a:t>Configuration and Usage feasibility</a:t>
            </a:r>
          </a:p>
        </p:txBody>
      </p:sp>
      <p:sp>
        <p:nvSpPr>
          <p:cNvPr id="3" name="Content Placeholder 2">
            <a:extLst>
              <a:ext uri="{FF2B5EF4-FFF2-40B4-BE49-F238E27FC236}">
                <a16:creationId xmlns:a16="http://schemas.microsoft.com/office/drawing/2014/main" id="{12500ECF-42D8-417E-BBCD-82495F7B427A}"/>
              </a:ext>
            </a:extLst>
          </p:cNvPr>
          <p:cNvSpPr>
            <a:spLocks noGrp="1"/>
          </p:cNvSpPr>
          <p:nvPr>
            <p:ph idx="1"/>
          </p:nvPr>
        </p:nvSpPr>
        <p:spPr>
          <a:xfrm>
            <a:off x="1638300" y="676997"/>
            <a:ext cx="10553700" cy="6181003"/>
          </a:xfrm>
        </p:spPr>
        <p:txBody>
          <a:bodyPr>
            <a:normAutofit/>
          </a:bodyPr>
          <a:lstStyle/>
          <a:p>
            <a:r>
              <a:rPr lang="en-US" sz="1400" dirty="0"/>
              <a:t>Storm Crawler :</a:t>
            </a:r>
          </a:p>
          <a:p>
            <a:pPr lvl="1"/>
            <a:r>
              <a:rPr lang="en-US" sz="1400" dirty="0"/>
              <a:t>Performance : It depends on the sleep time while running the crawl. Discovered 500 </a:t>
            </a:r>
            <a:r>
              <a:rPr lang="en-US" sz="1400" dirty="0" err="1"/>
              <a:t>urls</a:t>
            </a:r>
            <a:r>
              <a:rPr lang="en-US" sz="1400" dirty="0"/>
              <a:t> and fetched about 1000 docs for the sleep time of 864000 seconds.</a:t>
            </a:r>
          </a:p>
          <a:p>
            <a:pPr lvl="2"/>
            <a:r>
              <a:rPr lang="en-US" dirty="0"/>
              <a:t>First the </a:t>
            </a:r>
            <a:r>
              <a:rPr lang="en-US" dirty="0" err="1"/>
              <a:t>url</a:t>
            </a:r>
            <a:r>
              <a:rPr lang="en-US" dirty="0"/>
              <a:t> is discovered and then the data/content is fetched.</a:t>
            </a:r>
          </a:p>
          <a:p>
            <a:pPr lvl="1"/>
            <a:r>
              <a:rPr lang="en-US" sz="1400" dirty="0"/>
              <a:t>Programming Language : Java</a:t>
            </a:r>
          </a:p>
          <a:p>
            <a:pPr lvl="1"/>
            <a:r>
              <a:rPr lang="en-US" sz="1400" dirty="0"/>
              <a:t>Support: Recent release1.16 (Jan 2020). Very rare </a:t>
            </a:r>
            <a:r>
              <a:rPr lang="en-US" sz="1400" dirty="0" err="1"/>
              <a:t>Github</a:t>
            </a:r>
            <a:r>
              <a:rPr lang="en-US" sz="1400" dirty="0"/>
              <a:t> Support.</a:t>
            </a:r>
          </a:p>
          <a:p>
            <a:pPr lvl="1"/>
            <a:r>
              <a:rPr lang="en-US" sz="1400" dirty="0"/>
              <a:t>Installation procedure : Not user-friendly, complicated.</a:t>
            </a:r>
          </a:p>
          <a:p>
            <a:pPr lvl="1"/>
            <a:r>
              <a:rPr lang="en-US" sz="1400" dirty="0"/>
              <a:t>System Utilization : Full memory in usage, JVM memory utilization has to be monitored.</a:t>
            </a:r>
          </a:p>
          <a:p>
            <a:pPr marL="457200" lvl="1" indent="0">
              <a:buNone/>
            </a:pPr>
            <a:endParaRPr lang="en-US" sz="1400" dirty="0"/>
          </a:p>
          <a:p>
            <a:r>
              <a:rPr lang="en-US" sz="1400" dirty="0"/>
              <a:t>Apache </a:t>
            </a:r>
            <a:r>
              <a:rPr lang="en-US" sz="1400" dirty="0" err="1"/>
              <a:t>Nutch</a:t>
            </a:r>
            <a:r>
              <a:rPr lang="en-US" sz="1400" dirty="0"/>
              <a:t> : </a:t>
            </a:r>
          </a:p>
          <a:p>
            <a:pPr lvl="1"/>
            <a:r>
              <a:rPr lang="en-US" sz="1400" dirty="0"/>
              <a:t>Performance : The crawl function has to be initiated, then the basic commands for the fetching, parsing, indexing can be done.</a:t>
            </a:r>
          </a:p>
          <a:p>
            <a:pPr lvl="2"/>
            <a:r>
              <a:rPr lang="en-US" dirty="0"/>
              <a:t>The content as well as </a:t>
            </a:r>
            <a:r>
              <a:rPr lang="en-US" dirty="0" err="1"/>
              <a:t>urls</a:t>
            </a:r>
            <a:r>
              <a:rPr lang="en-US" dirty="0"/>
              <a:t> are fetched based on the top rated pages. Single crawl fetched about 1500 pages until the memory was exhausted. Depth can be assigned for the content that needs to be fetched.</a:t>
            </a:r>
          </a:p>
          <a:p>
            <a:pPr lvl="2"/>
            <a:r>
              <a:rPr lang="en-US" dirty="0"/>
              <a:t>Programming Language : Java</a:t>
            </a:r>
          </a:p>
          <a:p>
            <a:pPr lvl="2"/>
            <a:r>
              <a:rPr lang="en-US" dirty="0"/>
              <a:t>Support: Recent release </a:t>
            </a:r>
            <a:r>
              <a:rPr lang="en-US" dirty="0" err="1"/>
              <a:t>Nutch</a:t>
            </a:r>
            <a:r>
              <a:rPr lang="en-US" dirty="0"/>
              <a:t> 2.4 (October 2019). Very rare </a:t>
            </a:r>
            <a:r>
              <a:rPr lang="en-US" dirty="0" err="1"/>
              <a:t>Github</a:t>
            </a:r>
            <a:r>
              <a:rPr lang="en-US" dirty="0"/>
              <a:t> Support</a:t>
            </a:r>
          </a:p>
          <a:p>
            <a:pPr lvl="2"/>
            <a:r>
              <a:rPr lang="en-US" dirty="0"/>
              <a:t>Installation procedure : Not user-friendly, complicated.</a:t>
            </a:r>
          </a:p>
          <a:p>
            <a:pPr lvl="2"/>
            <a:r>
              <a:rPr lang="en-US" dirty="0"/>
              <a:t>System Utilization: Full usage of memory and JVM memory.</a:t>
            </a:r>
          </a:p>
          <a:p>
            <a:pPr marL="457200" lvl="1" indent="0">
              <a:buNone/>
            </a:pPr>
            <a:endParaRPr lang="en-US" sz="1400" dirty="0"/>
          </a:p>
          <a:p>
            <a:pPr lvl="2"/>
            <a:endParaRPr lang="en-US" dirty="0"/>
          </a:p>
          <a:p>
            <a:pPr lvl="1"/>
            <a:endParaRPr lang="en-US" sz="1400" dirty="0"/>
          </a:p>
        </p:txBody>
      </p:sp>
    </p:spTree>
    <p:extLst>
      <p:ext uri="{BB962C8B-B14F-4D97-AF65-F5344CB8AC3E}">
        <p14:creationId xmlns:p14="http://schemas.microsoft.com/office/powerpoint/2010/main" val="332212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61835-629E-4212-8E65-02179D31957D}"/>
              </a:ext>
            </a:extLst>
          </p:cNvPr>
          <p:cNvSpPr>
            <a:spLocks noGrp="1"/>
          </p:cNvSpPr>
          <p:nvPr>
            <p:ph type="title"/>
          </p:nvPr>
        </p:nvSpPr>
        <p:spPr/>
        <p:txBody>
          <a:bodyPr>
            <a:normAutofit/>
          </a:bodyPr>
          <a:lstStyle/>
          <a:p>
            <a:pPr algn="ctr"/>
            <a:r>
              <a:rPr lang="en-US" sz="3000" dirty="0"/>
              <a:t>Configuration and Usage Feasibility</a:t>
            </a:r>
          </a:p>
        </p:txBody>
      </p:sp>
      <p:sp>
        <p:nvSpPr>
          <p:cNvPr id="3" name="Content Placeholder 2">
            <a:extLst>
              <a:ext uri="{FF2B5EF4-FFF2-40B4-BE49-F238E27FC236}">
                <a16:creationId xmlns:a16="http://schemas.microsoft.com/office/drawing/2014/main" id="{787DD8E6-D093-477F-9060-7B80E138ABBD}"/>
              </a:ext>
            </a:extLst>
          </p:cNvPr>
          <p:cNvSpPr>
            <a:spLocks noGrp="1"/>
          </p:cNvSpPr>
          <p:nvPr>
            <p:ph idx="1"/>
          </p:nvPr>
        </p:nvSpPr>
        <p:spPr>
          <a:xfrm>
            <a:off x="2589212" y="1532708"/>
            <a:ext cx="9602788" cy="4634845"/>
          </a:xfrm>
        </p:spPr>
        <p:txBody>
          <a:bodyPr>
            <a:normAutofit/>
          </a:bodyPr>
          <a:lstStyle/>
          <a:p>
            <a:r>
              <a:rPr lang="en-US" sz="1400" dirty="0"/>
              <a:t>Crawler4j :</a:t>
            </a:r>
          </a:p>
          <a:p>
            <a:pPr lvl="1"/>
            <a:r>
              <a:rPr lang="en-US" sz="1400" dirty="0"/>
              <a:t>Performance: Single crawl pages – 3200 </a:t>
            </a:r>
            <a:r>
              <a:rPr lang="en-US" sz="1400" dirty="0" err="1"/>
              <a:t>urls</a:t>
            </a:r>
            <a:r>
              <a:rPr lang="en-US" sz="1400" dirty="0"/>
              <a:t> crawled with duration of 30 mins on a single crawl.</a:t>
            </a:r>
          </a:p>
          <a:p>
            <a:pPr lvl="1"/>
            <a:r>
              <a:rPr lang="en-US" sz="1400" dirty="0"/>
              <a:t>Programming language: Java</a:t>
            </a:r>
          </a:p>
          <a:p>
            <a:pPr lvl="1"/>
            <a:r>
              <a:rPr lang="en-US" sz="1400" dirty="0"/>
              <a:t>Installation Procedure : Eclipse IDE Juno and </a:t>
            </a:r>
            <a:r>
              <a:rPr lang="en-US" sz="1400" dirty="0" err="1"/>
              <a:t>kepler</a:t>
            </a:r>
            <a:r>
              <a:rPr lang="en-US" sz="1400" dirty="0"/>
              <a:t> with proper dependency. </a:t>
            </a:r>
          </a:p>
          <a:p>
            <a:pPr lvl="1"/>
            <a:r>
              <a:rPr lang="en-US" sz="1400" dirty="0"/>
              <a:t>Support : </a:t>
            </a:r>
            <a:r>
              <a:rPr lang="en-US" sz="1400" dirty="0" err="1"/>
              <a:t>Github</a:t>
            </a:r>
            <a:r>
              <a:rPr lang="en-US" sz="1400" dirty="0"/>
              <a:t> support available but very rare.</a:t>
            </a:r>
          </a:p>
          <a:p>
            <a:pPr lvl="1"/>
            <a:r>
              <a:rPr lang="en-US" sz="1400" dirty="0"/>
              <a:t>System Utilization : Physical memory and the internet bandwidth is consumed.</a:t>
            </a:r>
          </a:p>
          <a:p>
            <a:r>
              <a:rPr lang="en-US" sz="1400" dirty="0" err="1"/>
              <a:t>Heritrix</a:t>
            </a:r>
            <a:r>
              <a:rPr lang="en-US" sz="1400" dirty="0"/>
              <a:t>:</a:t>
            </a:r>
          </a:p>
          <a:p>
            <a:pPr lvl="1"/>
            <a:r>
              <a:rPr lang="en-US" sz="1400" dirty="0"/>
              <a:t>Performance : Single crawl, </a:t>
            </a:r>
            <a:r>
              <a:rPr lang="en-US" sz="1400" dirty="0" err="1"/>
              <a:t>url</a:t>
            </a:r>
            <a:r>
              <a:rPr lang="en-US" sz="1400" dirty="0"/>
              <a:t> count: 1500+ (approx. as still crawling). Very slow latency of crawling. </a:t>
            </a:r>
          </a:p>
          <a:p>
            <a:pPr lvl="1"/>
            <a:r>
              <a:rPr lang="en-US" sz="1400" dirty="0"/>
              <a:t>Programming language : Java</a:t>
            </a:r>
          </a:p>
          <a:p>
            <a:pPr lvl="1"/>
            <a:r>
              <a:rPr lang="en-US" sz="1400" dirty="0"/>
              <a:t>Installation Procedure : Source code extraction and CLI based operations.</a:t>
            </a:r>
          </a:p>
          <a:p>
            <a:pPr lvl="1"/>
            <a:r>
              <a:rPr lang="en-US" sz="1400" dirty="0"/>
              <a:t>Support: No proper support available for the queries. Release of </a:t>
            </a:r>
            <a:r>
              <a:rPr lang="en-US" sz="1400" dirty="0" err="1"/>
              <a:t>Heritrix</a:t>
            </a:r>
            <a:r>
              <a:rPr lang="en-US" sz="1400" dirty="0"/>
              <a:t> 3.4 (April 2019).</a:t>
            </a:r>
          </a:p>
          <a:p>
            <a:pPr lvl="1"/>
            <a:r>
              <a:rPr lang="en-US" sz="1400" dirty="0"/>
              <a:t>System Utilization : Java OPTS memory has to be configured for the smooth crawl.</a:t>
            </a:r>
          </a:p>
        </p:txBody>
      </p:sp>
    </p:spTree>
    <p:extLst>
      <p:ext uri="{BB962C8B-B14F-4D97-AF65-F5344CB8AC3E}">
        <p14:creationId xmlns:p14="http://schemas.microsoft.com/office/powerpoint/2010/main" val="6054615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529</TotalTime>
  <Words>690</Words>
  <Application>Microsoft Office PowerPoint</Application>
  <PresentationFormat>Widescreen</PresentationFormat>
  <Paragraphs>160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Gothic</vt:lpstr>
      <vt:lpstr>Wingdings 3</vt:lpstr>
      <vt:lpstr>Wisp</vt:lpstr>
      <vt:lpstr>PowerPoint Presentation</vt:lpstr>
      <vt:lpstr>Table of Contents</vt:lpstr>
      <vt:lpstr>StormCrawler, Apache Nutch, Crawler4j and Heritrix</vt:lpstr>
      <vt:lpstr>Technical Features</vt:lpstr>
      <vt:lpstr>Architecture</vt:lpstr>
      <vt:lpstr>Architecture</vt:lpstr>
      <vt:lpstr>Installation and System Requirements</vt:lpstr>
      <vt:lpstr>Configuration and Usage feasibility</vt:lpstr>
      <vt:lpstr>Configuration and Usage Feasibility</vt:lpstr>
      <vt:lpstr>Overall Comparison of Crawlers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Babu Mehtre</dc:creator>
  <cp:lastModifiedBy>MZ3229</cp:lastModifiedBy>
  <cp:revision>19</cp:revision>
  <dcterms:created xsi:type="dcterms:W3CDTF">2020-02-28T06:01:47Z</dcterms:created>
  <dcterms:modified xsi:type="dcterms:W3CDTF">2020-03-05T10:01:06Z</dcterms:modified>
</cp:coreProperties>
</file>