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0" r:id="rId8"/>
    <p:sldId id="576" r:id="rId9"/>
    <p:sldId id="581"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9553EB-E8E8-4CD3-8168-E2FB9933975C}" v="22" dt="2025-05-15T16:36:14.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Ramineni" userId="ebed88756272feeb" providerId="LiveId" clId="{DFF829CB-396A-434D-BD02-B1DEBEA8B8CE}"/>
    <pc:docChg chg="custSel addSld modSld">
      <pc:chgData name="Siri Ramineni" userId="ebed88756272feeb" providerId="LiveId" clId="{DFF829CB-396A-434D-BD02-B1DEBEA8B8CE}" dt="2025-05-15T17:01:09.183" v="3" actId="27614"/>
      <pc:docMkLst>
        <pc:docMk/>
      </pc:docMkLst>
      <pc:sldChg chg="addSp delSp modSp new mod setBg">
        <pc:chgData name="Siri Ramineni" userId="ebed88756272feeb" providerId="LiveId" clId="{DFF829CB-396A-434D-BD02-B1DEBEA8B8CE}" dt="2025-05-15T17:01:09.183" v="3" actId="27614"/>
        <pc:sldMkLst>
          <pc:docMk/>
          <pc:sldMk cId="3984016960" sldId="581"/>
        </pc:sldMkLst>
        <pc:spChg chg="del">
          <ac:chgData name="Siri Ramineni" userId="ebed88756272feeb" providerId="LiveId" clId="{DFF829CB-396A-434D-BD02-B1DEBEA8B8CE}" dt="2025-05-15T17:01:02.208" v="2" actId="26606"/>
          <ac:spMkLst>
            <pc:docMk/>
            <pc:sldMk cId="3984016960" sldId="581"/>
            <ac:spMk id="2" creationId="{5E6ABC39-6BF1-D764-706C-56976AF078C9}"/>
          </ac:spMkLst>
        </pc:spChg>
        <pc:spChg chg="del">
          <ac:chgData name="Siri Ramineni" userId="ebed88756272feeb" providerId="LiveId" clId="{DFF829CB-396A-434D-BD02-B1DEBEA8B8CE}" dt="2025-05-15T17:00:57.781" v="1" actId="22"/>
          <ac:spMkLst>
            <pc:docMk/>
            <pc:sldMk cId="3984016960" sldId="581"/>
            <ac:spMk id="3" creationId="{A8E68817-E543-016A-D336-401F7AD2B6E8}"/>
          </ac:spMkLst>
        </pc:spChg>
        <pc:spChg chg="add">
          <ac:chgData name="Siri Ramineni" userId="ebed88756272feeb" providerId="LiveId" clId="{DFF829CB-396A-434D-BD02-B1DEBEA8B8CE}" dt="2025-05-15T17:01:02.208" v="2" actId="26606"/>
          <ac:spMkLst>
            <pc:docMk/>
            <pc:sldMk cId="3984016960" sldId="581"/>
            <ac:spMk id="10" creationId="{F3060C83-F051-4F0E-ABAD-AA0DFC48B218}"/>
          </ac:spMkLst>
        </pc:spChg>
        <pc:spChg chg="add">
          <ac:chgData name="Siri Ramineni" userId="ebed88756272feeb" providerId="LiveId" clId="{DFF829CB-396A-434D-BD02-B1DEBEA8B8CE}" dt="2025-05-15T17:01:02.208" v="2" actId="26606"/>
          <ac:spMkLst>
            <pc:docMk/>
            <pc:sldMk cId="3984016960" sldId="581"/>
            <ac:spMk id="12" creationId="{83C98ABE-055B-441F-B07E-44F97F083C39}"/>
          </ac:spMkLst>
        </pc:spChg>
        <pc:spChg chg="add">
          <ac:chgData name="Siri Ramineni" userId="ebed88756272feeb" providerId="LiveId" clId="{DFF829CB-396A-434D-BD02-B1DEBEA8B8CE}" dt="2025-05-15T17:01:02.208" v="2" actId="26606"/>
          <ac:spMkLst>
            <pc:docMk/>
            <pc:sldMk cId="3984016960" sldId="581"/>
            <ac:spMk id="14" creationId="{29FDB030-9B49-4CED-8CCD-4D99382388AC}"/>
          </ac:spMkLst>
        </pc:spChg>
        <pc:spChg chg="add">
          <ac:chgData name="Siri Ramineni" userId="ebed88756272feeb" providerId="LiveId" clId="{DFF829CB-396A-434D-BD02-B1DEBEA8B8CE}" dt="2025-05-15T17:01:02.208" v="2" actId="26606"/>
          <ac:spMkLst>
            <pc:docMk/>
            <pc:sldMk cId="3984016960" sldId="581"/>
            <ac:spMk id="16" creationId="{3783CA14-24A1-485C-8B30-D6A5D87987AD}"/>
          </ac:spMkLst>
        </pc:spChg>
        <pc:spChg chg="add">
          <ac:chgData name="Siri Ramineni" userId="ebed88756272feeb" providerId="LiveId" clId="{DFF829CB-396A-434D-BD02-B1DEBEA8B8CE}" dt="2025-05-15T17:01:02.208" v="2" actId="26606"/>
          <ac:spMkLst>
            <pc:docMk/>
            <pc:sldMk cId="3984016960" sldId="581"/>
            <ac:spMk id="18" creationId="{9A97C86A-04D6-40F7-AE84-31AB43E6A846}"/>
          </ac:spMkLst>
        </pc:spChg>
        <pc:spChg chg="add">
          <ac:chgData name="Siri Ramineni" userId="ebed88756272feeb" providerId="LiveId" clId="{DFF829CB-396A-434D-BD02-B1DEBEA8B8CE}" dt="2025-05-15T17:01:02.208" v="2" actId="26606"/>
          <ac:spMkLst>
            <pc:docMk/>
            <pc:sldMk cId="3984016960" sldId="581"/>
            <ac:spMk id="20" creationId="{FF9F2414-84E8-453E-B1F3-389FDE8192D9}"/>
          </ac:spMkLst>
        </pc:spChg>
        <pc:spChg chg="add">
          <ac:chgData name="Siri Ramineni" userId="ebed88756272feeb" providerId="LiveId" clId="{DFF829CB-396A-434D-BD02-B1DEBEA8B8CE}" dt="2025-05-15T17:01:02.208" v="2" actId="26606"/>
          <ac:spMkLst>
            <pc:docMk/>
            <pc:sldMk cId="3984016960" sldId="581"/>
            <ac:spMk id="22" creationId="{3ECA69A1-7536-43AC-85EF-C7106179F5ED}"/>
          </ac:spMkLst>
        </pc:spChg>
        <pc:picChg chg="add mod ord">
          <ac:chgData name="Siri Ramineni" userId="ebed88756272feeb" providerId="LiveId" clId="{DFF829CB-396A-434D-BD02-B1DEBEA8B8CE}" dt="2025-05-15T17:01:09.183" v="3" actId="27614"/>
          <ac:picMkLst>
            <pc:docMk/>
            <pc:sldMk cId="3984016960" sldId="581"/>
            <ac:picMk id="5" creationId="{B5A6A2CF-1C0E-A100-F157-F8635E88E90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A+Survey+on+Chatbot+Implementation+in+Customer+Service+Industry+through+Deep+Neural+Networks" TargetMode="External"/><Relationship Id="rId5" Type="http://schemas.openxmlformats.org/officeDocument/2006/relationships/hyperlink" Target="https://en.wikipedia.org/wiki/Cosine_similarity" TargetMode="External"/><Relationship Id="rId4" Type="http://schemas.openxmlformats.org/officeDocument/2006/relationships/hyperlink" Target="https://scikit-learn.org/stable/modules/naive_baye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AI-Chatbot using machine learning</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3673605"/>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Siri Ramineni</a:t>
            </a:r>
          </a:p>
          <a:p>
            <a:pPr algn="l">
              <a:spcAft>
                <a:spcPts val="600"/>
              </a:spcAft>
            </a:pPr>
            <a:r>
              <a:rPr lang="en-US" sz="1600" b="1" cap="all" dirty="0"/>
              <a:t>College Name: IARE</a:t>
            </a:r>
          </a:p>
          <a:p>
            <a:pPr algn="l">
              <a:spcAft>
                <a:spcPts val="600"/>
              </a:spcAft>
            </a:pPr>
            <a:r>
              <a:rPr lang="en-US" sz="1600" b="1" cap="all" dirty="0"/>
              <a:t>Department: CSE</a:t>
            </a:r>
          </a:p>
          <a:p>
            <a:pPr algn="l">
              <a:spcAft>
                <a:spcPts val="600"/>
              </a:spcAft>
            </a:pPr>
            <a:r>
              <a:rPr lang="en-US" sz="1600" b="1" cap="all" dirty="0"/>
              <a:t>Email ID:siriramineni48@gmail.com</a:t>
            </a:r>
          </a:p>
          <a:p>
            <a:pPr algn="l">
              <a:spcAft>
                <a:spcPts val="600"/>
              </a:spcAft>
            </a:pPr>
            <a:r>
              <a:rPr lang="en-US" sz="1600" b="1" cap="all" dirty="0"/>
              <a:t>AICTE Student ID: STU658fbabb009391703918267</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The enhanced </a:t>
            </a:r>
            <a:r>
              <a:rPr lang="en-US" sz="2200" b="1" dirty="0"/>
              <a:t>AI Chatbot with Machine Learning</a:t>
            </a:r>
            <a:r>
              <a:rPr lang="en-US" sz="2200" dirty="0"/>
              <a:t> represents a significant upgrade over traditional rule-based bots. It can </a:t>
            </a:r>
            <a:r>
              <a:rPr lang="en-US" sz="2200" b="1" dirty="0"/>
              <a:t>classify user intents</a:t>
            </a:r>
            <a:r>
              <a:rPr lang="en-US" sz="2200" dirty="0"/>
              <a:t>, </a:t>
            </a:r>
            <a:r>
              <a:rPr lang="en-US" sz="2200" b="1" dirty="0"/>
              <a:t>generate meaningful responses</a:t>
            </a:r>
            <a:r>
              <a:rPr lang="en-US" sz="2200" dirty="0"/>
              <a:t>, and most importantly, </a:t>
            </a:r>
            <a:r>
              <a:rPr lang="en-US" sz="2200" b="1" dirty="0"/>
              <a:t>learn continuously</a:t>
            </a:r>
            <a:r>
              <a:rPr lang="en-US" sz="2200" dirty="0"/>
              <a:t> from interactions. The use of scikit-</a:t>
            </a:r>
            <a:r>
              <a:rPr lang="en-US" sz="2200" dirty="0" err="1"/>
              <a:t>learn’s</a:t>
            </a:r>
            <a:r>
              <a:rPr lang="en-US" sz="2200" dirty="0"/>
              <a:t> Naive Bayes model makes it lightweight yet effective for educational and real-world applications. Persistent learning ensures long-term usability and personalization, making it an ideal starting point for conversational AI projects.</a:t>
            </a: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4259826" y="4333753"/>
            <a:ext cx="3527323" cy="1998996"/>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buNone/>
            </a:pPr>
            <a:endParaRPr lang="en-GB" sz="2200" dirty="0"/>
          </a:p>
        </p:txBody>
      </p:sp>
      <p:sp>
        <p:nvSpPr>
          <p:cNvPr id="4" name="Rectangle 1">
            <a:extLst>
              <a:ext uri="{FF2B5EF4-FFF2-40B4-BE49-F238E27FC236}">
                <a16:creationId xmlns:a16="http://schemas.microsoft.com/office/drawing/2014/main" id="{B154DF75-2366-2CF4-C256-3F2DB3C67C19}"/>
              </a:ext>
            </a:extLst>
          </p:cNvPr>
          <p:cNvSpPr>
            <a:spLocks noChangeArrowheads="1"/>
          </p:cNvSpPr>
          <p:nvPr/>
        </p:nvSpPr>
        <p:spPr bwMode="auto">
          <a:xfrm>
            <a:off x="669036" y="2220511"/>
            <a:ext cx="1085392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Integrate with GPT APIs</a:t>
            </a:r>
            <a:r>
              <a:rPr kumimoji="0" lang="en-US" altLang="en-US" sz="2200" b="0" i="0" u="none" strike="noStrike" cap="none" normalizeH="0" baseline="0" dirty="0">
                <a:ln>
                  <a:noFill/>
                </a:ln>
                <a:solidFill>
                  <a:schemeClr val="tx1"/>
                </a:solidFill>
                <a:effectLst/>
              </a:rPr>
              <a:t> for more advanced understanding and natural replies.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Use Deep Learning models (RNNs, Transformers)</a:t>
            </a:r>
            <a:r>
              <a:rPr kumimoji="0" lang="en-US" altLang="en-US" sz="2200" b="0" i="0" u="none" strike="noStrike" cap="none" normalizeH="0" baseline="0" dirty="0">
                <a:ln>
                  <a:noFill/>
                </a:ln>
                <a:solidFill>
                  <a:schemeClr val="tx1"/>
                </a:solidFill>
                <a:effectLst/>
              </a:rPr>
              <a:t> for better context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Add multilingual support</a:t>
            </a:r>
            <a:r>
              <a:rPr kumimoji="0" lang="en-US" altLang="en-US" sz="2200" b="0" i="0" u="none" strike="noStrike" cap="none" normalizeH="0" baseline="0" dirty="0">
                <a:ln>
                  <a:noFill/>
                </a:ln>
                <a:solidFill>
                  <a:schemeClr val="tx1"/>
                </a:solidFill>
                <a:effectLst/>
              </a:rPr>
              <a:t> for global usability.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Voice-to-text conversion</a:t>
            </a:r>
            <a:r>
              <a:rPr kumimoji="0" lang="en-US" altLang="en-US" sz="2200" b="0" i="0" u="none" strike="noStrike" cap="none" normalizeH="0" baseline="0" dirty="0">
                <a:ln>
                  <a:noFill/>
                </a:ln>
                <a:solidFill>
                  <a:schemeClr val="tx1"/>
                </a:solidFill>
                <a:effectLst/>
              </a:rPr>
              <a:t> using </a:t>
            </a:r>
            <a:r>
              <a:rPr kumimoji="0" lang="en-US" altLang="en-US" sz="2200" b="0" i="0" u="none" strike="noStrike" cap="none" normalizeH="0" baseline="0" dirty="0" err="1">
                <a:ln>
                  <a:noFill/>
                </a:ln>
                <a:solidFill>
                  <a:schemeClr val="tx1"/>
                </a:solidFill>
                <a:effectLst/>
              </a:rPr>
              <a:t>speech_recognition</a:t>
            </a:r>
            <a:r>
              <a:rPr kumimoji="0" lang="en-US" altLang="en-US" sz="2200" b="0" i="0" u="none" strike="noStrike" cap="none" normalizeH="0" baseline="0" dirty="0">
                <a:ln>
                  <a:noFill/>
                </a:ln>
                <a:solidFill>
                  <a:schemeClr val="tx1"/>
                </a:solidFill>
                <a:effectLst/>
              </a:rPr>
              <a:t> and </a:t>
            </a:r>
            <a:r>
              <a:rPr kumimoji="0" lang="en-US" altLang="en-US" sz="2200" b="0" i="0" u="none" strike="noStrike" cap="none" normalizeH="0" baseline="0" dirty="0" err="1">
                <a:ln>
                  <a:noFill/>
                </a:ln>
                <a:solidFill>
                  <a:schemeClr val="tx1"/>
                </a:solidFill>
                <a:effectLst/>
              </a:rPr>
              <a:t>gTTS</a:t>
            </a:r>
            <a:r>
              <a:rPr kumimoji="0" lang="en-US" altLang="en-US" sz="2200" b="0" i="0" u="none" strike="noStrike" cap="none" normalizeH="0" baseline="0" dirty="0">
                <a:ln>
                  <a:noFill/>
                </a:ln>
                <a:solidFill>
                  <a:schemeClr val="tx1"/>
                </a:solidFill>
                <a:effectLst/>
              </a:rPr>
              <a:t> for voice-based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UI enhancements</a:t>
            </a:r>
            <a:r>
              <a:rPr kumimoji="0" lang="en-US" altLang="en-US" sz="2200" b="0" i="0" u="none" strike="noStrike" cap="none" normalizeH="0" baseline="0" dirty="0">
                <a:ln>
                  <a:noFill/>
                </a:ln>
                <a:solidFill>
                  <a:schemeClr val="tx1"/>
                </a:solidFill>
                <a:effectLst/>
              </a:rPr>
              <a:t> using web frameworks like ReactJS, or mobile app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Dashboard</a:t>
            </a:r>
            <a:r>
              <a:rPr kumimoji="0" lang="en-US" altLang="en-US" sz="2200" b="0" i="0" u="none" strike="noStrike" cap="none" normalizeH="0" baseline="0" dirty="0">
                <a:ln>
                  <a:noFill/>
                </a:ln>
                <a:solidFill>
                  <a:schemeClr val="tx1"/>
                </a:solidFill>
                <a:effectLst/>
              </a:rPr>
              <a:t> to analyze user queries and bot performance.</a:t>
            </a: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hlinkClick r:id="rId2"/>
              </a:rPr>
              <a:t>https://scikit-learn.org/stable/</a:t>
            </a:r>
            <a:endParaRPr lang="en-IN" sz="2200" dirty="0">
              <a:latin typeface="Franklin Gothic Book"/>
            </a:endParaRPr>
          </a:p>
          <a:p>
            <a:pPr marL="0" indent="0">
              <a:buNone/>
            </a:pPr>
            <a:r>
              <a:rPr lang="en-IN" sz="2200" dirty="0">
                <a:latin typeface="Franklin Gothic Book"/>
                <a:hlinkClick r:id="rId3"/>
              </a:rPr>
              <a:t>https://www.nltk.org/</a:t>
            </a:r>
            <a:endParaRPr lang="en-IN" sz="2200" dirty="0">
              <a:latin typeface="Franklin Gothic Book"/>
            </a:endParaRPr>
          </a:p>
          <a:p>
            <a:pPr marL="0" indent="0">
              <a:buNone/>
            </a:pPr>
            <a:r>
              <a:rPr lang="en-IN" sz="2200" dirty="0">
                <a:latin typeface="Franklin Gothic Book"/>
                <a:hlinkClick r:id="rId4"/>
              </a:rPr>
              <a:t>https://scikit-learn.org/stable/modules/naive_bayes.html</a:t>
            </a:r>
            <a:endParaRPr lang="en-IN" sz="2200" dirty="0">
              <a:latin typeface="Franklin Gothic Book"/>
            </a:endParaRPr>
          </a:p>
          <a:p>
            <a:pPr marL="0" indent="0">
              <a:buNone/>
            </a:pPr>
            <a:r>
              <a:rPr lang="en-IN" sz="2200" dirty="0">
                <a:latin typeface="Franklin Gothic Book"/>
                <a:hlinkClick r:id="rId5"/>
              </a:rPr>
              <a:t>https://en.wikipedia.org/wiki/Cosine_similarity</a:t>
            </a:r>
            <a:endParaRPr lang="en-IN" sz="2200" dirty="0">
              <a:latin typeface="Franklin Gothic Book"/>
            </a:endParaRPr>
          </a:p>
          <a:p>
            <a:pPr marL="0" indent="0">
              <a:buNone/>
            </a:pPr>
            <a:r>
              <a:rPr lang="en-IN" sz="2200" dirty="0">
                <a:latin typeface="Franklin Gothic Book"/>
                <a:hlinkClick r:id="rId6"/>
              </a:rPr>
              <a:t>https://scholar.google.com/scholar_lookup?title=A+Survey+on+Chatbot+Implementation+in+Customer+Service+Industry+through+Deep+Neural+Networks</a:t>
            </a: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https://github.com/SIRI-RAMINENI/AI-Chatbot-Aicte-Project.git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In today's digital era, users expect seamless, personalized, and intelligent interactions with software systems. However, many existing chatbots operate on rigid, rule-based architectures that can only respond to predefined inputs. This leads to poor user experience when encountering unfamiliar or varied phrasing, limiting the chatbot’s usefulness. Additionally, these systems lack the ability to adapt or improve over time, making them insufficient for handling the diverse and evolving nature of human communication.</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200" dirty="0"/>
              <a:t>We propose an </a:t>
            </a:r>
            <a:r>
              <a:rPr lang="en-US" sz="2200" b="1" dirty="0"/>
              <a:t>AI-powered Chatbot with Machine Learning capabilities</a:t>
            </a:r>
            <a:r>
              <a:rPr lang="en-US" sz="2200" dirty="0"/>
              <a:t> that uses </a:t>
            </a:r>
            <a:r>
              <a:rPr lang="en-US" sz="2200" b="1" dirty="0"/>
              <a:t>Natural Language Processing (NLP)</a:t>
            </a:r>
            <a:r>
              <a:rPr lang="en-US" sz="2200" dirty="0"/>
              <a:t> and </a:t>
            </a:r>
            <a:r>
              <a:rPr lang="en-US" sz="2200" b="1" dirty="0"/>
              <a:t>scikit-learn</a:t>
            </a:r>
            <a:r>
              <a:rPr lang="en-US" sz="2200" dirty="0"/>
              <a:t> algorithms to:</a:t>
            </a:r>
          </a:p>
          <a:p>
            <a:pPr>
              <a:buFont typeface="Arial" panose="020B0604020202020204" pitchFamily="34" charset="0"/>
              <a:buChar char="•"/>
            </a:pPr>
            <a:r>
              <a:rPr lang="en-US" sz="2200" dirty="0"/>
              <a:t>Understand and classify user queries,</a:t>
            </a:r>
          </a:p>
          <a:p>
            <a:pPr>
              <a:buFont typeface="Arial" panose="020B0604020202020204" pitchFamily="34" charset="0"/>
              <a:buChar char="•"/>
            </a:pPr>
            <a:r>
              <a:rPr lang="en-US" sz="2200" dirty="0"/>
              <a:t>Provide relevant responses,</a:t>
            </a:r>
          </a:p>
          <a:p>
            <a:pPr>
              <a:buFont typeface="Arial" panose="020B0604020202020204" pitchFamily="34" charset="0"/>
              <a:buChar char="•"/>
            </a:pPr>
            <a:r>
              <a:rPr lang="en-US" sz="2200" dirty="0"/>
              <a:t>Learn continuously from interactions,</a:t>
            </a:r>
          </a:p>
          <a:p>
            <a:pPr>
              <a:buFont typeface="Arial" panose="020B0604020202020204" pitchFamily="34" charset="0"/>
              <a:buChar char="•"/>
            </a:pPr>
            <a:r>
              <a:rPr lang="en-US" sz="2200" dirty="0"/>
              <a:t>Handle unknown questions via similarity matching,</a:t>
            </a:r>
          </a:p>
          <a:p>
            <a:pPr>
              <a:buFont typeface="Arial" panose="020B0604020202020204" pitchFamily="34" charset="0"/>
              <a:buChar char="•"/>
            </a:pPr>
            <a:r>
              <a:rPr lang="en-US" sz="2200" dirty="0"/>
              <a:t>Save knowledge for future sessions.</a:t>
            </a:r>
          </a:p>
          <a:p>
            <a:r>
              <a:rPr lang="en-US" sz="2200" dirty="0"/>
              <a:t>The chatbot uses </a:t>
            </a:r>
            <a:r>
              <a:rPr lang="en-US" sz="2200" b="1" dirty="0"/>
              <a:t>TF-IDF Vectorization</a:t>
            </a:r>
            <a:r>
              <a:rPr lang="en-US" sz="2200" dirty="0"/>
              <a:t> and a </a:t>
            </a:r>
            <a:r>
              <a:rPr lang="en-US" sz="2200" b="1" dirty="0"/>
              <a:t>Naive Bayes Classifier</a:t>
            </a:r>
            <a:r>
              <a:rPr lang="en-US" sz="2200" dirty="0"/>
              <a:t> to identify the intent of user messages and respond accordingly. It stores its learning in persistent files, ensuring that it becomes more intelligent with every conversation</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1760B152-C466-824A-44D8-92F4F58D5CD9}"/>
              </a:ext>
            </a:extLst>
          </p:cNvPr>
          <p:cNvGraphicFramePr>
            <a:graphicFrameLocks noGrp="1"/>
          </p:cNvGraphicFramePr>
          <p:nvPr>
            <p:extLst>
              <p:ext uri="{D42A27DB-BD31-4B8C-83A1-F6EECF244321}">
                <p14:modId xmlns:p14="http://schemas.microsoft.com/office/powerpoint/2010/main" val="1098071533"/>
              </p:ext>
            </p:extLst>
          </p:nvPr>
        </p:nvGraphicFramePr>
        <p:xfrm>
          <a:off x="749710" y="2471367"/>
          <a:ext cx="10515600" cy="2926080"/>
        </p:xfrm>
        <a:graphic>
          <a:graphicData uri="http://schemas.openxmlformats.org/drawingml/2006/table">
            <a:tbl>
              <a:tblPr/>
              <a:tblGrid>
                <a:gridCol w="5257800">
                  <a:extLst>
                    <a:ext uri="{9D8B030D-6E8A-4147-A177-3AD203B41FA5}">
                      <a16:colId xmlns:a16="http://schemas.microsoft.com/office/drawing/2014/main" val="1434322952"/>
                    </a:ext>
                  </a:extLst>
                </a:gridCol>
                <a:gridCol w="5257800">
                  <a:extLst>
                    <a:ext uri="{9D8B030D-6E8A-4147-A177-3AD203B41FA5}">
                      <a16:colId xmlns:a16="http://schemas.microsoft.com/office/drawing/2014/main" val="1326473419"/>
                    </a:ext>
                  </a:extLst>
                </a:gridCol>
              </a:tblGrid>
              <a:tr h="0">
                <a:tc>
                  <a:txBody>
                    <a:bodyPr/>
                    <a:lstStyle/>
                    <a:p>
                      <a:r>
                        <a:rPr lang="en-IN"/>
                        <a:t>Component</a:t>
                      </a:r>
                    </a:p>
                  </a:txBody>
                  <a:tcPr anchor="ctr">
                    <a:lnL>
                      <a:noFill/>
                    </a:lnL>
                    <a:lnR>
                      <a:noFill/>
                    </a:lnR>
                    <a:lnT>
                      <a:noFill/>
                    </a:lnT>
                    <a:lnB>
                      <a:noFill/>
                    </a:lnB>
                    <a:noFill/>
                  </a:tcPr>
                </a:tc>
                <a:tc>
                  <a:txBody>
                    <a:bodyPr/>
                    <a:lstStyle/>
                    <a:p>
                      <a:r>
                        <a:rPr lang="en-IN"/>
                        <a:t>Technology Used</a:t>
                      </a:r>
                    </a:p>
                  </a:txBody>
                  <a:tcPr anchor="ctr">
                    <a:lnL>
                      <a:noFill/>
                    </a:lnL>
                    <a:lnR>
                      <a:noFill/>
                    </a:lnR>
                    <a:lnT>
                      <a:noFill/>
                    </a:lnT>
                    <a:lnB>
                      <a:noFill/>
                    </a:lnB>
                    <a:noFill/>
                  </a:tcPr>
                </a:tc>
                <a:extLst>
                  <a:ext uri="{0D108BD9-81ED-4DB2-BD59-A6C34878D82A}">
                    <a16:rowId xmlns:a16="http://schemas.microsoft.com/office/drawing/2014/main" val="1265956193"/>
                  </a:ext>
                </a:extLst>
              </a:tr>
              <a:tr h="0">
                <a:tc>
                  <a:txBody>
                    <a:bodyPr/>
                    <a:lstStyle/>
                    <a:p>
                      <a:r>
                        <a:rPr lang="en-IN"/>
                        <a:t>Programming Language</a:t>
                      </a:r>
                    </a:p>
                  </a:txBody>
                  <a:tcPr anchor="ctr">
                    <a:lnL>
                      <a:noFill/>
                    </a:lnL>
                    <a:lnR>
                      <a:noFill/>
                    </a:lnR>
                    <a:lnT>
                      <a:noFill/>
                    </a:lnT>
                    <a:lnB>
                      <a:noFill/>
                    </a:lnB>
                    <a:noFill/>
                  </a:tcPr>
                </a:tc>
                <a:tc>
                  <a:txBody>
                    <a:bodyPr/>
                    <a:lstStyle/>
                    <a:p>
                      <a:r>
                        <a:rPr lang="en-IN"/>
                        <a:t>Python</a:t>
                      </a:r>
                    </a:p>
                  </a:txBody>
                  <a:tcPr anchor="ctr">
                    <a:lnL>
                      <a:noFill/>
                    </a:lnL>
                    <a:lnR>
                      <a:noFill/>
                    </a:lnR>
                    <a:lnT>
                      <a:noFill/>
                    </a:lnT>
                    <a:lnB>
                      <a:noFill/>
                    </a:lnB>
                    <a:noFill/>
                  </a:tcPr>
                </a:tc>
                <a:extLst>
                  <a:ext uri="{0D108BD9-81ED-4DB2-BD59-A6C34878D82A}">
                    <a16:rowId xmlns:a16="http://schemas.microsoft.com/office/drawing/2014/main" val="3917211520"/>
                  </a:ext>
                </a:extLst>
              </a:tr>
              <a:tr h="0">
                <a:tc>
                  <a:txBody>
                    <a:bodyPr/>
                    <a:lstStyle/>
                    <a:p>
                      <a:r>
                        <a:rPr lang="en-IN" dirty="0"/>
                        <a:t>NLP Toolkit</a:t>
                      </a:r>
                    </a:p>
                  </a:txBody>
                  <a:tcPr anchor="ctr">
                    <a:lnL>
                      <a:noFill/>
                    </a:lnL>
                    <a:lnR>
                      <a:noFill/>
                    </a:lnR>
                    <a:lnT>
                      <a:noFill/>
                    </a:lnT>
                    <a:lnB>
                      <a:noFill/>
                    </a:lnB>
                    <a:noFill/>
                  </a:tcPr>
                </a:tc>
                <a:tc>
                  <a:txBody>
                    <a:bodyPr/>
                    <a:lstStyle/>
                    <a:p>
                      <a:r>
                        <a:rPr lang="en-IN"/>
                        <a:t>NLTK</a:t>
                      </a:r>
                    </a:p>
                  </a:txBody>
                  <a:tcPr anchor="ctr">
                    <a:lnL>
                      <a:noFill/>
                    </a:lnL>
                    <a:lnR>
                      <a:noFill/>
                    </a:lnR>
                    <a:lnT>
                      <a:noFill/>
                    </a:lnT>
                    <a:lnB>
                      <a:noFill/>
                    </a:lnB>
                    <a:noFill/>
                  </a:tcPr>
                </a:tc>
                <a:extLst>
                  <a:ext uri="{0D108BD9-81ED-4DB2-BD59-A6C34878D82A}">
                    <a16:rowId xmlns:a16="http://schemas.microsoft.com/office/drawing/2014/main" val="2092968368"/>
                  </a:ext>
                </a:extLst>
              </a:tr>
              <a:tr h="0">
                <a:tc>
                  <a:txBody>
                    <a:bodyPr/>
                    <a:lstStyle/>
                    <a:p>
                      <a:r>
                        <a:rPr lang="en-IN"/>
                        <a:t>Machine Learning</a:t>
                      </a:r>
                    </a:p>
                  </a:txBody>
                  <a:tcPr anchor="ctr">
                    <a:lnL>
                      <a:noFill/>
                    </a:lnL>
                    <a:lnR>
                      <a:noFill/>
                    </a:lnR>
                    <a:lnT>
                      <a:noFill/>
                    </a:lnT>
                    <a:lnB>
                      <a:noFill/>
                    </a:lnB>
                    <a:noFill/>
                  </a:tcPr>
                </a:tc>
                <a:tc>
                  <a:txBody>
                    <a:bodyPr/>
                    <a:lstStyle/>
                    <a:p>
                      <a:r>
                        <a:rPr lang="en-IN"/>
                        <a:t>scikit-learn (TF-IDF, Naive Bayes)</a:t>
                      </a:r>
                    </a:p>
                  </a:txBody>
                  <a:tcPr anchor="ctr">
                    <a:lnL>
                      <a:noFill/>
                    </a:lnL>
                    <a:lnR>
                      <a:noFill/>
                    </a:lnR>
                    <a:lnT>
                      <a:noFill/>
                    </a:lnT>
                    <a:lnB>
                      <a:noFill/>
                    </a:lnB>
                    <a:noFill/>
                  </a:tcPr>
                </a:tc>
                <a:extLst>
                  <a:ext uri="{0D108BD9-81ED-4DB2-BD59-A6C34878D82A}">
                    <a16:rowId xmlns:a16="http://schemas.microsoft.com/office/drawing/2014/main" val="363764348"/>
                  </a:ext>
                </a:extLst>
              </a:tr>
              <a:tr h="0">
                <a:tc>
                  <a:txBody>
                    <a:bodyPr/>
                    <a:lstStyle/>
                    <a:p>
                      <a:r>
                        <a:rPr lang="en-IN"/>
                        <a:t>Data Persistence</a:t>
                      </a:r>
                    </a:p>
                  </a:txBody>
                  <a:tcPr anchor="ctr">
                    <a:lnL>
                      <a:noFill/>
                    </a:lnL>
                    <a:lnR>
                      <a:noFill/>
                    </a:lnR>
                    <a:lnT>
                      <a:noFill/>
                    </a:lnT>
                    <a:lnB>
                      <a:noFill/>
                    </a:lnB>
                    <a:noFill/>
                  </a:tcPr>
                </a:tc>
                <a:tc>
                  <a:txBody>
                    <a:bodyPr/>
                    <a:lstStyle/>
                    <a:p>
                      <a:r>
                        <a:rPr lang="en-IN"/>
                        <a:t>JSON, Pickle (for .pkl model)</a:t>
                      </a:r>
                    </a:p>
                  </a:txBody>
                  <a:tcPr anchor="ctr">
                    <a:lnL>
                      <a:noFill/>
                    </a:lnL>
                    <a:lnR>
                      <a:noFill/>
                    </a:lnR>
                    <a:lnT>
                      <a:noFill/>
                    </a:lnT>
                    <a:lnB>
                      <a:noFill/>
                    </a:lnB>
                    <a:noFill/>
                  </a:tcPr>
                </a:tc>
                <a:extLst>
                  <a:ext uri="{0D108BD9-81ED-4DB2-BD59-A6C34878D82A}">
                    <a16:rowId xmlns:a16="http://schemas.microsoft.com/office/drawing/2014/main" val="3820887617"/>
                  </a:ext>
                </a:extLst>
              </a:tr>
              <a:tr h="0">
                <a:tc>
                  <a:txBody>
                    <a:bodyPr/>
                    <a:lstStyle/>
                    <a:p>
                      <a:r>
                        <a:rPr lang="en-IN" dirty="0"/>
                        <a:t>Model Training</a:t>
                      </a:r>
                    </a:p>
                  </a:txBody>
                  <a:tcPr anchor="ctr">
                    <a:lnL>
                      <a:noFill/>
                    </a:lnL>
                    <a:lnR>
                      <a:noFill/>
                    </a:lnR>
                    <a:lnT>
                      <a:noFill/>
                    </a:lnT>
                    <a:lnB>
                      <a:noFill/>
                    </a:lnB>
                    <a:noFill/>
                  </a:tcPr>
                </a:tc>
                <a:tc>
                  <a:txBody>
                    <a:bodyPr/>
                    <a:lstStyle/>
                    <a:p>
                      <a:r>
                        <a:rPr lang="en-IN"/>
                        <a:t>Dynamic, via user interactions</a:t>
                      </a:r>
                    </a:p>
                  </a:txBody>
                  <a:tcPr anchor="ctr">
                    <a:lnL>
                      <a:noFill/>
                    </a:lnL>
                    <a:lnR>
                      <a:noFill/>
                    </a:lnR>
                    <a:lnT>
                      <a:noFill/>
                    </a:lnT>
                    <a:lnB>
                      <a:noFill/>
                    </a:lnB>
                    <a:noFill/>
                  </a:tcPr>
                </a:tc>
                <a:extLst>
                  <a:ext uri="{0D108BD9-81ED-4DB2-BD59-A6C34878D82A}">
                    <a16:rowId xmlns:a16="http://schemas.microsoft.com/office/drawing/2014/main" val="4162895619"/>
                  </a:ext>
                </a:extLst>
              </a:tr>
              <a:tr h="0">
                <a:tc>
                  <a:txBody>
                    <a:bodyPr/>
                    <a:lstStyle/>
                    <a:p>
                      <a:r>
                        <a:rPr lang="en-IN" dirty="0"/>
                        <a:t>Interface (optional)</a:t>
                      </a:r>
                    </a:p>
                  </a:txBody>
                  <a:tcPr anchor="ctr">
                    <a:lnL>
                      <a:noFill/>
                    </a:lnL>
                    <a:lnR>
                      <a:noFill/>
                    </a:lnR>
                    <a:lnT>
                      <a:noFill/>
                    </a:lnT>
                    <a:lnB>
                      <a:noFill/>
                    </a:lnB>
                    <a:noFill/>
                  </a:tcPr>
                </a:tc>
                <a:tc>
                  <a:txBody>
                    <a:bodyPr/>
                    <a:lstStyle/>
                    <a:p>
                      <a:r>
                        <a:rPr lang="en-IN" dirty="0" err="1"/>
                        <a:t>Streamlit</a:t>
                      </a:r>
                      <a:r>
                        <a:rPr lang="en-IN" dirty="0"/>
                        <a:t> or Console-based</a:t>
                      </a:r>
                    </a:p>
                  </a:txBody>
                  <a:tcPr anchor="ctr">
                    <a:lnL>
                      <a:noFill/>
                    </a:lnL>
                    <a:lnR>
                      <a:noFill/>
                    </a:lnR>
                    <a:lnT>
                      <a:noFill/>
                    </a:lnT>
                    <a:lnB>
                      <a:noFill/>
                    </a:lnB>
                    <a:noFill/>
                  </a:tcPr>
                </a:tc>
                <a:extLst>
                  <a:ext uri="{0D108BD9-81ED-4DB2-BD59-A6C34878D82A}">
                    <a16:rowId xmlns:a16="http://schemas.microsoft.com/office/drawing/2014/main" val="2196384198"/>
                  </a:ext>
                </a:extLst>
              </a:tr>
              <a:tr h="0">
                <a:tc>
                  <a:txBody>
                    <a:bodyPr/>
                    <a:lstStyle/>
                    <a:p>
                      <a:r>
                        <a:rPr lang="en-IN" dirty="0"/>
                        <a:t>Deployment (optional)</a:t>
                      </a:r>
                    </a:p>
                  </a:txBody>
                  <a:tcPr anchor="ctr">
                    <a:lnL>
                      <a:noFill/>
                    </a:lnL>
                    <a:lnR>
                      <a:noFill/>
                    </a:lnR>
                    <a:lnT>
                      <a:noFill/>
                    </a:lnT>
                    <a:lnB>
                      <a:noFill/>
                    </a:lnB>
                    <a:noFill/>
                  </a:tcPr>
                </a:tc>
                <a:tc>
                  <a:txBody>
                    <a:bodyPr/>
                    <a:lstStyle/>
                    <a:p>
                      <a:r>
                        <a:rPr lang="en-IN" dirty="0"/>
                        <a:t>Localhost / </a:t>
                      </a:r>
                      <a:r>
                        <a:rPr lang="en-IN" dirty="0" err="1"/>
                        <a:t>Streamlit</a:t>
                      </a:r>
                      <a:r>
                        <a:rPr lang="en-IN" dirty="0"/>
                        <a:t> Cloud / Render</a:t>
                      </a:r>
                    </a:p>
                  </a:txBody>
                  <a:tcPr anchor="ctr">
                    <a:lnL>
                      <a:noFill/>
                    </a:lnL>
                    <a:lnR>
                      <a:noFill/>
                    </a:lnR>
                    <a:lnT>
                      <a:noFill/>
                    </a:lnT>
                    <a:lnB>
                      <a:noFill/>
                    </a:lnB>
                    <a:noFill/>
                  </a:tcPr>
                </a:tc>
                <a:extLst>
                  <a:ext uri="{0D108BD9-81ED-4DB2-BD59-A6C34878D82A}">
                    <a16:rowId xmlns:a16="http://schemas.microsoft.com/office/drawing/2014/main" val="1699483137"/>
                  </a:ext>
                </a:extLst>
              </a:tr>
            </a:tbl>
          </a:graphicData>
        </a:graphic>
      </p:graphicFrame>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3168B9D-4991-85F3-7ADA-09B58B74148C}"/>
              </a:ext>
            </a:extLst>
          </p:cNvPr>
          <p:cNvSpPr>
            <a:spLocks noChangeArrowheads="1"/>
          </p:cNvSpPr>
          <p:nvPr/>
        </p:nvSpPr>
        <p:spPr bwMode="auto">
          <a:xfrm>
            <a:off x="669036" y="2225143"/>
            <a:ext cx="1112426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rPr>
              <a:t>Preprocessing &amp; Feature Extraction</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TF-IDF Vectorizer transforms user input into feature vectors.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rPr>
              <a:t>Intent Classification</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Multinomial Naive Bayes classifier predicts the category (e.g., greetings, jokes, tech).</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chemeClr val="tx1"/>
                </a:solidFill>
                <a:effectLst/>
              </a:rPr>
              <a:t>Similarity Handling</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Unknown inputs are matched with known messages using </a:t>
            </a:r>
            <a:r>
              <a:rPr kumimoji="0" lang="en-US" altLang="en-US" sz="2200" b="1" i="0" u="none" strike="noStrike" cap="none" normalizeH="0" baseline="0" dirty="0">
                <a:ln>
                  <a:noFill/>
                </a:ln>
                <a:solidFill>
                  <a:schemeClr val="tx1"/>
                </a:solidFill>
                <a:effectLst/>
              </a:rPr>
              <a:t>cosine similarity</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a:ln>
                  <a:noFill/>
                </a:ln>
                <a:solidFill>
                  <a:schemeClr val="tx1"/>
                </a:solidFill>
                <a:effectLst/>
              </a:rPr>
              <a:t>Response Generation</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Based on the predicted category, the bot selects a suitable response from a JSON file.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a:ln>
                  <a:noFill/>
                </a:ln>
                <a:solidFill>
                  <a:schemeClr val="tx1"/>
                </a:solidFill>
                <a:effectLst/>
              </a:rPr>
              <a:t>Active Learning</a:t>
            </a:r>
            <a:endParaRPr kumimoji="0" lang="en-US" altLang="en-US" sz="2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Learns new mappings and stores them in </a:t>
            </a:r>
            <a:r>
              <a:rPr kumimoji="0" lang="en-US" altLang="en-US" sz="2200" b="0" i="0" u="none" strike="noStrike" cap="none" normalizeH="0" baseline="0" dirty="0" err="1">
                <a:ln>
                  <a:noFill/>
                </a:ln>
                <a:solidFill>
                  <a:schemeClr val="tx1"/>
                </a:solidFill>
                <a:effectLst/>
              </a:rPr>
              <a:t>chatbot_training_data.json</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AE38-0BDD-3020-9A30-0C56F7B627F9}"/>
              </a:ext>
            </a:extLst>
          </p:cNvPr>
          <p:cNvSpPr>
            <a:spLocks noGrp="1"/>
          </p:cNvSpPr>
          <p:nvPr>
            <p:ph type="title"/>
          </p:nvPr>
        </p:nvSpPr>
        <p:spPr>
          <a:xfrm>
            <a:off x="838200" y="365125"/>
            <a:ext cx="10026445" cy="1247365"/>
          </a:xfrm>
        </p:spPr>
        <p:txBody>
          <a:bodyPr/>
          <a:lstStyle/>
          <a:p>
            <a:r>
              <a:rPr lang="en-IN" b="1" dirty="0"/>
              <a:t>Deployment</a:t>
            </a:r>
          </a:p>
        </p:txBody>
      </p:sp>
      <p:sp>
        <p:nvSpPr>
          <p:cNvPr id="3" name="Content Placeholder 2">
            <a:extLst>
              <a:ext uri="{FF2B5EF4-FFF2-40B4-BE49-F238E27FC236}">
                <a16:creationId xmlns:a16="http://schemas.microsoft.com/office/drawing/2014/main" id="{C6280E50-8244-604E-F3E2-CE11EF7B1A5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Run with: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rPr>
              <a:t>python ml_chatbot.py (name saved for the python file)</a:t>
            </a:r>
          </a:p>
          <a:p>
            <a:pPr marL="0" indent="0">
              <a:buNone/>
            </a:pPr>
            <a:endParaRPr lang="en-IN" dirty="0"/>
          </a:p>
        </p:txBody>
      </p:sp>
    </p:spTree>
    <p:extLst>
      <p:ext uri="{BB962C8B-B14F-4D97-AF65-F5344CB8AC3E}">
        <p14:creationId xmlns:p14="http://schemas.microsoft.com/office/powerpoint/2010/main" val="112005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19C4E020-8DDE-AA7D-39D1-14A92E380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8812"/>
            <a:ext cx="10515599" cy="4871229"/>
          </a:xfr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program&#10;&#10;AI-generated content may be incorrect.">
            <a:extLst>
              <a:ext uri="{FF2B5EF4-FFF2-40B4-BE49-F238E27FC236}">
                <a16:creationId xmlns:a16="http://schemas.microsoft.com/office/drawing/2014/main" id="{B5A6A2CF-1C0E-A100-F157-F8635E88E90E}"/>
              </a:ext>
            </a:extLst>
          </p:cNvPr>
          <p:cNvPicPr>
            <a:picLocks noGrp="1" noChangeAspect="1"/>
          </p:cNvPicPr>
          <p:nvPr>
            <p:ph idx="1"/>
          </p:nvPr>
        </p:nvPicPr>
        <p:blipFill>
          <a:blip r:embed="rId2"/>
          <a:stretch>
            <a:fillRect/>
          </a:stretch>
        </p:blipFill>
        <p:spPr>
          <a:xfrm>
            <a:off x="643467" y="1179830"/>
            <a:ext cx="10905066" cy="449833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016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640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Franklin Gothic Book</vt:lpstr>
      <vt:lpstr>office theme</vt:lpstr>
      <vt:lpstr>CAPSTONE PROJECT  AI-Chatbot using machine learning </vt:lpstr>
      <vt:lpstr>OUTLINE</vt:lpstr>
      <vt:lpstr>Problem Statement</vt:lpstr>
      <vt:lpstr>Proposed Solution</vt:lpstr>
      <vt:lpstr>System  Approach</vt:lpstr>
      <vt:lpstr>Algorithm &amp; Deployment</vt:lpstr>
      <vt:lpstr>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Siri Ramineni</cp:lastModifiedBy>
  <cp:revision>12</cp:revision>
  <dcterms:created xsi:type="dcterms:W3CDTF">2013-07-15T20:26:40Z</dcterms:created>
  <dcterms:modified xsi:type="dcterms:W3CDTF">2025-05-15T17:01:12Z</dcterms:modified>
</cp:coreProperties>
</file>