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63" r:id="rId10"/>
    <p:sldId id="2146847057" r:id="rId11"/>
    <p:sldId id="2146847060"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22A124-FD5A-4C92-8E07-9ECF91830D32}" v="12" dt="2025-02-18T12:42:41.6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13379" y="3765478"/>
            <a:ext cx="8165241"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p>
          <a:p>
            <a:r>
              <a:rPr lang="en-US" sz="2000" b="1" dirty="0">
                <a:solidFill>
                  <a:schemeClr val="accent1">
                    <a:lumMod val="75000"/>
                  </a:schemeClr>
                </a:solidFill>
                <a:latin typeface="Arial" pitchFamily="34" charset="0"/>
                <a:cs typeface="Arial" pitchFamily="34" charset="0"/>
              </a:rPr>
              <a:t>      By</a:t>
            </a:r>
          </a:p>
          <a:p>
            <a:r>
              <a:rPr lang="en-US" sz="2000" b="1" dirty="0">
                <a:solidFill>
                  <a:schemeClr val="accent1">
                    <a:lumMod val="75000"/>
                  </a:schemeClr>
                </a:solidFill>
                <a:latin typeface="Arial" pitchFamily="34" charset="0"/>
                <a:cs typeface="Arial" pitchFamily="34" charset="0"/>
              </a:rPr>
              <a:t>Siri Ramineni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Institute of Aeronautical Engineering </a:t>
            </a:r>
          </a:p>
          <a:p>
            <a:r>
              <a:rPr lang="en-US" sz="2000" b="1" dirty="0">
                <a:solidFill>
                  <a:schemeClr val="accent1">
                    <a:lumMod val="75000"/>
                  </a:schemeClr>
                </a:solidFill>
                <a:latin typeface="Arial"/>
                <a:cs typeface="Arial"/>
              </a:rPr>
              <a:t>Department :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479C7-BE23-8C0F-A0C1-A2205811FB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3E930-1A66-2CDE-381A-3E95E4862350}"/>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B1BADFC9-66BE-190A-8ED5-D4502150E95C}"/>
              </a:ext>
            </a:extLst>
          </p:cNvPr>
          <p:cNvPicPr>
            <a:picLocks noGrp="1" noChangeAspect="1"/>
          </p:cNvPicPr>
          <p:nvPr>
            <p:ph idx="1"/>
          </p:nvPr>
        </p:nvPicPr>
        <p:blipFill>
          <a:blip r:embed="rId2"/>
          <a:stretch>
            <a:fillRect/>
          </a:stretch>
        </p:blipFill>
        <p:spPr>
          <a:xfrm>
            <a:off x="2329529" y="1321628"/>
            <a:ext cx="7532942" cy="5159871"/>
          </a:xfrm>
        </p:spPr>
      </p:pic>
    </p:spTree>
    <p:extLst>
      <p:ext uri="{BB962C8B-B14F-4D97-AF65-F5344CB8AC3E}">
        <p14:creationId xmlns:p14="http://schemas.microsoft.com/office/powerpoint/2010/main" val="4168330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482520"/>
            <a:ext cx="11029615" cy="4673324"/>
          </a:xfrm>
        </p:spPr>
        <p:txBody>
          <a:bodyPr>
            <a:noAutofit/>
          </a:bodyPr>
          <a:lstStyle/>
          <a:p>
            <a:r>
              <a:rPr lang="en-US" sz="2400" dirty="0">
                <a:latin typeface="Times New Roman" panose="02020603050405020304" pitchFamily="18" charset="0"/>
                <a:cs typeface="Times New Roman" panose="02020603050405020304" pitchFamily="18" charset="0"/>
              </a:rPr>
              <a:t>The Steganography Tool addresses secure communication needs by embedding secret messages within images. It utilizes a user-friendly GUI, simplifying encryption via the LSB technique. This method ensures minimal visual alteration to original images while hiding data effectively. The project supports multiple image formats and employs a delimiter for accurate message retrieval. It serves diverse users, from cybersecurity professionals to individuals seeking private communication.</a:t>
            </a:r>
          </a:p>
          <a:p>
            <a:r>
              <a:rPr lang="en-US" sz="2400" dirty="0">
                <a:latin typeface="Times New Roman" panose="02020603050405020304" pitchFamily="18" charset="0"/>
                <a:cs typeface="Times New Roman" panose="02020603050405020304" pitchFamily="18" charset="0"/>
              </a:rPr>
              <a:t>By encrypting and decrypting within a single application, it streamlines the user experience. The tool's implementation enhances usability and reliability in data handling. It demonstrates steganography's practical role in modern digital communication. As security concerns grow, this tool aids in protecting sensitive information and  safeguarding privacy.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https://github.com/SIRI-RAMINENI/Stega-Aicte-Project.git</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pPr marL="0" indent="0">
              <a:buNone/>
            </a:pPr>
            <a:r>
              <a:rPr lang="en-US" sz="2400" b="1" dirty="0">
                <a:latin typeface="Times New Roman" panose="02020603050405020304" pitchFamily="18" charset="0"/>
                <a:cs typeface="Times New Roman" panose="02020603050405020304" pitchFamily="18" charset="0"/>
              </a:rPr>
              <a:t>1. Al-Enhanced Steganography:</a:t>
            </a:r>
          </a:p>
          <a:p>
            <a:pPr marL="324000" lvl="1" indent="0">
              <a:buNone/>
            </a:pPr>
            <a:r>
              <a:rPr lang="en-US" sz="2000" dirty="0">
                <a:latin typeface="Times New Roman" panose="02020603050405020304" pitchFamily="18" charset="0"/>
                <a:cs typeface="Times New Roman" panose="02020603050405020304" pitchFamily="18" charset="0"/>
              </a:rPr>
              <a:t>Al-powered design: Integrate Al to optimize the embedding process, making it harder</a:t>
            </a:r>
          </a:p>
          <a:p>
            <a:pPr marL="324000" lvl="1" indent="0">
              <a:buNone/>
            </a:pPr>
            <a:r>
              <a:rPr lang="en-US" sz="2000" dirty="0">
                <a:latin typeface="Times New Roman" panose="02020603050405020304" pitchFamily="18" charset="0"/>
                <a:cs typeface="Times New Roman" panose="02020603050405020304" pitchFamily="18" charset="0"/>
              </a:rPr>
              <a:t>to detect 3 . This could involve Al analyzing images to find the least noticeable areas</a:t>
            </a:r>
          </a:p>
          <a:p>
            <a:pPr marL="324000" lvl="1" indent="0">
              <a:buNone/>
            </a:pPr>
            <a:r>
              <a:rPr lang="en-US" sz="2000" dirty="0">
                <a:latin typeface="Times New Roman" panose="02020603050405020304" pitchFamily="18" charset="0"/>
                <a:cs typeface="Times New Roman" panose="02020603050405020304" pitchFamily="18" charset="0"/>
              </a:rPr>
              <a:t>for embedding data or creating photorealistic designs .</a:t>
            </a:r>
          </a:p>
          <a:p>
            <a:pPr marL="324000" lvl="1" indent="0">
              <a:buNone/>
            </a:pPr>
            <a:r>
              <a:rPr lang="en-US" sz="2000" dirty="0">
                <a:latin typeface="Times New Roman" panose="02020603050405020304" pitchFamily="18" charset="0"/>
                <a:cs typeface="Times New Roman" panose="02020603050405020304" pitchFamily="18" charset="0"/>
              </a:rPr>
              <a:t>Adaptive Steganography: Use Al to adapt the steganography method based on the</a:t>
            </a:r>
          </a:p>
          <a:p>
            <a:pPr marL="324000" lvl="1" indent="0">
              <a:buNone/>
            </a:pPr>
            <a:r>
              <a:rPr lang="en-US" sz="2000" dirty="0">
                <a:latin typeface="Times New Roman" panose="02020603050405020304" pitchFamily="18" charset="0"/>
                <a:cs typeface="Times New Roman" panose="02020603050405020304" pitchFamily="18" charset="0"/>
              </a:rPr>
              <a:t>image content and potential detection methods .</a:t>
            </a:r>
          </a:p>
          <a:p>
            <a:pPr marL="0" indent="0">
              <a:buNone/>
            </a:pPr>
            <a:r>
              <a:rPr lang="en-US" sz="2400" b="1" dirty="0">
                <a:latin typeface="Times New Roman" panose="02020603050405020304" pitchFamily="18" charset="0"/>
                <a:cs typeface="Times New Roman" panose="02020603050405020304" pitchFamily="18" charset="0"/>
              </a:rPr>
              <a:t>2. Enhanced Security:</a:t>
            </a:r>
          </a:p>
          <a:p>
            <a:pPr marL="324000" lvl="1" indent="0">
              <a:buNone/>
            </a:pPr>
            <a:r>
              <a:rPr lang="en-US" sz="2000" dirty="0">
                <a:latin typeface="Times New Roman" panose="02020603050405020304" pitchFamily="18" charset="0"/>
                <a:cs typeface="Times New Roman" panose="02020603050405020304" pitchFamily="18" charset="0"/>
              </a:rPr>
              <a:t>Combine with Cryptography: Integrate traditional encryption methods with</a:t>
            </a:r>
          </a:p>
          <a:p>
            <a:pPr marL="324000" lvl="1" indent="0">
              <a:buNone/>
            </a:pPr>
            <a:r>
              <a:rPr lang="en-US" sz="2000" dirty="0">
                <a:latin typeface="Times New Roman" panose="02020603050405020304" pitchFamily="18" charset="0"/>
                <a:cs typeface="Times New Roman" panose="02020603050405020304" pitchFamily="18" charset="0"/>
              </a:rPr>
              <a:t>steganography for a layered approach to security.</a:t>
            </a:r>
          </a:p>
          <a:p>
            <a:pPr marL="324000" lvl="1" indent="0">
              <a:buNone/>
            </a:pPr>
            <a:r>
              <a:rPr lang="en-US" sz="2000" dirty="0">
                <a:latin typeface="Times New Roman" panose="02020603050405020304" pitchFamily="18" charset="0"/>
                <a:cs typeface="Times New Roman" panose="02020603050405020304" pitchFamily="18" charset="0"/>
              </a:rPr>
              <a:t>Steganalysis Detection: Add features to detect if an image has been altered by</a:t>
            </a:r>
          </a:p>
          <a:p>
            <a:pPr marL="324000" lvl="1" indent="0">
              <a:buNone/>
            </a:pPr>
            <a:r>
              <a:rPr lang="en-US" sz="2000" dirty="0">
                <a:latin typeface="Times New Roman" panose="02020603050405020304" pitchFamily="18" charset="0"/>
                <a:cs typeface="Times New Roman" panose="02020603050405020304" pitchFamily="18" charset="0"/>
              </a:rPr>
              <a:t>steganography techniques.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Develop a Python tool that utilizes steganography to embed secret messages within image files. The tool should provide a graphical user interface (GUI) for users to easily encrypt and decrypt messages. </a:t>
            </a:r>
          </a:p>
          <a:p>
            <a:pP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Encryption modifies the least significant bits (LSB) of image pixels to hide the message. </a:t>
            </a:r>
          </a:p>
          <a:p>
            <a:pP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Decryption retrieves the hidden message from the modified image. Support for common image formats like PNG and JPG is required</a:t>
            </a:r>
            <a:r>
              <a:rPr lang="en-US" sz="2400" b="0" i="0" dirty="0">
                <a:effectLst/>
                <a:latin typeface="fkGroteskNeue"/>
              </a:rPr>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2345907"/>
            <a:ext cx="11613485" cy="5563973"/>
          </a:xfrm>
        </p:spPr>
        <p:txBody>
          <a:bodyPr vert="horz" lIns="91440" tIns="45720" rIns="91440" bIns="45720" rtlCol="0" anchor="ctr">
            <a:noAutofit/>
          </a:bodyPr>
          <a:lstStyle/>
          <a:p>
            <a:pPr marL="0" indent="0">
              <a:buNone/>
            </a:pPr>
            <a:r>
              <a:rPr lang="en-IN" dirty="0"/>
              <a:t> </a:t>
            </a:r>
          </a:p>
        </p:txBody>
      </p:sp>
      <p:sp>
        <p:nvSpPr>
          <p:cNvPr id="3" name="Rectangle 1">
            <a:extLst>
              <a:ext uri="{FF2B5EF4-FFF2-40B4-BE49-F238E27FC236}">
                <a16:creationId xmlns:a16="http://schemas.microsoft.com/office/drawing/2014/main" id="{68CA1C07-3955-C3FE-B3C8-4F1B048F2E3C}"/>
              </a:ext>
            </a:extLst>
          </p:cNvPr>
          <p:cNvSpPr>
            <a:spLocks noChangeArrowheads="1"/>
          </p:cNvSpPr>
          <p:nvPr/>
        </p:nvSpPr>
        <p:spPr bwMode="auto">
          <a:xfrm>
            <a:off x="767456" y="1222678"/>
            <a:ext cx="11029617" cy="4949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primary programming language used for developing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steganography tool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standard GUI (Graphical User Interface) toolkit in Python used to create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for both encryption and decryption 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Pillow (PIL):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powerful image processing library in Python that allows for opening,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manipulating, and saving image files. It is used to handle image data for embedding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extracting hidden messages.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Steganography Techniques: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Least Significant Bit (LSB) Steganography: The technique employed to hide messages within the least significant bits of pixel values in images.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17443" y="1552094"/>
            <a:ext cx="11029616" cy="4673324"/>
          </a:xfrm>
        </p:spPr>
        <p:txBody>
          <a:bodyPr>
            <a:noAutofit/>
          </a:bodyPr>
          <a:lstStyle/>
          <a:p>
            <a:pPr marL="0" indent="0">
              <a:buNone/>
            </a:pPr>
            <a:r>
              <a:rPr lang="en-US" sz="2400" b="1" dirty="0">
                <a:solidFill>
                  <a:srgbClr val="0F0F0F"/>
                </a:solidFill>
                <a:latin typeface="Times New Roman" panose="02020603050405020304" pitchFamily="18" charset="0"/>
                <a:cs typeface="Times New Roman" panose="02020603050405020304" pitchFamily="18" charset="0"/>
              </a:rPr>
              <a:t>User-Friendly GUI: </a:t>
            </a:r>
            <a:r>
              <a:rPr lang="en-US" sz="2400" dirty="0">
                <a:solidFill>
                  <a:srgbClr val="0F0F0F"/>
                </a:solidFill>
                <a:latin typeface="Times New Roman" panose="02020603050405020304" pitchFamily="18" charset="0"/>
                <a:cs typeface="Times New Roman" panose="02020603050405020304" pitchFamily="18" charset="0"/>
              </a:rPr>
              <a:t>The project features a simple and intuitive graphical user interface</a:t>
            </a:r>
          </a:p>
          <a:p>
            <a:pPr marL="0" indent="0">
              <a:buNone/>
            </a:pPr>
            <a:r>
              <a:rPr lang="en-US" sz="2400" dirty="0">
                <a:solidFill>
                  <a:srgbClr val="0F0F0F"/>
                </a:solidFill>
                <a:latin typeface="Times New Roman" panose="02020603050405020304" pitchFamily="18" charset="0"/>
                <a:cs typeface="Times New Roman" panose="02020603050405020304" pitchFamily="18" charset="0"/>
              </a:rPr>
              <a:t>built with </a:t>
            </a:r>
            <a:r>
              <a:rPr lang="en-US" sz="2400" dirty="0" err="1">
                <a:solidFill>
                  <a:srgbClr val="0F0F0F"/>
                </a:solidFill>
                <a:latin typeface="Times New Roman" panose="02020603050405020304" pitchFamily="18" charset="0"/>
                <a:cs typeface="Times New Roman" panose="02020603050405020304" pitchFamily="18" charset="0"/>
              </a:rPr>
              <a:t>Tkinter</a:t>
            </a:r>
            <a:r>
              <a:rPr lang="en-US" sz="2400" dirty="0">
                <a:solidFill>
                  <a:srgbClr val="0F0F0F"/>
                </a:solidFill>
                <a:latin typeface="Times New Roman" panose="02020603050405020304" pitchFamily="18" charset="0"/>
                <a:cs typeface="Times New Roman" panose="02020603050405020304" pitchFamily="18" charset="0"/>
              </a:rPr>
              <a:t>, allowing users to easily encrypt and decrypt messages without</a:t>
            </a:r>
          </a:p>
          <a:p>
            <a:pPr marL="0" indent="0">
              <a:buNone/>
            </a:pPr>
            <a:r>
              <a:rPr lang="en-US" sz="2400" dirty="0">
                <a:solidFill>
                  <a:srgbClr val="0F0F0F"/>
                </a:solidFill>
                <a:latin typeface="Times New Roman" panose="02020603050405020304" pitchFamily="18" charset="0"/>
                <a:cs typeface="Times New Roman" panose="02020603050405020304" pitchFamily="18" charset="0"/>
              </a:rPr>
              <a:t>needing command-line knowledge.</a:t>
            </a:r>
          </a:p>
          <a:p>
            <a:pPr marL="0" indent="0">
              <a:buNone/>
            </a:pPr>
            <a:r>
              <a:rPr lang="en-US" sz="2400" b="1" dirty="0">
                <a:solidFill>
                  <a:srgbClr val="0F0F0F"/>
                </a:solidFill>
                <a:latin typeface="Times New Roman" panose="02020603050405020304" pitchFamily="18" charset="0"/>
                <a:cs typeface="Times New Roman" panose="02020603050405020304" pitchFamily="18" charset="0"/>
              </a:rPr>
              <a:t>Customizable Image Formats: </a:t>
            </a:r>
            <a:r>
              <a:rPr lang="en-US" sz="2400" dirty="0">
                <a:solidFill>
                  <a:srgbClr val="0F0F0F"/>
                </a:solidFill>
                <a:latin typeface="Times New Roman" panose="02020603050405020304" pitchFamily="18" charset="0"/>
                <a:cs typeface="Times New Roman" panose="02020603050405020304" pitchFamily="18" charset="0"/>
              </a:rPr>
              <a:t>Unlike many steganography tools that are limited to</a:t>
            </a:r>
          </a:p>
          <a:p>
            <a:pPr marL="0" indent="0">
              <a:buNone/>
            </a:pPr>
            <a:r>
              <a:rPr lang="en-US" sz="2400" dirty="0">
                <a:solidFill>
                  <a:srgbClr val="0F0F0F"/>
                </a:solidFill>
                <a:latin typeface="Times New Roman" panose="02020603050405020304" pitchFamily="18" charset="0"/>
                <a:cs typeface="Times New Roman" panose="02020603050405020304" pitchFamily="18" charset="0"/>
              </a:rPr>
              <a:t>specific image formats, this project supports multiple common formats such as PNG</a:t>
            </a:r>
          </a:p>
          <a:p>
            <a:pPr marL="0" indent="0">
              <a:buNone/>
            </a:pPr>
            <a:r>
              <a:rPr lang="en-US" sz="2400" dirty="0">
                <a:solidFill>
                  <a:srgbClr val="0F0F0F"/>
                </a:solidFill>
                <a:latin typeface="Times New Roman" panose="02020603050405020304" pitchFamily="18" charset="0"/>
                <a:cs typeface="Times New Roman" panose="02020603050405020304" pitchFamily="18" charset="0"/>
              </a:rPr>
              <a:t>and JPG, enhancing its versatility.</a:t>
            </a:r>
          </a:p>
          <a:p>
            <a:pPr marL="0" indent="0">
              <a:buNone/>
            </a:pPr>
            <a:r>
              <a:rPr lang="en-US" sz="2400" b="1" dirty="0">
                <a:solidFill>
                  <a:srgbClr val="0F0F0F"/>
                </a:solidFill>
                <a:latin typeface="Times New Roman" panose="02020603050405020304" pitchFamily="18" charset="0"/>
                <a:cs typeface="Times New Roman" panose="02020603050405020304" pitchFamily="18" charset="0"/>
              </a:rPr>
              <a:t>Least Significant Bit (LSB) Technique: </a:t>
            </a:r>
            <a:r>
              <a:rPr lang="en-US" sz="2400" dirty="0">
                <a:solidFill>
                  <a:srgbClr val="0F0F0F"/>
                </a:solidFill>
                <a:latin typeface="Times New Roman" panose="02020603050405020304" pitchFamily="18" charset="0"/>
                <a:cs typeface="Times New Roman" panose="02020603050405020304" pitchFamily="18" charset="0"/>
              </a:rPr>
              <a:t>The project utilizes the widely recognized LSB steganography method, which modifies only the least significant bits of pixel values, ensuring minimal visual alteration to the original image.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0A2D9-1585-DCE4-A0CF-ADCD0750291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5C256C4-E5A1-1B94-7439-220373AECD52}"/>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73D1DBDB-2EBF-7ECB-AA80-2D01372088C1}"/>
              </a:ext>
            </a:extLst>
          </p:cNvPr>
          <p:cNvSpPr>
            <a:spLocks noGrp="1"/>
          </p:cNvSpPr>
          <p:nvPr>
            <p:ph idx="1"/>
          </p:nvPr>
        </p:nvSpPr>
        <p:spPr>
          <a:xfrm>
            <a:off x="357808" y="1036878"/>
            <a:ext cx="11029616" cy="4673324"/>
          </a:xfrm>
        </p:spPr>
        <p:txBody>
          <a:bodyPr>
            <a:noAutofit/>
          </a:bodyPr>
          <a:lstStyle/>
          <a:p>
            <a:pPr marL="0" indent="0">
              <a:buNone/>
            </a:pPr>
            <a:r>
              <a:rPr lang="en-US" sz="2400" b="1" dirty="0">
                <a:solidFill>
                  <a:srgbClr val="0F0F0F"/>
                </a:solidFill>
                <a:latin typeface="Times New Roman" panose="02020603050405020304" pitchFamily="18" charset="0"/>
                <a:cs typeface="Times New Roman" panose="02020603050405020304" pitchFamily="18" charset="0"/>
              </a:rPr>
              <a:t>Delimiter for Message End: </a:t>
            </a:r>
            <a:r>
              <a:rPr lang="en-US" sz="2400" dirty="0">
                <a:solidFill>
                  <a:srgbClr val="0F0F0F"/>
                </a:solidFill>
                <a:latin typeface="Times New Roman" panose="02020603050405020304" pitchFamily="18" charset="0"/>
                <a:cs typeface="Times New Roman" panose="02020603050405020304" pitchFamily="18" charset="0"/>
              </a:rPr>
              <a:t>The implementation includes a unique delimiter that</a:t>
            </a:r>
          </a:p>
          <a:p>
            <a:pPr marL="0" indent="0">
              <a:buNone/>
            </a:pPr>
            <a:r>
              <a:rPr lang="en-US" sz="2400" dirty="0">
                <a:solidFill>
                  <a:srgbClr val="0F0F0F"/>
                </a:solidFill>
                <a:latin typeface="Times New Roman" panose="02020603050405020304" pitchFamily="18" charset="0"/>
                <a:cs typeface="Times New Roman" panose="02020603050405020304" pitchFamily="18" charset="0"/>
              </a:rPr>
              <a:t>signals the end of the hidden message, improving the accuracy of message extraction</a:t>
            </a:r>
          </a:p>
          <a:p>
            <a:pPr marL="0" indent="0">
              <a:buNone/>
            </a:pPr>
            <a:r>
              <a:rPr lang="en-US" sz="2400" dirty="0">
                <a:solidFill>
                  <a:srgbClr val="0F0F0F"/>
                </a:solidFill>
                <a:latin typeface="Times New Roman" panose="02020603050405020304" pitchFamily="18" charset="0"/>
                <a:cs typeface="Times New Roman" panose="02020603050405020304" pitchFamily="18" charset="0"/>
              </a:rPr>
              <a:t>during decryption.</a:t>
            </a:r>
          </a:p>
          <a:p>
            <a:pPr marL="0" indent="0">
              <a:buNone/>
            </a:pPr>
            <a:r>
              <a:rPr lang="en-US" sz="2400" b="1" dirty="0">
                <a:solidFill>
                  <a:srgbClr val="0F0F0F"/>
                </a:solidFill>
                <a:latin typeface="Times New Roman" panose="02020603050405020304" pitchFamily="18" charset="0"/>
                <a:cs typeface="Times New Roman" panose="02020603050405020304" pitchFamily="18" charset="0"/>
              </a:rPr>
              <a:t>Seamless Integration: </a:t>
            </a:r>
            <a:r>
              <a:rPr lang="en-US" sz="2400" dirty="0">
                <a:solidFill>
                  <a:srgbClr val="0F0F0F"/>
                </a:solidFill>
                <a:latin typeface="Times New Roman" panose="02020603050405020304" pitchFamily="18" charset="0"/>
                <a:cs typeface="Times New Roman" panose="02020603050405020304" pitchFamily="18" charset="0"/>
              </a:rPr>
              <a:t>The ability to both encrypt and decrypt messages within a</a:t>
            </a:r>
          </a:p>
          <a:p>
            <a:pPr marL="0" indent="0">
              <a:buNone/>
            </a:pPr>
            <a:r>
              <a:rPr lang="en-US" sz="2400" dirty="0">
                <a:solidFill>
                  <a:srgbClr val="0F0F0F"/>
                </a:solidFill>
                <a:latin typeface="Times New Roman" panose="02020603050405020304" pitchFamily="18" charset="0"/>
                <a:cs typeface="Times New Roman" panose="02020603050405020304" pitchFamily="18" charset="0"/>
              </a:rPr>
              <a:t>single application streamlines the user experience, making it easy to manage hidden</a:t>
            </a:r>
          </a:p>
          <a:p>
            <a:pPr marL="0" indent="0">
              <a:buNone/>
            </a:pPr>
            <a:r>
              <a:rPr lang="en-US" sz="2400" dirty="0">
                <a:solidFill>
                  <a:srgbClr val="0F0F0F"/>
                </a:solidFill>
                <a:latin typeface="Times New Roman" panose="02020603050405020304" pitchFamily="18" charset="0"/>
                <a:cs typeface="Times New Roman" panose="02020603050405020304" pitchFamily="18" charset="0"/>
              </a:rPr>
              <a:t>messages in images without requiring multiple tools.</a:t>
            </a:r>
            <a:endParaRPr lang="en-IN" sz="24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77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491740" y="1000331"/>
            <a:ext cx="11029616" cy="530296"/>
          </a:xfrm>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639957"/>
            <a:ext cx="11029615" cy="4335393"/>
          </a:xfrm>
        </p:spPr>
        <p:txBody>
          <a:bodyPr>
            <a:normAutofit/>
          </a:bodyPr>
          <a:lstStyle/>
          <a:p>
            <a:r>
              <a:rPr lang="en-US" sz="2400" dirty="0">
                <a:latin typeface="Times New Roman" panose="02020603050405020304" pitchFamily="18" charset="0"/>
                <a:cs typeface="Times New Roman" panose="02020603050405020304" pitchFamily="18" charset="0"/>
              </a:rPr>
              <a:t>Cybersecurity Professionals</a:t>
            </a:r>
          </a:p>
          <a:p>
            <a:r>
              <a:rPr lang="en-US" sz="2400" dirty="0">
                <a:latin typeface="Times New Roman" panose="02020603050405020304" pitchFamily="18" charset="0"/>
                <a:cs typeface="Times New Roman" panose="02020603050405020304" pitchFamily="18" charset="0"/>
              </a:rPr>
              <a:t>Law Enforcement Agencies </a:t>
            </a:r>
          </a:p>
          <a:p>
            <a:r>
              <a:rPr lang="en-US" sz="2400" dirty="0">
                <a:latin typeface="Times New Roman" panose="02020603050405020304" pitchFamily="18" charset="0"/>
                <a:cs typeface="Times New Roman" panose="02020603050405020304" pitchFamily="18" charset="0"/>
              </a:rPr>
              <a:t>Intelligence Agencies</a:t>
            </a:r>
          </a:p>
          <a:p>
            <a:r>
              <a:rPr lang="en-US" sz="2400" dirty="0">
                <a:latin typeface="Times New Roman" panose="02020603050405020304" pitchFamily="18" charset="0"/>
                <a:cs typeface="Times New Roman" panose="02020603050405020304" pitchFamily="18" charset="0"/>
              </a:rPr>
              <a:t>Digital Artists and Content Creators </a:t>
            </a:r>
          </a:p>
          <a:p>
            <a:r>
              <a:rPr lang="en-US" sz="2400" dirty="0">
                <a:latin typeface="Times New Roman" panose="02020603050405020304" pitchFamily="18" charset="0"/>
                <a:cs typeface="Times New Roman" panose="02020603050405020304" pitchFamily="18" charset="0"/>
              </a:rPr>
              <a:t>General Users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7" name="Content Placeholder 16">
            <a:extLst>
              <a:ext uri="{FF2B5EF4-FFF2-40B4-BE49-F238E27FC236}">
                <a16:creationId xmlns:a16="http://schemas.microsoft.com/office/drawing/2014/main" id="{78D4E74E-8424-C403-B586-5A4A91252B02}"/>
              </a:ext>
            </a:extLst>
          </p:cNvPr>
          <p:cNvPicPr>
            <a:picLocks noGrp="1" noChangeAspect="1"/>
          </p:cNvPicPr>
          <p:nvPr>
            <p:ph idx="1"/>
          </p:nvPr>
        </p:nvPicPr>
        <p:blipFill>
          <a:blip r:embed="rId2"/>
          <a:stretch>
            <a:fillRect/>
          </a:stretch>
        </p:blipFill>
        <p:spPr>
          <a:xfrm>
            <a:off x="443026" y="1381262"/>
            <a:ext cx="5402784" cy="4774581"/>
          </a:xfrm>
        </p:spPr>
      </p:pic>
      <p:pic>
        <p:nvPicPr>
          <p:cNvPr id="19" name="Picture 18">
            <a:extLst>
              <a:ext uri="{FF2B5EF4-FFF2-40B4-BE49-F238E27FC236}">
                <a16:creationId xmlns:a16="http://schemas.microsoft.com/office/drawing/2014/main" id="{EFBDB3DA-D12E-1D5C-E8F3-58A156F699CA}"/>
              </a:ext>
            </a:extLst>
          </p:cNvPr>
          <p:cNvPicPr>
            <a:picLocks noChangeAspect="1"/>
          </p:cNvPicPr>
          <p:nvPr/>
        </p:nvPicPr>
        <p:blipFill>
          <a:blip r:embed="rId3"/>
          <a:stretch>
            <a:fillRect/>
          </a:stretch>
        </p:blipFill>
        <p:spPr>
          <a:xfrm>
            <a:off x="5896070" y="1391201"/>
            <a:ext cx="5714738" cy="477458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17D29-5030-F98C-2853-F00A858F80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1E747-EFBB-14CF-D7B2-CD307A85C9D8}"/>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F57BCEA6-6F02-CEE3-7904-68C71F52F2FC}"/>
              </a:ext>
            </a:extLst>
          </p:cNvPr>
          <p:cNvPicPr>
            <a:picLocks noGrp="1" noChangeAspect="1"/>
          </p:cNvPicPr>
          <p:nvPr>
            <p:ph idx="1"/>
          </p:nvPr>
        </p:nvPicPr>
        <p:blipFill>
          <a:blip r:embed="rId2"/>
          <a:stretch>
            <a:fillRect/>
          </a:stretch>
        </p:blipFill>
        <p:spPr>
          <a:xfrm>
            <a:off x="359464" y="1391201"/>
            <a:ext cx="5276023" cy="4854094"/>
          </a:xfrm>
        </p:spPr>
      </p:pic>
      <p:pic>
        <p:nvPicPr>
          <p:cNvPr id="8" name="Picture 7">
            <a:extLst>
              <a:ext uri="{FF2B5EF4-FFF2-40B4-BE49-F238E27FC236}">
                <a16:creationId xmlns:a16="http://schemas.microsoft.com/office/drawing/2014/main" id="{EC078641-7182-9BF9-565A-890ED0D0FEAF}"/>
              </a:ext>
            </a:extLst>
          </p:cNvPr>
          <p:cNvPicPr>
            <a:picLocks noChangeAspect="1"/>
          </p:cNvPicPr>
          <p:nvPr/>
        </p:nvPicPr>
        <p:blipFill>
          <a:blip r:embed="rId3"/>
          <a:stretch>
            <a:fillRect/>
          </a:stretch>
        </p:blipFill>
        <p:spPr>
          <a:xfrm>
            <a:off x="5854147" y="1391201"/>
            <a:ext cx="5979985" cy="4854094"/>
          </a:xfrm>
          <a:prstGeom prst="rect">
            <a:avLst/>
          </a:prstGeom>
        </p:spPr>
      </p:pic>
    </p:spTree>
    <p:extLst>
      <p:ext uri="{BB962C8B-B14F-4D97-AF65-F5344CB8AC3E}">
        <p14:creationId xmlns:p14="http://schemas.microsoft.com/office/powerpoint/2010/main" val="17186356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105</TotalTime>
  <Words>657</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fkGroteskNeue</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Siri Ramineni</cp:lastModifiedBy>
  <cp:revision>26</cp:revision>
  <dcterms:created xsi:type="dcterms:W3CDTF">2021-05-26T16:50:10Z</dcterms:created>
  <dcterms:modified xsi:type="dcterms:W3CDTF">2025-02-18T12:58:24Z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