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8"/>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FA6E61-3912-4299-9381-83714051A334}" v="17" dt="2024-07-18T12:41:04.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3856" autoAdjust="0"/>
  </p:normalViewPr>
  <p:slideViewPr>
    <p:cSldViewPr snapToGrid="0">
      <p:cViewPr varScale="1">
        <p:scale>
          <a:sx n="77" d="100"/>
          <a:sy n="77" d="100"/>
        </p:scale>
        <p:origin x="91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31291-1F9C-45D9-B334-43017B4BAB38}" type="datetimeFigureOut">
              <a:rPr lang="en-IN" smtClean="0"/>
              <a:t>21-07-2024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C3E6C-AB0D-4916-8302-8C8FAE013666}" type="slidenum">
              <a:rPr lang="en-IN" smtClean="0"/>
              <a:t>‹#›</a:t>
            </a:fld>
            <a:endParaRPr lang="en-IN"/>
          </a:p>
        </p:txBody>
      </p:sp>
    </p:spTree>
    <p:extLst>
      <p:ext uri="{BB962C8B-B14F-4D97-AF65-F5344CB8AC3E}">
        <p14:creationId xmlns:p14="http://schemas.microsoft.com/office/powerpoint/2010/main" val="1257302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7C3E6C-AB0D-4916-8302-8C8FAE013666}" type="slidenum">
              <a:rPr lang="en-IN" smtClean="0"/>
              <a:t>9</a:t>
            </a:fld>
            <a:endParaRPr lang="en-IN"/>
          </a:p>
        </p:txBody>
      </p:sp>
    </p:spTree>
    <p:extLst>
      <p:ext uri="{BB962C8B-B14F-4D97-AF65-F5344CB8AC3E}">
        <p14:creationId xmlns:p14="http://schemas.microsoft.com/office/powerpoint/2010/main" val="2954619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A325-7543-8232-79A1-39428D12F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F4BFF1-F342-446B-AE42-0BBC7A9E76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E2C7F6-912A-E8DE-9C56-8F1F0CA8C483}"/>
              </a:ext>
            </a:extLst>
          </p:cNvPr>
          <p:cNvSpPr>
            <a:spLocks noGrp="1"/>
          </p:cNvSpPr>
          <p:nvPr>
            <p:ph type="dt" sz="half" idx="10"/>
          </p:nvPr>
        </p:nvSpPr>
        <p:spPr/>
        <p:txBody>
          <a:bodyPr/>
          <a:lstStyle/>
          <a:p>
            <a:fld id="{2E4E0B79-665E-4947-9681-724819C98849}" type="datetimeFigureOut">
              <a:rPr lang="en-IN" smtClean="0"/>
              <a:t>21-07-2024</a:t>
            </a:fld>
            <a:endParaRPr lang="en-IN"/>
          </a:p>
        </p:txBody>
      </p:sp>
      <p:sp>
        <p:nvSpPr>
          <p:cNvPr id="5" name="Footer Placeholder 4">
            <a:extLst>
              <a:ext uri="{FF2B5EF4-FFF2-40B4-BE49-F238E27FC236}">
                <a16:creationId xmlns:a16="http://schemas.microsoft.com/office/drawing/2014/main" id="{BEF3EDC3-67E9-915C-D1C6-D8406CAFC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DC8A8-0CAB-D467-1DCB-8D9CB38FC8EE}"/>
              </a:ext>
            </a:extLst>
          </p:cNvPr>
          <p:cNvSpPr>
            <a:spLocks noGrp="1"/>
          </p:cNvSpPr>
          <p:nvPr>
            <p:ph type="sldNum" sz="quarter" idx="12"/>
          </p:nvPr>
        </p:nvSpPr>
        <p:spPr/>
        <p:txBody>
          <a:bodyPr/>
          <a:lstStyle/>
          <a:p>
            <a:fld id="{12F34108-6A48-45BF-A998-48AA78F5EB37}" type="slidenum">
              <a:rPr lang="en-IN" smtClean="0"/>
              <a:t>‹#›</a:t>
            </a:fld>
            <a:endParaRPr lang="en-IN"/>
          </a:p>
        </p:txBody>
      </p:sp>
    </p:spTree>
    <p:extLst>
      <p:ext uri="{BB962C8B-B14F-4D97-AF65-F5344CB8AC3E}">
        <p14:creationId xmlns:p14="http://schemas.microsoft.com/office/powerpoint/2010/main" val="330749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BFB4-9783-480F-7DDD-A18D1E742C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5DD0C6-B404-21BF-3EFC-EA84F4D90F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F55FBE-FF6F-660E-20E1-24400ECA1E63}"/>
              </a:ext>
            </a:extLst>
          </p:cNvPr>
          <p:cNvSpPr>
            <a:spLocks noGrp="1"/>
          </p:cNvSpPr>
          <p:nvPr>
            <p:ph type="dt" sz="half" idx="10"/>
          </p:nvPr>
        </p:nvSpPr>
        <p:spPr/>
        <p:txBody>
          <a:bodyPr/>
          <a:lstStyle/>
          <a:p>
            <a:fld id="{2E4E0B79-665E-4947-9681-724819C98849}" type="datetimeFigureOut">
              <a:rPr lang="en-IN" smtClean="0"/>
              <a:t>21-07-2024</a:t>
            </a:fld>
            <a:endParaRPr lang="en-IN"/>
          </a:p>
        </p:txBody>
      </p:sp>
      <p:sp>
        <p:nvSpPr>
          <p:cNvPr id="5" name="Footer Placeholder 4">
            <a:extLst>
              <a:ext uri="{FF2B5EF4-FFF2-40B4-BE49-F238E27FC236}">
                <a16:creationId xmlns:a16="http://schemas.microsoft.com/office/drawing/2014/main" id="{61D57BCF-D714-0A41-6434-2D11C3C5E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226743-FE43-6D48-145E-EDA6A7E6C045}"/>
              </a:ext>
            </a:extLst>
          </p:cNvPr>
          <p:cNvSpPr>
            <a:spLocks noGrp="1"/>
          </p:cNvSpPr>
          <p:nvPr>
            <p:ph type="sldNum" sz="quarter" idx="12"/>
          </p:nvPr>
        </p:nvSpPr>
        <p:spPr/>
        <p:txBody>
          <a:bodyPr/>
          <a:lstStyle/>
          <a:p>
            <a:fld id="{12F34108-6A48-45BF-A998-48AA78F5EB37}" type="slidenum">
              <a:rPr lang="en-IN" smtClean="0"/>
              <a:t>‹#›</a:t>
            </a:fld>
            <a:endParaRPr lang="en-IN"/>
          </a:p>
        </p:txBody>
      </p:sp>
    </p:spTree>
    <p:extLst>
      <p:ext uri="{BB962C8B-B14F-4D97-AF65-F5344CB8AC3E}">
        <p14:creationId xmlns:p14="http://schemas.microsoft.com/office/powerpoint/2010/main" val="333630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E0A9D6-BA0D-B57B-B212-F81726484D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DC5FA9-116B-8281-4615-006FDC8667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32E9FF-8218-8851-C838-BE50CD266D46}"/>
              </a:ext>
            </a:extLst>
          </p:cNvPr>
          <p:cNvSpPr>
            <a:spLocks noGrp="1"/>
          </p:cNvSpPr>
          <p:nvPr>
            <p:ph type="dt" sz="half" idx="10"/>
          </p:nvPr>
        </p:nvSpPr>
        <p:spPr/>
        <p:txBody>
          <a:bodyPr/>
          <a:lstStyle/>
          <a:p>
            <a:fld id="{2E4E0B79-665E-4947-9681-724819C98849}" type="datetimeFigureOut">
              <a:rPr lang="en-IN" smtClean="0"/>
              <a:t>21-07-2024</a:t>
            </a:fld>
            <a:endParaRPr lang="en-IN"/>
          </a:p>
        </p:txBody>
      </p:sp>
      <p:sp>
        <p:nvSpPr>
          <p:cNvPr id="5" name="Footer Placeholder 4">
            <a:extLst>
              <a:ext uri="{FF2B5EF4-FFF2-40B4-BE49-F238E27FC236}">
                <a16:creationId xmlns:a16="http://schemas.microsoft.com/office/drawing/2014/main" id="{8A36852F-4EE9-075D-7364-CC3DB9DA57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EE18F7-3474-9955-EFDF-10B32E4FCA8F}"/>
              </a:ext>
            </a:extLst>
          </p:cNvPr>
          <p:cNvSpPr>
            <a:spLocks noGrp="1"/>
          </p:cNvSpPr>
          <p:nvPr>
            <p:ph type="sldNum" sz="quarter" idx="12"/>
          </p:nvPr>
        </p:nvSpPr>
        <p:spPr/>
        <p:txBody>
          <a:bodyPr/>
          <a:lstStyle/>
          <a:p>
            <a:fld id="{12F34108-6A48-45BF-A998-48AA78F5EB37}" type="slidenum">
              <a:rPr lang="en-IN" smtClean="0"/>
              <a:t>‹#›</a:t>
            </a:fld>
            <a:endParaRPr lang="en-IN"/>
          </a:p>
        </p:txBody>
      </p:sp>
    </p:spTree>
    <p:extLst>
      <p:ext uri="{BB962C8B-B14F-4D97-AF65-F5344CB8AC3E}">
        <p14:creationId xmlns:p14="http://schemas.microsoft.com/office/powerpoint/2010/main" val="2056045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E7B8-5C4B-20BD-1269-55D6E332A5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6B71D7-3596-54F7-F7B8-9C3230B73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FB5782-48C7-3A76-E1A8-643D078FA1A4}"/>
              </a:ext>
            </a:extLst>
          </p:cNvPr>
          <p:cNvSpPr>
            <a:spLocks noGrp="1"/>
          </p:cNvSpPr>
          <p:nvPr>
            <p:ph type="dt" sz="half" idx="10"/>
          </p:nvPr>
        </p:nvSpPr>
        <p:spPr/>
        <p:txBody>
          <a:bodyPr/>
          <a:lstStyle/>
          <a:p>
            <a:fld id="{2E4E0B79-665E-4947-9681-724819C98849}" type="datetimeFigureOut">
              <a:rPr lang="en-IN" smtClean="0"/>
              <a:t>21-07-2024</a:t>
            </a:fld>
            <a:endParaRPr lang="en-IN"/>
          </a:p>
        </p:txBody>
      </p:sp>
      <p:sp>
        <p:nvSpPr>
          <p:cNvPr id="5" name="Footer Placeholder 4">
            <a:extLst>
              <a:ext uri="{FF2B5EF4-FFF2-40B4-BE49-F238E27FC236}">
                <a16:creationId xmlns:a16="http://schemas.microsoft.com/office/drawing/2014/main" id="{DE81AEE3-AF35-3EB1-5133-57D699C68E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BA623-5BD4-2886-CDCF-CC4535D216BF}"/>
              </a:ext>
            </a:extLst>
          </p:cNvPr>
          <p:cNvSpPr>
            <a:spLocks noGrp="1"/>
          </p:cNvSpPr>
          <p:nvPr>
            <p:ph type="sldNum" sz="quarter" idx="12"/>
          </p:nvPr>
        </p:nvSpPr>
        <p:spPr/>
        <p:txBody>
          <a:bodyPr/>
          <a:lstStyle/>
          <a:p>
            <a:fld id="{12F34108-6A48-45BF-A998-48AA78F5EB37}" type="slidenum">
              <a:rPr lang="en-IN" smtClean="0"/>
              <a:t>‹#›</a:t>
            </a:fld>
            <a:endParaRPr lang="en-IN"/>
          </a:p>
        </p:txBody>
      </p:sp>
    </p:spTree>
    <p:extLst>
      <p:ext uri="{BB962C8B-B14F-4D97-AF65-F5344CB8AC3E}">
        <p14:creationId xmlns:p14="http://schemas.microsoft.com/office/powerpoint/2010/main" val="328537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2064-E161-8CE2-007B-A18F9EDF16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D4998F-38A6-AD43-EE51-B8B16657CD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9260D7-17A4-80FB-DA95-B1851134DFD3}"/>
              </a:ext>
            </a:extLst>
          </p:cNvPr>
          <p:cNvSpPr>
            <a:spLocks noGrp="1"/>
          </p:cNvSpPr>
          <p:nvPr>
            <p:ph type="dt" sz="half" idx="10"/>
          </p:nvPr>
        </p:nvSpPr>
        <p:spPr/>
        <p:txBody>
          <a:bodyPr/>
          <a:lstStyle/>
          <a:p>
            <a:fld id="{2E4E0B79-665E-4947-9681-724819C98849}" type="datetimeFigureOut">
              <a:rPr lang="en-IN" smtClean="0"/>
              <a:t>21-07-2024</a:t>
            </a:fld>
            <a:endParaRPr lang="en-IN"/>
          </a:p>
        </p:txBody>
      </p:sp>
      <p:sp>
        <p:nvSpPr>
          <p:cNvPr id="5" name="Footer Placeholder 4">
            <a:extLst>
              <a:ext uri="{FF2B5EF4-FFF2-40B4-BE49-F238E27FC236}">
                <a16:creationId xmlns:a16="http://schemas.microsoft.com/office/drawing/2014/main" id="{479B42F7-17E5-D6EB-D21A-73C6B312AE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5E66C8-3632-ECDB-7285-1A4BC9F1A0BA}"/>
              </a:ext>
            </a:extLst>
          </p:cNvPr>
          <p:cNvSpPr>
            <a:spLocks noGrp="1"/>
          </p:cNvSpPr>
          <p:nvPr>
            <p:ph type="sldNum" sz="quarter" idx="12"/>
          </p:nvPr>
        </p:nvSpPr>
        <p:spPr/>
        <p:txBody>
          <a:bodyPr/>
          <a:lstStyle/>
          <a:p>
            <a:fld id="{12F34108-6A48-45BF-A998-48AA78F5EB37}" type="slidenum">
              <a:rPr lang="en-IN" smtClean="0"/>
              <a:t>‹#›</a:t>
            </a:fld>
            <a:endParaRPr lang="en-IN"/>
          </a:p>
        </p:txBody>
      </p:sp>
    </p:spTree>
    <p:extLst>
      <p:ext uri="{BB962C8B-B14F-4D97-AF65-F5344CB8AC3E}">
        <p14:creationId xmlns:p14="http://schemas.microsoft.com/office/powerpoint/2010/main" val="37647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5A36-F8B2-6A88-CBEF-7EBDC84DC4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607D0E-AA99-BED4-98BD-506F353EC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A83473-A765-A64B-41D8-4E67880A1A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821615-73B2-7CB0-FE3D-1D645D7DE5BA}"/>
              </a:ext>
            </a:extLst>
          </p:cNvPr>
          <p:cNvSpPr>
            <a:spLocks noGrp="1"/>
          </p:cNvSpPr>
          <p:nvPr>
            <p:ph type="dt" sz="half" idx="10"/>
          </p:nvPr>
        </p:nvSpPr>
        <p:spPr/>
        <p:txBody>
          <a:bodyPr/>
          <a:lstStyle/>
          <a:p>
            <a:fld id="{2E4E0B79-665E-4947-9681-724819C98849}" type="datetimeFigureOut">
              <a:rPr lang="en-IN" smtClean="0"/>
              <a:t>21-07-2024</a:t>
            </a:fld>
            <a:endParaRPr lang="en-IN"/>
          </a:p>
        </p:txBody>
      </p:sp>
      <p:sp>
        <p:nvSpPr>
          <p:cNvPr id="6" name="Footer Placeholder 5">
            <a:extLst>
              <a:ext uri="{FF2B5EF4-FFF2-40B4-BE49-F238E27FC236}">
                <a16:creationId xmlns:a16="http://schemas.microsoft.com/office/drawing/2014/main" id="{D2E0E0D6-6F5B-01F5-AB9E-A4366E819B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7A8F5A-E5BF-36C1-5BB7-473EDF339F4D}"/>
              </a:ext>
            </a:extLst>
          </p:cNvPr>
          <p:cNvSpPr>
            <a:spLocks noGrp="1"/>
          </p:cNvSpPr>
          <p:nvPr>
            <p:ph type="sldNum" sz="quarter" idx="12"/>
          </p:nvPr>
        </p:nvSpPr>
        <p:spPr/>
        <p:txBody>
          <a:bodyPr/>
          <a:lstStyle/>
          <a:p>
            <a:fld id="{12F34108-6A48-45BF-A998-48AA78F5EB37}" type="slidenum">
              <a:rPr lang="en-IN" smtClean="0"/>
              <a:t>‹#›</a:t>
            </a:fld>
            <a:endParaRPr lang="en-IN"/>
          </a:p>
        </p:txBody>
      </p:sp>
    </p:spTree>
    <p:extLst>
      <p:ext uri="{BB962C8B-B14F-4D97-AF65-F5344CB8AC3E}">
        <p14:creationId xmlns:p14="http://schemas.microsoft.com/office/powerpoint/2010/main" val="2060927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D122-258E-1B2B-7A9F-3E1FEEA2E0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03877F-47A9-5A28-BC82-7DFE71E7C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88690-7633-232E-FF70-AAFCF3D4FD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C51B3C-FB2C-7419-458A-E7D744A981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5AAC33-199C-3254-CE58-6D424BCFAD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35DF5D-8DD4-6AA2-32D5-6C189B105457}"/>
              </a:ext>
            </a:extLst>
          </p:cNvPr>
          <p:cNvSpPr>
            <a:spLocks noGrp="1"/>
          </p:cNvSpPr>
          <p:nvPr>
            <p:ph type="dt" sz="half" idx="10"/>
          </p:nvPr>
        </p:nvSpPr>
        <p:spPr/>
        <p:txBody>
          <a:bodyPr/>
          <a:lstStyle/>
          <a:p>
            <a:fld id="{2E4E0B79-665E-4947-9681-724819C98849}" type="datetimeFigureOut">
              <a:rPr lang="en-IN" smtClean="0"/>
              <a:t>21-07-2024</a:t>
            </a:fld>
            <a:endParaRPr lang="en-IN"/>
          </a:p>
        </p:txBody>
      </p:sp>
      <p:sp>
        <p:nvSpPr>
          <p:cNvPr id="8" name="Footer Placeholder 7">
            <a:extLst>
              <a:ext uri="{FF2B5EF4-FFF2-40B4-BE49-F238E27FC236}">
                <a16:creationId xmlns:a16="http://schemas.microsoft.com/office/drawing/2014/main" id="{F47A1DEF-290A-FE3A-DDF8-EA3190DC8B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85601D-1CBC-1EF7-34EB-321268EC8339}"/>
              </a:ext>
            </a:extLst>
          </p:cNvPr>
          <p:cNvSpPr>
            <a:spLocks noGrp="1"/>
          </p:cNvSpPr>
          <p:nvPr>
            <p:ph type="sldNum" sz="quarter" idx="12"/>
          </p:nvPr>
        </p:nvSpPr>
        <p:spPr/>
        <p:txBody>
          <a:bodyPr/>
          <a:lstStyle/>
          <a:p>
            <a:fld id="{12F34108-6A48-45BF-A998-48AA78F5EB37}" type="slidenum">
              <a:rPr lang="en-IN" smtClean="0"/>
              <a:t>‹#›</a:t>
            </a:fld>
            <a:endParaRPr lang="en-IN"/>
          </a:p>
        </p:txBody>
      </p:sp>
    </p:spTree>
    <p:extLst>
      <p:ext uri="{BB962C8B-B14F-4D97-AF65-F5344CB8AC3E}">
        <p14:creationId xmlns:p14="http://schemas.microsoft.com/office/powerpoint/2010/main" val="1708654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5AE4-AD5E-1426-C107-CEA284E161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57CFC6-04AD-02BF-EAF0-3F8FC56ED3DE}"/>
              </a:ext>
            </a:extLst>
          </p:cNvPr>
          <p:cNvSpPr>
            <a:spLocks noGrp="1"/>
          </p:cNvSpPr>
          <p:nvPr>
            <p:ph type="dt" sz="half" idx="10"/>
          </p:nvPr>
        </p:nvSpPr>
        <p:spPr/>
        <p:txBody>
          <a:bodyPr/>
          <a:lstStyle/>
          <a:p>
            <a:fld id="{2E4E0B79-665E-4947-9681-724819C98849}" type="datetimeFigureOut">
              <a:rPr lang="en-IN" smtClean="0"/>
              <a:t>21-07-2024</a:t>
            </a:fld>
            <a:endParaRPr lang="en-IN"/>
          </a:p>
        </p:txBody>
      </p:sp>
      <p:sp>
        <p:nvSpPr>
          <p:cNvPr id="4" name="Footer Placeholder 3">
            <a:extLst>
              <a:ext uri="{FF2B5EF4-FFF2-40B4-BE49-F238E27FC236}">
                <a16:creationId xmlns:a16="http://schemas.microsoft.com/office/drawing/2014/main" id="{FB31E27C-1F48-46E1-78B1-9566D844BB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872574-1E72-130E-746A-D1E0BEB6FBA3}"/>
              </a:ext>
            </a:extLst>
          </p:cNvPr>
          <p:cNvSpPr>
            <a:spLocks noGrp="1"/>
          </p:cNvSpPr>
          <p:nvPr>
            <p:ph type="sldNum" sz="quarter" idx="12"/>
          </p:nvPr>
        </p:nvSpPr>
        <p:spPr/>
        <p:txBody>
          <a:bodyPr/>
          <a:lstStyle/>
          <a:p>
            <a:fld id="{12F34108-6A48-45BF-A998-48AA78F5EB37}" type="slidenum">
              <a:rPr lang="en-IN" smtClean="0"/>
              <a:t>‹#›</a:t>
            </a:fld>
            <a:endParaRPr lang="en-IN"/>
          </a:p>
        </p:txBody>
      </p:sp>
    </p:spTree>
    <p:extLst>
      <p:ext uri="{BB962C8B-B14F-4D97-AF65-F5344CB8AC3E}">
        <p14:creationId xmlns:p14="http://schemas.microsoft.com/office/powerpoint/2010/main" val="289992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17CAFC-82D8-0D46-1105-63BBBA4C6297}"/>
              </a:ext>
            </a:extLst>
          </p:cNvPr>
          <p:cNvSpPr>
            <a:spLocks noGrp="1"/>
          </p:cNvSpPr>
          <p:nvPr>
            <p:ph type="dt" sz="half" idx="10"/>
          </p:nvPr>
        </p:nvSpPr>
        <p:spPr/>
        <p:txBody>
          <a:bodyPr/>
          <a:lstStyle/>
          <a:p>
            <a:fld id="{2E4E0B79-665E-4947-9681-724819C98849}" type="datetimeFigureOut">
              <a:rPr lang="en-IN" smtClean="0"/>
              <a:t>21-07-2024</a:t>
            </a:fld>
            <a:endParaRPr lang="en-IN"/>
          </a:p>
        </p:txBody>
      </p:sp>
      <p:sp>
        <p:nvSpPr>
          <p:cNvPr id="3" name="Footer Placeholder 2">
            <a:extLst>
              <a:ext uri="{FF2B5EF4-FFF2-40B4-BE49-F238E27FC236}">
                <a16:creationId xmlns:a16="http://schemas.microsoft.com/office/drawing/2014/main" id="{42130BEE-2417-D258-2E14-A1E162CEA4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56F6F2-F8A0-790C-A43D-0DAC69C32824}"/>
              </a:ext>
            </a:extLst>
          </p:cNvPr>
          <p:cNvSpPr>
            <a:spLocks noGrp="1"/>
          </p:cNvSpPr>
          <p:nvPr>
            <p:ph type="sldNum" sz="quarter" idx="12"/>
          </p:nvPr>
        </p:nvSpPr>
        <p:spPr/>
        <p:txBody>
          <a:bodyPr/>
          <a:lstStyle/>
          <a:p>
            <a:fld id="{12F34108-6A48-45BF-A998-48AA78F5EB37}" type="slidenum">
              <a:rPr lang="en-IN" smtClean="0"/>
              <a:t>‹#›</a:t>
            </a:fld>
            <a:endParaRPr lang="en-IN"/>
          </a:p>
        </p:txBody>
      </p:sp>
    </p:spTree>
    <p:extLst>
      <p:ext uri="{BB962C8B-B14F-4D97-AF65-F5344CB8AC3E}">
        <p14:creationId xmlns:p14="http://schemas.microsoft.com/office/powerpoint/2010/main" val="50032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C69F-8DEF-BBFF-E150-BA93D5525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5039F5-D830-1E53-CCA8-C701629E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1DF58C-A17A-D6BF-8A5B-3E362B7F0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CD2509-F54B-9DD4-659E-94C111014447}"/>
              </a:ext>
            </a:extLst>
          </p:cNvPr>
          <p:cNvSpPr>
            <a:spLocks noGrp="1"/>
          </p:cNvSpPr>
          <p:nvPr>
            <p:ph type="dt" sz="half" idx="10"/>
          </p:nvPr>
        </p:nvSpPr>
        <p:spPr/>
        <p:txBody>
          <a:bodyPr/>
          <a:lstStyle/>
          <a:p>
            <a:fld id="{2E4E0B79-665E-4947-9681-724819C98849}" type="datetimeFigureOut">
              <a:rPr lang="en-IN" smtClean="0"/>
              <a:t>21-07-2024</a:t>
            </a:fld>
            <a:endParaRPr lang="en-IN"/>
          </a:p>
        </p:txBody>
      </p:sp>
      <p:sp>
        <p:nvSpPr>
          <p:cNvPr id="6" name="Footer Placeholder 5">
            <a:extLst>
              <a:ext uri="{FF2B5EF4-FFF2-40B4-BE49-F238E27FC236}">
                <a16:creationId xmlns:a16="http://schemas.microsoft.com/office/drawing/2014/main" id="{906CB54E-6CB3-D7CB-5D33-5872CE08A7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98EB15-873D-F76D-2C98-1890E3B7B2A5}"/>
              </a:ext>
            </a:extLst>
          </p:cNvPr>
          <p:cNvSpPr>
            <a:spLocks noGrp="1"/>
          </p:cNvSpPr>
          <p:nvPr>
            <p:ph type="sldNum" sz="quarter" idx="12"/>
          </p:nvPr>
        </p:nvSpPr>
        <p:spPr/>
        <p:txBody>
          <a:bodyPr/>
          <a:lstStyle/>
          <a:p>
            <a:fld id="{12F34108-6A48-45BF-A998-48AA78F5EB37}" type="slidenum">
              <a:rPr lang="en-IN" smtClean="0"/>
              <a:t>‹#›</a:t>
            </a:fld>
            <a:endParaRPr lang="en-IN"/>
          </a:p>
        </p:txBody>
      </p:sp>
    </p:spTree>
    <p:extLst>
      <p:ext uri="{BB962C8B-B14F-4D97-AF65-F5344CB8AC3E}">
        <p14:creationId xmlns:p14="http://schemas.microsoft.com/office/powerpoint/2010/main" val="3739311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CEAB-9609-B68B-AD66-D3341AE47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1AB537-A239-0E53-D7FC-65D8BF178F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CDE950-F025-F5BE-A34A-645AEC9ED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09A05-BE59-B5AB-2E09-AE2814DF6239}"/>
              </a:ext>
            </a:extLst>
          </p:cNvPr>
          <p:cNvSpPr>
            <a:spLocks noGrp="1"/>
          </p:cNvSpPr>
          <p:nvPr>
            <p:ph type="dt" sz="half" idx="10"/>
          </p:nvPr>
        </p:nvSpPr>
        <p:spPr/>
        <p:txBody>
          <a:bodyPr/>
          <a:lstStyle/>
          <a:p>
            <a:fld id="{2E4E0B79-665E-4947-9681-724819C98849}" type="datetimeFigureOut">
              <a:rPr lang="en-IN" smtClean="0"/>
              <a:t>21-07-2024</a:t>
            </a:fld>
            <a:endParaRPr lang="en-IN"/>
          </a:p>
        </p:txBody>
      </p:sp>
      <p:sp>
        <p:nvSpPr>
          <p:cNvPr id="6" name="Footer Placeholder 5">
            <a:extLst>
              <a:ext uri="{FF2B5EF4-FFF2-40B4-BE49-F238E27FC236}">
                <a16:creationId xmlns:a16="http://schemas.microsoft.com/office/drawing/2014/main" id="{954CC190-3332-78B0-9D73-1F99FB2107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9527C9-7244-E8C6-A15A-41461B4C24AE}"/>
              </a:ext>
            </a:extLst>
          </p:cNvPr>
          <p:cNvSpPr>
            <a:spLocks noGrp="1"/>
          </p:cNvSpPr>
          <p:nvPr>
            <p:ph type="sldNum" sz="quarter" idx="12"/>
          </p:nvPr>
        </p:nvSpPr>
        <p:spPr/>
        <p:txBody>
          <a:bodyPr/>
          <a:lstStyle/>
          <a:p>
            <a:fld id="{12F34108-6A48-45BF-A998-48AA78F5EB37}" type="slidenum">
              <a:rPr lang="en-IN" smtClean="0"/>
              <a:t>‹#›</a:t>
            </a:fld>
            <a:endParaRPr lang="en-IN"/>
          </a:p>
        </p:txBody>
      </p:sp>
    </p:spTree>
    <p:extLst>
      <p:ext uri="{BB962C8B-B14F-4D97-AF65-F5344CB8AC3E}">
        <p14:creationId xmlns:p14="http://schemas.microsoft.com/office/powerpoint/2010/main" val="265806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B9ACC-27BD-3DDA-E66D-82CB3DDD90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5D1A36-84D5-0553-4D6F-E905170627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161BBC-3133-333F-9AD8-3676DBA3F7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E0B79-665E-4947-9681-724819C98849}" type="datetimeFigureOut">
              <a:rPr lang="en-IN" smtClean="0"/>
              <a:t>21-07-2024</a:t>
            </a:fld>
            <a:endParaRPr lang="en-IN"/>
          </a:p>
        </p:txBody>
      </p:sp>
      <p:sp>
        <p:nvSpPr>
          <p:cNvPr id="5" name="Footer Placeholder 4">
            <a:extLst>
              <a:ext uri="{FF2B5EF4-FFF2-40B4-BE49-F238E27FC236}">
                <a16:creationId xmlns:a16="http://schemas.microsoft.com/office/drawing/2014/main" id="{0DABE672-877B-418A-F605-BC70D98DD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00BF7A-37B6-D6DE-96DA-E12D70310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34108-6A48-45BF-A998-48AA78F5EB37}" type="slidenum">
              <a:rPr lang="en-IN" smtClean="0"/>
              <a:t>‹#›</a:t>
            </a:fld>
            <a:endParaRPr lang="en-IN"/>
          </a:p>
        </p:txBody>
      </p:sp>
    </p:spTree>
    <p:extLst>
      <p:ext uri="{BB962C8B-B14F-4D97-AF65-F5344CB8AC3E}">
        <p14:creationId xmlns:p14="http://schemas.microsoft.com/office/powerpoint/2010/main" val="254328320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s://docs.aws.amazon.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CC39-0FAD-03D6-3275-2CCF45ADF456}"/>
              </a:ext>
            </a:extLst>
          </p:cNvPr>
          <p:cNvSpPr>
            <a:spLocks noGrp="1"/>
          </p:cNvSpPr>
          <p:nvPr>
            <p:ph type="ctrTitle"/>
          </p:nvPr>
        </p:nvSpPr>
        <p:spPr>
          <a:xfrm>
            <a:off x="1484671" y="934065"/>
            <a:ext cx="10707329" cy="3952567"/>
          </a:xfrm>
        </p:spPr>
        <p:txBody>
          <a:bodyPr>
            <a:normAutofit fontScale="90000"/>
          </a:bodyPr>
          <a:lstStyle/>
          <a:p>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br>
              <a:rPr lang="en-IN" dirty="0">
                <a:solidFill>
                  <a:srgbClr val="7030A0"/>
                </a:solidFill>
                <a:latin typeface="Times New Roman" panose="02020603050405020304" pitchFamily="18" charset="0"/>
                <a:cs typeface="Times New Roman" panose="02020603050405020304" pitchFamily="18" charset="0"/>
              </a:rPr>
            </a:br>
            <a:r>
              <a:rPr lang="en-IN" dirty="0">
                <a:solidFill>
                  <a:srgbClr val="7030A0"/>
                </a:solidFill>
                <a:latin typeface="Times New Roman" panose="02020603050405020304" pitchFamily="18" charset="0"/>
                <a:cs typeface="Times New Roman" panose="02020603050405020304" pitchFamily="18" charset="0"/>
              </a:rPr>
              <a:t>APSSDC AWS PROJECT </a:t>
            </a:r>
            <a:br>
              <a:rPr lang="en-IN" dirty="0">
                <a:solidFill>
                  <a:srgbClr val="7030A0"/>
                </a:solidFill>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cs typeface="Times New Roman" panose="02020603050405020304" pitchFamily="18" charset="0"/>
              </a:rPr>
              <a:t>Batch - 2</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51722B-7881-640B-391E-D12FD737D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537" y="2281772"/>
            <a:ext cx="2143125" cy="2143125"/>
          </a:xfrm>
          <a:prstGeom prst="rect">
            <a:avLst/>
          </a:prstGeom>
        </p:spPr>
      </p:pic>
    </p:spTree>
    <p:extLst>
      <p:ext uri="{BB962C8B-B14F-4D97-AF65-F5344CB8AC3E}">
        <p14:creationId xmlns:p14="http://schemas.microsoft.com/office/powerpoint/2010/main" val="122471580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B6035-1907-817C-077A-957D66004FF5}"/>
              </a:ext>
            </a:extLst>
          </p:cNvPr>
          <p:cNvSpPr>
            <a:spLocks noGrp="1"/>
          </p:cNvSpPr>
          <p:nvPr>
            <p:ph idx="1"/>
          </p:nvPr>
        </p:nvSpPr>
        <p:spPr>
          <a:xfrm>
            <a:off x="586409" y="665921"/>
            <a:ext cx="11022495" cy="5874025"/>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Step-5</a:t>
            </a:r>
            <a:r>
              <a:rPr lang="en-IN" dirty="0">
                <a:latin typeface="Times New Roman" panose="02020603050405020304" pitchFamily="18" charset="0"/>
                <a:cs typeface="Times New Roman" panose="02020603050405020304" pitchFamily="18" charset="0"/>
              </a:rPr>
              <a:t>: Set up AWS Lambda</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 </a:t>
            </a:r>
            <a:r>
              <a:rPr lang="en-GB" sz="1800" b="1" i="0" u="sng" strike="noStrike" dirty="0">
                <a:solidFill>
                  <a:srgbClr val="000000"/>
                </a:solidFill>
                <a:effectLst/>
                <a:highlight>
                  <a:srgbClr val="FFFFFF"/>
                </a:highlight>
                <a:latin typeface="Times New Roman" panose="02020603050405020304" pitchFamily="18" charset="0"/>
              </a:rPr>
              <a:t>Pu</a:t>
            </a:r>
            <a:r>
              <a:rPr lang="en-GB" sz="2000" b="1" i="0" u="sng" strike="noStrike" dirty="0">
                <a:solidFill>
                  <a:srgbClr val="000000"/>
                </a:solidFill>
                <a:effectLst/>
                <a:highlight>
                  <a:srgbClr val="FFFFFF"/>
                </a:highlight>
                <a:latin typeface="Times New Roman" panose="02020603050405020304" pitchFamily="18" charset="0"/>
              </a:rPr>
              <a:t>rpose</a:t>
            </a:r>
            <a:r>
              <a:rPr lang="en-GB" sz="2000" b="1" i="0" u="none" strike="noStrike" dirty="0">
                <a:solidFill>
                  <a:srgbClr val="000000"/>
                </a:solidFill>
                <a:effectLst/>
                <a:highlight>
                  <a:srgbClr val="FFFFFF"/>
                </a:highlight>
                <a:latin typeface="Times New Roman" panose="02020603050405020304" pitchFamily="18" charset="0"/>
              </a:rPr>
              <a:t>:</a:t>
            </a:r>
            <a:r>
              <a:rPr lang="en-GB" sz="2000" b="0" i="1" u="none" strike="noStrike" dirty="0">
                <a:solidFill>
                  <a:srgbClr val="000000"/>
                </a:solidFill>
                <a:effectLst/>
                <a:highlight>
                  <a:srgbClr val="FFFFFF"/>
                </a:highlight>
                <a:latin typeface="Times New Roman" panose="02020603050405020304" pitchFamily="18" charset="0"/>
              </a:rPr>
              <a:t> </a:t>
            </a:r>
            <a:r>
              <a:rPr lang="en-GB" sz="1800" b="0" u="none" strike="noStrike" dirty="0">
                <a:solidFill>
                  <a:srgbClr val="000000"/>
                </a:solidFill>
                <a:effectLst/>
                <a:highlight>
                  <a:srgbClr val="FFFFFF"/>
                </a:highlight>
                <a:latin typeface="Times New Roman" panose="02020603050405020304" pitchFamily="18" charset="0"/>
              </a:rPr>
              <a:t>AWS Lambda is a serverless compute service that allows you to run code without provisioning or managing servers.</a:t>
            </a:r>
            <a:endParaRPr lang="en-IN" sz="18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 </a:t>
            </a:r>
            <a:r>
              <a:rPr lang="en-GB" sz="2000" b="1" i="0" u="sng" strike="noStrike" dirty="0">
                <a:solidFill>
                  <a:srgbClr val="000000"/>
                </a:solidFill>
                <a:effectLst/>
                <a:highlight>
                  <a:srgbClr val="FFFFFF"/>
                </a:highlight>
                <a:latin typeface="Times New Roman" panose="02020603050405020304" pitchFamily="18" charset="0"/>
              </a:rPr>
              <a:t>Functionality</a:t>
            </a:r>
            <a:r>
              <a:rPr lang="en-GB" sz="2000" b="1" i="0" u="none" strike="noStrike" dirty="0">
                <a:solidFill>
                  <a:srgbClr val="000000"/>
                </a:solidFill>
                <a:effectLst/>
                <a:highlight>
                  <a:srgbClr val="FFFFFF"/>
                </a:highlight>
                <a:latin typeface="Times New Roman" panose="02020603050405020304" pitchFamily="18" charset="0"/>
              </a:rPr>
              <a:t>:</a:t>
            </a:r>
            <a:r>
              <a:rPr lang="en-GB" sz="2000" b="0" i="1" u="none" strike="noStrike" dirty="0">
                <a:solidFill>
                  <a:srgbClr val="000000"/>
                </a:solidFill>
                <a:effectLst/>
                <a:highlight>
                  <a:srgbClr val="FFFFFF"/>
                </a:highlight>
                <a:latin typeface="Times New Roman" panose="02020603050405020304" pitchFamily="18" charset="0"/>
              </a:rPr>
              <a:t> </a:t>
            </a:r>
            <a:r>
              <a:rPr lang="en-GB" sz="1800" b="0" u="none" strike="noStrike" dirty="0">
                <a:solidFill>
                  <a:srgbClr val="000000"/>
                </a:solidFill>
                <a:effectLst/>
                <a:highlight>
                  <a:srgbClr val="FFFFFF"/>
                </a:highlight>
                <a:latin typeface="Times New Roman" panose="02020603050405020304" pitchFamily="18" charset="0"/>
              </a:rPr>
              <a:t>It automatically scales your application by running code in response to each trigger, such as an HTTP request via API Gateway.</a:t>
            </a:r>
            <a:endParaRPr lang="en-IN" sz="1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A61E25-00F0-60B9-FB87-2D8C82C9A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818" y="1421295"/>
            <a:ext cx="9044609" cy="2566297"/>
          </a:xfrm>
          <a:prstGeom prst="rect">
            <a:avLst/>
          </a:prstGeom>
        </p:spPr>
      </p:pic>
    </p:spTree>
    <p:extLst>
      <p:ext uri="{BB962C8B-B14F-4D97-AF65-F5344CB8AC3E}">
        <p14:creationId xmlns:p14="http://schemas.microsoft.com/office/powerpoint/2010/main" val="21121528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1E627-2293-1361-0CAC-20187C2FC302}"/>
              </a:ext>
            </a:extLst>
          </p:cNvPr>
          <p:cNvSpPr>
            <a:spLocks noGrp="1"/>
          </p:cNvSpPr>
          <p:nvPr>
            <p:ph idx="1"/>
          </p:nvPr>
        </p:nvSpPr>
        <p:spPr>
          <a:xfrm>
            <a:off x="536713" y="427383"/>
            <a:ext cx="11102009" cy="5983356"/>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Step-6</a:t>
            </a:r>
            <a:r>
              <a:rPr lang="en-IN" dirty="0">
                <a:latin typeface="Times New Roman" panose="02020603050405020304" pitchFamily="18" charset="0"/>
                <a:cs typeface="Times New Roman" panose="02020603050405020304" pitchFamily="18" charset="0"/>
              </a:rPr>
              <a:t>: Set up AWS IAM</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 </a:t>
            </a:r>
            <a:r>
              <a:rPr lang="en-GB" sz="1800" b="0" dirty="0">
                <a:solidFill>
                  <a:srgbClr val="16191F"/>
                </a:solidFill>
                <a:effectLst/>
                <a:highlight>
                  <a:srgbClr val="FFFFFF"/>
                </a:highlight>
                <a:latin typeface="Times New Roman" panose="02020603050405020304" pitchFamily="18" charset="0"/>
                <a:cs typeface="Times New Roman" panose="02020603050405020304" pitchFamily="18" charset="0"/>
              </a:rPr>
              <a:t>AWS </a:t>
            </a:r>
            <a:r>
              <a:rPr lang="en-GB" sz="1800" b="1" dirty="0">
                <a:solidFill>
                  <a:srgbClr val="16191F"/>
                </a:solidFill>
                <a:effectLst/>
                <a:highlight>
                  <a:srgbClr val="FFFFFF"/>
                </a:highlight>
                <a:latin typeface="Times New Roman" panose="02020603050405020304" pitchFamily="18" charset="0"/>
                <a:cs typeface="Times New Roman" panose="02020603050405020304" pitchFamily="18" charset="0"/>
              </a:rPr>
              <a:t>Identity and Access Management</a:t>
            </a:r>
            <a:r>
              <a:rPr lang="en-GB" sz="1800" b="0" dirty="0">
                <a:solidFill>
                  <a:srgbClr val="16191F"/>
                </a:solidFill>
                <a:effectLst/>
                <a:highlight>
                  <a:srgbClr val="FFFFFF"/>
                </a:highlight>
                <a:latin typeface="Times New Roman" panose="02020603050405020304" pitchFamily="18" charset="0"/>
                <a:cs typeface="Times New Roman" panose="02020603050405020304" pitchFamily="18" charset="0"/>
              </a:rPr>
              <a:t> (IAM) is a web service that helps you securely control access to AWS resources. With IAM, you can </a:t>
            </a:r>
            <a:r>
              <a:rPr lang="en-GB" sz="1800" b="1" dirty="0">
                <a:solidFill>
                  <a:srgbClr val="16191F"/>
                </a:solidFill>
                <a:effectLst/>
                <a:highlight>
                  <a:srgbClr val="FFFFFF"/>
                </a:highlight>
                <a:latin typeface="Times New Roman" panose="02020603050405020304" pitchFamily="18" charset="0"/>
                <a:cs typeface="Times New Roman" panose="02020603050405020304" pitchFamily="18" charset="0"/>
              </a:rPr>
              <a:t>manage permissions </a:t>
            </a:r>
            <a:r>
              <a:rPr lang="en-GB" sz="1800" b="0" dirty="0">
                <a:solidFill>
                  <a:srgbClr val="16191F"/>
                </a:solidFill>
                <a:effectLst/>
                <a:highlight>
                  <a:srgbClr val="FFFFFF"/>
                </a:highlight>
                <a:latin typeface="Times New Roman" panose="02020603050405020304" pitchFamily="18" charset="0"/>
                <a:cs typeface="Times New Roman" panose="02020603050405020304" pitchFamily="18" charset="0"/>
              </a:rPr>
              <a:t>that control which </a:t>
            </a:r>
            <a:r>
              <a:rPr lang="en-GB" sz="1800" b="1" dirty="0">
                <a:solidFill>
                  <a:srgbClr val="16191F"/>
                </a:solidFill>
                <a:effectLst/>
                <a:highlight>
                  <a:srgbClr val="FFFFFF"/>
                </a:highlight>
                <a:latin typeface="Times New Roman" panose="02020603050405020304" pitchFamily="18" charset="0"/>
                <a:cs typeface="Times New Roman" panose="02020603050405020304" pitchFamily="18" charset="0"/>
              </a:rPr>
              <a:t>AWS resources</a:t>
            </a:r>
            <a:r>
              <a:rPr lang="en-GB" sz="1800" b="0" dirty="0">
                <a:solidFill>
                  <a:srgbClr val="16191F"/>
                </a:solidFill>
                <a:effectLst/>
                <a:highlight>
                  <a:srgbClr val="FFFFFF"/>
                </a:highlight>
                <a:latin typeface="Times New Roman" panose="02020603050405020304" pitchFamily="18" charset="0"/>
                <a:cs typeface="Times New Roman" panose="02020603050405020304" pitchFamily="18" charset="0"/>
              </a:rPr>
              <a:t> users can access. You use IAM to control who is authenticated (signed in) and authorized (has permissions) to use resources. IAM provides the infrastructure necessary to </a:t>
            </a:r>
            <a:r>
              <a:rPr lang="en-GB" sz="1800" b="1" dirty="0">
                <a:solidFill>
                  <a:srgbClr val="16191F"/>
                </a:solidFill>
                <a:effectLst/>
                <a:highlight>
                  <a:srgbClr val="FFFFFF"/>
                </a:highlight>
                <a:latin typeface="Times New Roman" panose="02020603050405020304" pitchFamily="18" charset="0"/>
                <a:cs typeface="Times New Roman" panose="02020603050405020304" pitchFamily="18" charset="0"/>
              </a:rPr>
              <a:t>control authentication</a:t>
            </a:r>
            <a:r>
              <a:rPr lang="en-GB" sz="1800" b="0" dirty="0">
                <a:solidFill>
                  <a:srgbClr val="16191F"/>
                </a:solidFill>
                <a:effectLst/>
                <a:highlight>
                  <a:srgbClr val="FFFFFF"/>
                </a:highlight>
                <a:latin typeface="Times New Roman" panose="02020603050405020304" pitchFamily="18" charset="0"/>
                <a:cs typeface="Times New Roman" panose="02020603050405020304" pitchFamily="18" charset="0"/>
              </a:rPr>
              <a:t> and </a:t>
            </a:r>
            <a:r>
              <a:rPr lang="en-GB" sz="1800" b="1" dirty="0">
                <a:solidFill>
                  <a:srgbClr val="16191F"/>
                </a:solidFill>
                <a:effectLst/>
                <a:highlight>
                  <a:srgbClr val="FFFFFF"/>
                </a:highlight>
                <a:latin typeface="Times New Roman" panose="02020603050405020304" pitchFamily="18" charset="0"/>
                <a:cs typeface="Times New Roman" panose="02020603050405020304" pitchFamily="18" charset="0"/>
              </a:rPr>
              <a:t>authorization</a:t>
            </a:r>
            <a:r>
              <a:rPr lang="en-GB" sz="1800" b="0" dirty="0">
                <a:solidFill>
                  <a:srgbClr val="16191F"/>
                </a:solidFill>
                <a:effectLst/>
                <a:highlight>
                  <a:srgbClr val="FFFFFF"/>
                </a:highlight>
                <a:latin typeface="Times New Roman" panose="02020603050405020304" pitchFamily="18" charset="0"/>
                <a:cs typeface="Times New Roman" panose="02020603050405020304" pitchFamily="18" charset="0"/>
              </a:rPr>
              <a:t> for your </a:t>
            </a:r>
            <a:r>
              <a:rPr lang="en-GB" sz="1800" b="1" dirty="0">
                <a:solidFill>
                  <a:srgbClr val="16191F"/>
                </a:solidFill>
                <a:effectLst/>
                <a:highlight>
                  <a:srgbClr val="FFFFFF"/>
                </a:highlight>
                <a:latin typeface="Times New Roman" panose="02020603050405020304" pitchFamily="18" charset="0"/>
                <a:cs typeface="Times New Roman" panose="02020603050405020304" pitchFamily="18" charset="0"/>
              </a:rPr>
              <a:t>AWS accounts</a:t>
            </a:r>
            <a:r>
              <a:rPr lang="en-GB" sz="1800" b="0" dirty="0">
                <a:solidFill>
                  <a:srgbClr val="16191F"/>
                </a:solidFill>
                <a:effectLst/>
                <a:highlight>
                  <a:srgbClr val="FFFFFF"/>
                </a:highlight>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6F191911-21F8-4B7F-621F-449B30667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776" y="1530626"/>
            <a:ext cx="8992855" cy="2892287"/>
          </a:xfrm>
          <a:prstGeom prst="rect">
            <a:avLst/>
          </a:prstGeom>
        </p:spPr>
      </p:pic>
    </p:spTree>
    <p:extLst>
      <p:ext uri="{BB962C8B-B14F-4D97-AF65-F5344CB8AC3E}">
        <p14:creationId xmlns:p14="http://schemas.microsoft.com/office/powerpoint/2010/main" val="629619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DE0D8-D108-85CE-A765-B151CC9EFD56}"/>
              </a:ext>
            </a:extLst>
          </p:cNvPr>
          <p:cNvSpPr>
            <a:spLocks noGrp="1"/>
          </p:cNvSpPr>
          <p:nvPr>
            <p:ph idx="1"/>
          </p:nvPr>
        </p:nvSpPr>
        <p:spPr>
          <a:xfrm>
            <a:off x="636103" y="506896"/>
            <a:ext cx="10873409" cy="5903843"/>
          </a:xfrm>
        </p:spPr>
        <p:txBody>
          <a:bodyPr/>
          <a:lstStyle/>
          <a:p>
            <a:pPr marL="0" indent="0">
              <a:buNone/>
            </a:pPr>
            <a:r>
              <a:rPr lang="en-IN" b="1" u="sng" dirty="0">
                <a:latin typeface="Times New Roman" panose="02020603050405020304" pitchFamily="18" charset="0"/>
                <a:cs typeface="Times New Roman" panose="02020603050405020304" pitchFamily="18" charset="0"/>
              </a:rPr>
              <a:t>Use Case in Real Life Scenario</a:t>
            </a: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Online Learning Platform</a:t>
            </a:r>
            <a:r>
              <a:rPr lang="en-GB" sz="1800" dirty="0">
                <a:latin typeface="Times New Roman" panose="02020603050405020304" pitchFamily="18" charset="0"/>
                <a:cs typeface="Times New Roman" panose="02020603050405020304" pitchFamily="18" charset="0"/>
              </a:rPr>
              <a:t>: Edu-Learn uses AWS Lambda for student management and Amazon S3 for </a:t>
            </a:r>
          </a:p>
          <a:p>
            <a:pPr marL="0" indent="0">
              <a:buNone/>
            </a:pPr>
            <a:r>
              <a:rPr lang="en-GB" sz="1800" dirty="0">
                <a:latin typeface="Times New Roman" panose="02020603050405020304" pitchFamily="18" charset="0"/>
                <a:cs typeface="Times New Roman" panose="02020603050405020304" pitchFamily="18" charset="0"/>
              </a:rPr>
              <a:t>      storing course content.</a:t>
            </a:r>
          </a:p>
          <a:p>
            <a:pPr>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E-Commerce Website</a:t>
            </a:r>
            <a:r>
              <a:rPr lang="en-GB" sz="1800" dirty="0">
                <a:latin typeface="Times New Roman" panose="02020603050405020304" pitchFamily="18" charset="0"/>
                <a:cs typeface="Times New Roman" panose="02020603050405020304" pitchFamily="18" charset="0"/>
              </a:rPr>
              <a:t>: Shop-Easy uses AWS Lambda for order processing and Amazon S3 for storing</a:t>
            </a:r>
          </a:p>
          <a:p>
            <a:pPr marL="0" indent="0">
              <a:buNone/>
            </a:pPr>
            <a:r>
              <a:rPr lang="en-GB" sz="1800" dirty="0">
                <a:latin typeface="Times New Roman" panose="02020603050405020304" pitchFamily="18" charset="0"/>
                <a:cs typeface="Times New Roman" panose="02020603050405020304" pitchFamily="18" charset="0"/>
              </a:rPr>
              <a:t>     product images.</a:t>
            </a:r>
          </a:p>
          <a:p>
            <a:pPr>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Event Management System</a:t>
            </a:r>
            <a:r>
              <a:rPr lang="en-GB" sz="1800" dirty="0">
                <a:latin typeface="Times New Roman" panose="02020603050405020304" pitchFamily="18" charset="0"/>
                <a:cs typeface="Times New Roman" panose="02020603050405020304" pitchFamily="18" charset="0"/>
              </a:rPr>
              <a:t>: Eventify uses AWS Lambda for event registrations and Amazon S3 for </a:t>
            </a:r>
          </a:p>
          <a:p>
            <a:pPr marL="0" indent="0">
              <a:buNone/>
            </a:pPr>
            <a:r>
              <a:rPr lang="en-GB" sz="1800" dirty="0">
                <a:latin typeface="Times New Roman" panose="02020603050405020304" pitchFamily="18" charset="0"/>
                <a:cs typeface="Times New Roman" panose="02020603050405020304" pitchFamily="18" charset="0"/>
              </a:rPr>
              <a:t>     storing event materials.</a:t>
            </a:r>
          </a:p>
          <a:p>
            <a:pPr>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Real-Time Data Processing</a:t>
            </a:r>
            <a:r>
              <a:rPr lang="en-GB" sz="1800" dirty="0">
                <a:latin typeface="Times New Roman" panose="02020603050405020304" pitchFamily="18" charset="0"/>
                <a:cs typeface="Times New Roman" panose="02020603050405020304" pitchFamily="18" charset="0"/>
              </a:rPr>
              <a:t>: DataStream uses AWS Lambda for data analysis and Amazon S3 for </a:t>
            </a:r>
          </a:p>
          <a:p>
            <a:pPr marL="0" indent="0">
              <a:buNone/>
            </a:pPr>
            <a:r>
              <a:rPr lang="en-GB" sz="1800" dirty="0">
                <a:latin typeface="Times New Roman" panose="02020603050405020304" pitchFamily="18" charset="0"/>
                <a:cs typeface="Times New Roman" panose="02020603050405020304" pitchFamily="18" charset="0"/>
              </a:rPr>
              <a:t>     storing historical data.</a:t>
            </a:r>
          </a:p>
          <a:p>
            <a:pPr>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Social Media Application</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ConnectMe</a:t>
            </a:r>
            <a:r>
              <a:rPr lang="en-GB" sz="1800" dirty="0">
                <a:latin typeface="Times New Roman" panose="02020603050405020304" pitchFamily="18" charset="0"/>
                <a:cs typeface="Times New Roman" panose="02020603050405020304" pitchFamily="18" charset="0"/>
              </a:rPr>
              <a:t> uses AWS Lambda for user interactions and Amazon S3 for storing </a:t>
            </a:r>
          </a:p>
          <a:p>
            <a:pPr marL="0" indent="0">
              <a:buNone/>
            </a:pPr>
            <a:r>
              <a:rPr lang="en-GB" sz="1800" dirty="0">
                <a:latin typeface="Times New Roman" panose="02020603050405020304" pitchFamily="18" charset="0"/>
                <a:cs typeface="Times New Roman" panose="02020603050405020304" pitchFamily="18" charset="0"/>
              </a:rPr>
              <a:t>     user profiles.</a:t>
            </a:r>
          </a:p>
          <a:p>
            <a:pPr>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Customer Support Portal</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HelpDesk</a:t>
            </a:r>
            <a:r>
              <a:rPr lang="en-GB" sz="1800" dirty="0">
                <a:latin typeface="Times New Roman" panose="02020603050405020304" pitchFamily="18" charset="0"/>
                <a:cs typeface="Times New Roman" panose="02020603050405020304" pitchFamily="18" charset="0"/>
              </a:rPr>
              <a:t> uses AWS Lambda for ticket management and Amazon S3 for storing</a:t>
            </a:r>
          </a:p>
          <a:p>
            <a:pPr marL="0" indent="0">
              <a:buNone/>
            </a:pPr>
            <a:r>
              <a:rPr lang="en-GB" sz="1800" dirty="0">
                <a:latin typeface="Times New Roman" panose="02020603050405020304" pitchFamily="18" charset="0"/>
                <a:cs typeface="Times New Roman" panose="02020603050405020304" pitchFamily="18" charset="0"/>
              </a:rPr>
              <a:t>      help articles.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4111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3BB65-07E8-FC0C-979A-724727395750}"/>
              </a:ext>
            </a:extLst>
          </p:cNvPr>
          <p:cNvSpPr>
            <a:spLocks noGrp="1"/>
          </p:cNvSpPr>
          <p:nvPr>
            <p:ph idx="1"/>
          </p:nvPr>
        </p:nvSpPr>
        <p:spPr>
          <a:xfrm>
            <a:off x="506896" y="467138"/>
            <a:ext cx="10846904" cy="5933661"/>
          </a:xfrm>
        </p:spPr>
        <p:txBody>
          <a:bodyPr>
            <a:normAutofit lnSpcReduction="10000"/>
          </a:bodyPr>
          <a:lstStyle/>
          <a:p>
            <a:pPr marL="0" indent="0">
              <a:buNone/>
            </a:pPr>
            <a:r>
              <a:rPr lang="en-IN" b="1" u="sng" dirty="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lgn="just" rtl="0">
              <a:spcBef>
                <a:spcPts val="1200"/>
              </a:spcBef>
              <a:spcAft>
                <a:spcPts val="0"/>
              </a:spcAft>
              <a:buNone/>
            </a:pPr>
            <a:r>
              <a:rPr lang="en-IN" dirty="0">
                <a:latin typeface="Times New Roman" panose="02020603050405020304" pitchFamily="18" charset="0"/>
                <a:cs typeface="Times New Roman" panose="02020603050405020304" pitchFamily="18" charset="0"/>
              </a:rPr>
              <a:t>                        </a:t>
            </a:r>
            <a:r>
              <a:rPr lang="en-GB" sz="1800" b="0" i="1" u="none" strike="noStrike" dirty="0">
                <a:solidFill>
                  <a:srgbClr val="000000"/>
                </a:solidFill>
                <a:effectLst/>
                <a:highlight>
                  <a:srgbClr val="FFFFFF"/>
                </a:highlight>
                <a:latin typeface="Times New Roman" panose="02020603050405020304" pitchFamily="18" charset="0"/>
              </a:rPr>
              <a:t>The serverless web application project underscores the advantages of adopting a serverless architecture using AWS services. By eliminating the need for traditional server management, the project demonstrates significant improvements in scalability, cost efficiency, and operational simplicity. AWS Lambda and DynamoDB streamline backend processes, while S3 and CloudFront ensure fast and reliable content delivery. The integration of Route 53 with a custom domain and SSL/TLS certificates enhances the application's security and accessibility.</a:t>
            </a:r>
          </a:p>
          <a:p>
            <a:pPr marL="0" indent="0" algn="just" rtl="0">
              <a:spcBef>
                <a:spcPts val="1200"/>
              </a:spcBef>
              <a:spcAft>
                <a:spcPts val="0"/>
              </a:spcAft>
              <a:buNone/>
            </a:pPr>
            <a:endParaRPr lang="en-GB" b="0" dirty="0">
              <a:effectLst/>
              <a:highlight>
                <a:srgbClr val="FFFFFF"/>
              </a:highlight>
            </a:endParaRPr>
          </a:p>
          <a:p>
            <a:pPr marL="0" indent="0" algn="just" rtl="0">
              <a:spcBef>
                <a:spcPts val="0"/>
              </a:spcBef>
              <a:spcAft>
                <a:spcPts val="0"/>
              </a:spcAft>
              <a:buNone/>
            </a:pPr>
            <a:r>
              <a:rPr lang="en-GB" sz="1800" b="0" i="1" u="none" strike="noStrike" dirty="0">
                <a:solidFill>
                  <a:srgbClr val="000000"/>
                </a:solidFill>
                <a:effectLst/>
                <a:highlight>
                  <a:srgbClr val="FFFFFF"/>
                </a:highlight>
                <a:latin typeface="Times New Roman" panose="02020603050405020304" pitchFamily="18" charset="0"/>
              </a:rPr>
              <a:t>Throughout the development and testing phases, the project highlighted the importance of proper configuration and integration of AWS services. The successful deployment of this application not only </a:t>
            </a:r>
            <a:r>
              <a:rPr lang="en-GB" sz="1800" b="0" i="1" u="none" strike="noStrike" dirty="0" err="1">
                <a:solidFill>
                  <a:srgbClr val="000000"/>
                </a:solidFill>
                <a:effectLst/>
                <a:highlight>
                  <a:srgbClr val="FFFFFF"/>
                </a:highlight>
                <a:latin typeface="Times New Roman" panose="02020603050405020304" pitchFamily="18" charset="0"/>
              </a:rPr>
              <a:t>fulfills</a:t>
            </a:r>
            <a:r>
              <a:rPr lang="en-GB" sz="1800" b="0" i="1" u="none" strike="noStrike" dirty="0">
                <a:solidFill>
                  <a:srgbClr val="000000"/>
                </a:solidFill>
                <a:effectLst/>
                <a:highlight>
                  <a:srgbClr val="FFFFFF"/>
                </a:highlight>
                <a:latin typeface="Times New Roman" panose="02020603050405020304" pitchFamily="18" charset="0"/>
              </a:rPr>
              <a:t> the project's objectives but also equips developers with practical insights into leveraging serverless technologies.</a:t>
            </a:r>
          </a:p>
          <a:p>
            <a:pPr marL="0" indent="0" algn="just" rtl="0">
              <a:spcBef>
                <a:spcPts val="0"/>
              </a:spcBef>
              <a:spcAft>
                <a:spcPts val="0"/>
              </a:spcAft>
              <a:buNone/>
            </a:pPr>
            <a:endParaRPr lang="en-GB" b="0" dirty="0">
              <a:effectLst/>
              <a:highlight>
                <a:srgbClr val="FFFFFF"/>
              </a:highlight>
            </a:endParaRPr>
          </a:p>
          <a:p>
            <a:pPr marL="0" indent="0" algn="just" rtl="0">
              <a:spcBef>
                <a:spcPts val="0"/>
              </a:spcBef>
              <a:spcAft>
                <a:spcPts val="1200"/>
              </a:spcAft>
              <a:buNone/>
            </a:pPr>
            <a:r>
              <a:rPr lang="en-GB" sz="1800" b="0" i="1" u="none" strike="noStrike" dirty="0">
                <a:solidFill>
                  <a:srgbClr val="000000"/>
                </a:solidFill>
                <a:effectLst/>
                <a:highlight>
                  <a:srgbClr val="FFFFFF"/>
                </a:highlight>
                <a:latin typeface="Times New Roman" panose="02020603050405020304" pitchFamily="18" charset="0"/>
              </a:rPr>
              <a:t>This experience reinforces the value of AWS's robust ecosystem, offering scalable and secure solutions for modern web applications. Future projects can build on this foundation, exploring further innovations in serverless computing and cloud-based architectures. The project thus serves as a testament to the potential of AWS services in delivering efficient and reliable serverless applications.</a:t>
            </a:r>
            <a:endParaRPr lang="en-GB" b="0" dirty="0">
              <a:effectLst/>
              <a:highlight>
                <a:srgbClr val="FFFFFF"/>
              </a:highlight>
            </a:endParaRPr>
          </a:p>
          <a:p>
            <a:pPr marL="0" indent="0">
              <a:buNone/>
            </a:pPr>
            <a:br>
              <a:rPr lang="en-GB" dirty="0"/>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786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E1729-DDC5-7FE0-A319-0FEDB0E88F10}"/>
              </a:ext>
            </a:extLst>
          </p:cNvPr>
          <p:cNvSpPr>
            <a:spLocks noGrp="1"/>
          </p:cNvSpPr>
          <p:nvPr>
            <p:ph idx="1"/>
          </p:nvPr>
        </p:nvSpPr>
        <p:spPr>
          <a:xfrm>
            <a:off x="665922" y="477078"/>
            <a:ext cx="10687878" cy="5893905"/>
          </a:xfrm>
        </p:spPr>
        <p:txBody>
          <a:bodyPr>
            <a:normAutofit/>
          </a:bodyPr>
          <a:lstStyle/>
          <a:p>
            <a:pPr marL="0" indent="0">
              <a:buNone/>
            </a:pPr>
            <a:r>
              <a:rPr lang="en-IN" b="1" u="sng" dirty="0">
                <a:latin typeface="Times New Roman" panose="02020603050405020304" pitchFamily="18" charset="0"/>
                <a:cs typeface="Times New Roman" panose="02020603050405020304" pitchFamily="18" charset="0"/>
              </a:rPr>
              <a:t>Outcome</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The "Serverless Web Application" project successfully demonstrates the benefits of using AWS's serverless architecture. By leveraging AWS Lambda, the application efficiently handles backend logic without the need for server management</a:t>
            </a:r>
            <a:r>
              <a:rPr lang="en-GB" sz="1800">
                <a:latin typeface="Times New Roman" panose="02020603050405020304" pitchFamily="18" charset="0"/>
                <a:cs typeface="Times New Roman" panose="02020603050405020304" pitchFamily="18" charset="0"/>
              </a:rPr>
              <a:t>. The </a:t>
            </a:r>
            <a:r>
              <a:rPr lang="en-GB" sz="1800" dirty="0">
                <a:latin typeface="Times New Roman" panose="02020603050405020304" pitchFamily="18" charset="0"/>
                <a:cs typeface="Times New Roman" panose="02020603050405020304" pitchFamily="18" charset="0"/>
              </a:rPr>
              <a:t>project achieves high availability, automatic scaling, and cost efficiency, making it a powerful example of modern web application development using serverless technologies. Overall, the application is scalable, easy to maintain, and cost-effective, highlighting the advantages of serverless architecture in real-world scenarios.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72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96515-640C-14FF-6D35-E2AF25352AF6}"/>
              </a:ext>
            </a:extLst>
          </p:cNvPr>
          <p:cNvSpPr>
            <a:spLocks noGrp="1"/>
          </p:cNvSpPr>
          <p:nvPr>
            <p:ph idx="1"/>
          </p:nvPr>
        </p:nvSpPr>
        <p:spPr>
          <a:xfrm>
            <a:off x="838200" y="556591"/>
            <a:ext cx="10515600" cy="5620372"/>
          </a:xfrm>
        </p:spPr>
        <p:txBody>
          <a:bodyPr/>
          <a:lstStyle/>
          <a:p>
            <a:pPr marL="0" indent="0">
              <a:buNone/>
            </a:pPr>
            <a:r>
              <a:rPr lang="en-IN" b="1" u="sng" dirty="0">
                <a:latin typeface="Times New Roman" panose="02020603050405020304" pitchFamily="18" charset="0"/>
                <a:cs typeface="Times New Roman" panose="02020603050405020304" pitchFamily="18" charset="0"/>
              </a:rPr>
              <a:t>Reference</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AWS           :       </a:t>
            </a:r>
            <a:r>
              <a:rPr lang="en-IN" sz="18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https://docs.aws.amazon.com</a:t>
            </a:r>
            <a:endParaRPr lang="en-IN" sz="1800" b="1"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Google       :           </a:t>
            </a:r>
            <a:r>
              <a:rPr lang="en-IN" sz="18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www.google.com</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09045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9AF53C-9824-2A8C-1C6C-90EF9A6C5A61}"/>
              </a:ext>
            </a:extLst>
          </p:cNvPr>
          <p:cNvSpPr>
            <a:spLocks noGrp="1"/>
          </p:cNvSpPr>
          <p:nvPr>
            <p:ph type="subTitle" idx="1"/>
          </p:nvPr>
        </p:nvSpPr>
        <p:spPr>
          <a:xfrm>
            <a:off x="447261" y="407505"/>
            <a:ext cx="11241156" cy="6023112"/>
          </a:xfrm>
        </p:spPr>
        <p:txBody>
          <a:bodyPr/>
          <a:lstStyle/>
          <a:p>
            <a:endParaRPr lang="en-IN" dirty="0"/>
          </a:p>
        </p:txBody>
      </p:sp>
      <p:pic>
        <p:nvPicPr>
          <p:cNvPr id="5" name="Picture 4">
            <a:extLst>
              <a:ext uri="{FF2B5EF4-FFF2-40B4-BE49-F238E27FC236}">
                <a16:creationId xmlns:a16="http://schemas.microsoft.com/office/drawing/2014/main" id="{A031199B-0539-3B07-B585-5151EC627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61" y="407506"/>
            <a:ext cx="11241156" cy="6042990"/>
          </a:xfrm>
          <a:prstGeom prst="rect">
            <a:avLst/>
          </a:prstGeom>
        </p:spPr>
      </p:pic>
    </p:spTree>
    <p:extLst>
      <p:ext uri="{BB962C8B-B14F-4D97-AF65-F5344CB8AC3E}">
        <p14:creationId xmlns:p14="http://schemas.microsoft.com/office/powerpoint/2010/main" val="1141181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24CDB8-CCF2-2CDC-692F-17A333A75026}"/>
              </a:ext>
            </a:extLst>
          </p:cNvPr>
          <p:cNvSpPr>
            <a:spLocks noGrp="1"/>
          </p:cNvSpPr>
          <p:nvPr>
            <p:ph idx="1"/>
          </p:nvPr>
        </p:nvSpPr>
        <p:spPr>
          <a:xfrm>
            <a:off x="838200" y="481781"/>
            <a:ext cx="10515600" cy="5695182"/>
          </a:xfrm>
        </p:spPr>
        <p:txBody>
          <a:bodyPr/>
          <a:lstStyle/>
          <a:p>
            <a:pPr marL="0" indent="0">
              <a:buNone/>
            </a:pPr>
            <a:r>
              <a:rPr lang="en-IN" sz="3600" b="1" dirty="0">
                <a:latin typeface="Times New Roman" panose="02020603050405020304" pitchFamily="18" charset="0"/>
                <a:cs typeface="Times New Roman" panose="02020603050405020304" pitchFamily="18" charset="0"/>
              </a:rPr>
              <a:t>                       </a:t>
            </a:r>
            <a:r>
              <a:rPr lang="en-IN" sz="4400" b="1" u="sng" dirty="0">
                <a:solidFill>
                  <a:srgbClr val="92D050"/>
                </a:solidFill>
                <a:latin typeface="Times New Roman" panose="02020603050405020304" pitchFamily="18" charset="0"/>
                <a:cs typeface="Times New Roman" panose="02020603050405020304" pitchFamily="18" charset="0"/>
              </a:rPr>
              <a:t>Title of the Project</a:t>
            </a:r>
          </a:p>
          <a:p>
            <a:pPr marL="0" indent="0">
              <a:buNone/>
            </a:pPr>
            <a:endParaRPr lang="en-IN" sz="3600" b="1" u="sng"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         </a:t>
            </a:r>
            <a:r>
              <a:rPr lang="en-GB" sz="3200" b="1" i="0" u="none" strike="noStrike" dirty="0">
                <a:solidFill>
                  <a:srgbClr val="000000"/>
                </a:solidFill>
                <a:effectLst/>
                <a:latin typeface="Times New Roman" panose="02020603050405020304" pitchFamily="18" charset="0"/>
                <a:cs typeface="Times New Roman" panose="02020603050405020304" pitchFamily="18" charset="0"/>
              </a:rPr>
              <a:t>Serverless Web Application using AWS Services</a:t>
            </a:r>
          </a:p>
          <a:p>
            <a:pPr marL="0" indent="0">
              <a:buNone/>
            </a:pPr>
            <a:endParaRPr lang="en-GB" sz="1800" b="1" dirty="0">
              <a:solidFill>
                <a:srgbClr val="000000"/>
              </a:solidFill>
              <a:latin typeface="Times New Roman" panose="02020603050405020304" pitchFamily="18" charset="0"/>
              <a:cs typeface="Times New Roman" panose="02020603050405020304" pitchFamily="18" charset="0"/>
            </a:endParaRPr>
          </a:p>
          <a:p>
            <a:pPr marL="0" indent="0">
              <a:buNone/>
            </a:pPr>
            <a:endParaRPr lang="en-GB" sz="1800" b="1" dirty="0">
              <a:solidFill>
                <a:srgbClr val="000000"/>
              </a:solidFill>
              <a:latin typeface="Times New Roman" panose="02020603050405020304" pitchFamily="18" charset="0"/>
              <a:cs typeface="Times New Roman" panose="02020603050405020304" pitchFamily="18" charset="0"/>
            </a:endParaRPr>
          </a:p>
          <a:p>
            <a:pPr marL="0" indent="0">
              <a:buNone/>
            </a:pPr>
            <a:endParaRPr lang="en-GB" sz="1800" b="1" dirty="0">
              <a:solidFill>
                <a:srgbClr val="000000"/>
              </a:solidFill>
              <a:latin typeface="Times New Roman" panose="02020603050405020304" pitchFamily="18" charset="0"/>
              <a:cs typeface="Times New Roman" panose="02020603050405020304" pitchFamily="18" charset="0"/>
            </a:endParaRPr>
          </a:p>
          <a:p>
            <a:pPr marL="0" indent="0">
              <a:buNone/>
            </a:pPr>
            <a:r>
              <a:rPr lang="en-GB" sz="1800" b="1" dirty="0">
                <a:solidFill>
                  <a:srgbClr val="000000"/>
                </a:solidFill>
                <a:latin typeface="Times New Roman" panose="02020603050405020304" pitchFamily="18" charset="0"/>
                <a:cs typeface="Times New Roman" panose="02020603050405020304" pitchFamily="18" charset="0"/>
              </a:rPr>
              <a:t>                                                                                         </a:t>
            </a:r>
            <a:r>
              <a:rPr lang="en-GB" sz="2400" b="1" u="sng" dirty="0">
                <a:solidFill>
                  <a:srgbClr val="000000"/>
                </a:solidFill>
                <a:latin typeface="Times New Roman" panose="02020603050405020304" pitchFamily="18" charset="0"/>
                <a:cs typeface="Times New Roman" panose="02020603050405020304" pitchFamily="18" charset="0"/>
              </a:rPr>
              <a:t>Project Members</a:t>
            </a:r>
            <a:r>
              <a:rPr lang="en-GB" sz="2400" b="1" dirty="0">
                <a:solidFill>
                  <a:srgbClr val="000000"/>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M. Lakshmi Devi</a:t>
            </a:r>
          </a:p>
          <a:p>
            <a:pPr marL="0" indent="0">
              <a:buNone/>
            </a:pPr>
            <a:r>
              <a:rPr lang="en-IN" dirty="0">
                <a:latin typeface="Times New Roman" panose="02020603050405020304" pitchFamily="18" charset="0"/>
                <a:cs typeface="Times New Roman" panose="02020603050405020304" pitchFamily="18" charset="0"/>
              </a:rPr>
              <a:t>								M. Sirisha</a:t>
            </a:r>
          </a:p>
          <a:p>
            <a:pPr marL="0" indent="0">
              <a:buNone/>
            </a:pPr>
            <a:r>
              <a:rPr lang="en-IN" dirty="0">
                <a:latin typeface="Times New Roman" panose="02020603050405020304" pitchFamily="18" charset="0"/>
                <a:cs typeface="Times New Roman" panose="02020603050405020304" pitchFamily="18" charset="0"/>
              </a:rPr>
              <a:t>							 	C. Seenu</a:t>
            </a:r>
          </a:p>
        </p:txBody>
      </p:sp>
    </p:spTree>
    <p:extLst>
      <p:ext uri="{BB962C8B-B14F-4D97-AF65-F5344CB8AC3E}">
        <p14:creationId xmlns:p14="http://schemas.microsoft.com/office/powerpoint/2010/main" val="4606613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2FFFB0-603D-CCEE-75C9-9CC9892B15E9}"/>
              </a:ext>
            </a:extLst>
          </p:cNvPr>
          <p:cNvSpPr>
            <a:spLocks noGrp="1"/>
          </p:cNvSpPr>
          <p:nvPr>
            <p:ph type="subTitle" idx="1"/>
          </p:nvPr>
        </p:nvSpPr>
        <p:spPr>
          <a:xfrm>
            <a:off x="1140542" y="501445"/>
            <a:ext cx="9792929" cy="5899355"/>
          </a:xfrm>
        </p:spPr>
        <p:txBody>
          <a:bodyPr>
            <a:normAutofit lnSpcReduction="10000"/>
          </a:bodyPr>
          <a:lstStyle/>
          <a:p>
            <a:pPr algn="l"/>
            <a:r>
              <a:rPr lang="en-IN" sz="2800" b="1" u="sng" dirty="0">
                <a:latin typeface="Times New Roman" panose="02020603050405020304" pitchFamily="18" charset="0"/>
                <a:cs typeface="Times New Roman" panose="02020603050405020304" pitchFamily="18" charset="0"/>
              </a:rPr>
              <a:t>Introduction</a:t>
            </a:r>
            <a:r>
              <a:rPr lang="en-IN" dirty="0">
                <a:latin typeface="Times New Roman" panose="02020603050405020304" pitchFamily="18" charset="0"/>
                <a:cs typeface="Times New Roman" panose="02020603050405020304" pitchFamily="18" charset="0"/>
              </a:rPr>
              <a:t>:</a:t>
            </a:r>
          </a:p>
          <a:p>
            <a:pPr algn="l"/>
            <a:endParaRPr lang="en-IN" dirty="0">
              <a:latin typeface="Times New Roman" panose="02020603050405020304" pitchFamily="18" charset="0"/>
              <a:cs typeface="Times New Roman" panose="02020603050405020304" pitchFamily="18" charset="0"/>
            </a:endParaRPr>
          </a:p>
          <a:p>
            <a:pPr algn="just" rtl="0">
              <a:spcBef>
                <a:spcPts val="1200"/>
              </a:spcBef>
              <a:spcAft>
                <a:spcPts val="0"/>
              </a:spcAft>
            </a:pPr>
            <a:r>
              <a:rPr lang="en-IN" dirty="0">
                <a:latin typeface="Times New Roman" panose="02020603050405020304" pitchFamily="18" charset="0"/>
                <a:cs typeface="Times New Roman" panose="02020603050405020304" pitchFamily="18" charset="0"/>
              </a:rPr>
              <a:t>                             </a:t>
            </a:r>
            <a:r>
              <a:rPr lang="en-GB" sz="2000" b="0" i="1" u="none" strike="noStrike" dirty="0">
                <a:solidFill>
                  <a:srgbClr val="000000"/>
                </a:solidFill>
                <a:effectLst/>
                <a:highlight>
                  <a:srgbClr val="FFFFFF"/>
                </a:highlight>
                <a:latin typeface="Times New Roman" panose="02020603050405020304" pitchFamily="18" charset="0"/>
              </a:rPr>
              <a:t>In the contemporary digital era, web applications form the backbone of many business operations, providing platforms for interaction, data management, and service delivery. Traditional server-based architectures, however, often face challenges such as scalability, maintenance overhead, and cost efficiency. To address these issues, serverless architecture has emerged as a revolutionary approach, offering scalable and maintenance-free solutions. This project, titled "</a:t>
            </a:r>
            <a:r>
              <a:rPr lang="en-GB" sz="2000" b="1" i="1" u="none" strike="noStrike" dirty="0">
                <a:solidFill>
                  <a:srgbClr val="000000"/>
                </a:solidFill>
                <a:effectLst/>
                <a:highlight>
                  <a:srgbClr val="FFFFFF"/>
                </a:highlight>
                <a:latin typeface="Times New Roman" panose="02020603050405020304" pitchFamily="18" charset="0"/>
              </a:rPr>
              <a:t>Serverless Web Application on AWS</a:t>
            </a:r>
            <a:r>
              <a:rPr lang="en-GB" sz="2000" b="0" i="1" u="none" strike="noStrike" dirty="0">
                <a:solidFill>
                  <a:srgbClr val="000000"/>
                </a:solidFill>
                <a:effectLst/>
                <a:highlight>
                  <a:srgbClr val="FFFFFF"/>
                </a:highlight>
                <a:latin typeface="Times New Roman" panose="02020603050405020304" pitchFamily="18" charset="0"/>
              </a:rPr>
              <a:t>," demonstrates the creation of a robust, serverless web application that leverages the power of AWS services to deliver a seamless user experience while minimizing operational complexities.</a:t>
            </a:r>
          </a:p>
          <a:p>
            <a:pPr algn="just" rtl="0">
              <a:spcBef>
                <a:spcPts val="1200"/>
              </a:spcBef>
              <a:spcAft>
                <a:spcPts val="0"/>
              </a:spcAft>
            </a:pPr>
            <a:endParaRPr lang="en-GB" sz="2000" b="0" dirty="0">
              <a:effectLst/>
              <a:highlight>
                <a:srgbClr val="FFFFFF"/>
              </a:highlight>
            </a:endParaRPr>
          </a:p>
          <a:p>
            <a:pPr algn="just" rtl="0">
              <a:spcBef>
                <a:spcPts val="0"/>
              </a:spcBef>
              <a:spcAft>
                <a:spcPts val="1200"/>
              </a:spcAft>
            </a:pPr>
            <a:r>
              <a:rPr lang="en-GB" sz="2000" b="0" i="1" u="none" strike="noStrike" dirty="0">
                <a:solidFill>
                  <a:srgbClr val="000000"/>
                </a:solidFill>
                <a:effectLst/>
                <a:highlight>
                  <a:srgbClr val="FFFFFF"/>
                </a:highlight>
                <a:latin typeface="Times New Roman" panose="02020603050405020304" pitchFamily="18" charset="0"/>
              </a:rPr>
              <a:t>The core objective of this project is to build a fully functional web application that allows users to perform Create, Read, Update, and Delete (CRUD) operations on a dataset stored in </a:t>
            </a:r>
            <a:r>
              <a:rPr lang="en-GB" sz="2000" b="1" i="1" u="none" strike="noStrike" dirty="0">
                <a:solidFill>
                  <a:srgbClr val="000000"/>
                </a:solidFill>
                <a:effectLst/>
                <a:highlight>
                  <a:srgbClr val="FFFFFF"/>
                </a:highlight>
                <a:latin typeface="Times New Roman" panose="02020603050405020304" pitchFamily="18" charset="0"/>
              </a:rPr>
              <a:t>AWS DynamoDB</a:t>
            </a:r>
            <a:r>
              <a:rPr lang="en-GB" sz="2000" b="0" i="1" u="none" strike="noStrike" dirty="0">
                <a:solidFill>
                  <a:srgbClr val="000000"/>
                </a:solidFill>
                <a:effectLst/>
                <a:highlight>
                  <a:srgbClr val="FFFFFF"/>
                </a:highlight>
                <a:latin typeface="Times New Roman" panose="02020603050405020304" pitchFamily="18" charset="0"/>
              </a:rPr>
              <a:t>. By employing </a:t>
            </a:r>
            <a:r>
              <a:rPr lang="en-GB" sz="2000" b="1" i="1" u="none" strike="noStrike" dirty="0">
                <a:solidFill>
                  <a:srgbClr val="000000"/>
                </a:solidFill>
                <a:effectLst/>
                <a:highlight>
                  <a:srgbClr val="FFFFFF"/>
                </a:highlight>
                <a:latin typeface="Times New Roman" panose="02020603050405020304" pitchFamily="18" charset="0"/>
              </a:rPr>
              <a:t>AWS Lambda </a:t>
            </a:r>
            <a:r>
              <a:rPr lang="en-GB" sz="2000" b="0" i="1" u="none" strike="noStrike" dirty="0">
                <a:solidFill>
                  <a:srgbClr val="000000"/>
                </a:solidFill>
                <a:effectLst/>
                <a:highlight>
                  <a:srgbClr val="FFFFFF"/>
                </a:highlight>
                <a:latin typeface="Times New Roman" panose="02020603050405020304" pitchFamily="18" charset="0"/>
              </a:rPr>
              <a:t>for backend processing, </a:t>
            </a:r>
            <a:r>
              <a:rPr lang="en-GB" sz="2000" b="1" i="1" u="none" strike="noStrike" dirty="0">
                <a:solidFill>
                  <a:srgbClr val="000000"/>
                </a:solidFill>
                <a:effectLst/>
                <a:highlight>
                  <a:srgbClr val="FFFFFF"/>
                </a:highlight>
                <a:latin typeface="Times New Roman" panose="02020603050405020304" pitchFamily="18" charset="0"/>
              </a:rPr>
              <a:t>Amazon S3 </a:t>
            </a:r>
            <a:r>
              <a:rPr lang="en-GB" sz="2000" b="0" i="1" u="none" strike="noStrike" dirty="0">
                <a:solidFill>
                  <a:srgbClr val="000000"/>
                </a:solidFill>
                <a:effectLst/>
                <a:highlight>
                  <a:srgbClr val="FFFFFF"/>
                </a:highlight>
                <a:latin typeface="Times New Roman" panose="02020603050405020304" pitchFamily="18" charset="0"/>
              </a:rPr>
              <a:t>for static file hosting, and </a:t>
            </a:r>
            <a:r>
              <a:rPr lang="en-GB" sz="2000" b="1" i="1" u="none" strike="noStrike" dirty="0">
                <a:solidFill>
                  <a:srgbClr val="000000"/>
                </a:solidFill>
                <a:effectLst/>
                <a:highlight>
                  <a:srgbClr val="FFFFFF"/>
                </a:highlight>
                <a:latin typeface="Times New Roman" panose="02020603050405020304" pitchFamily="18" charset="0"/>
              </a:rPr>
              <a:t>CloudFront</a:t>
            </a:r>
            <a:r>
              <a:rPr lang="en-GB" sz="2000" b="0" i="1" u="none" strike="noStrike" dirty="0">
                <a:solidFill>
                  <a:srgbClr val="000000"/>
                </a:solidFill>
                <a:effectLst/>
                <a:highlight>
                  <a:srgbClr val="FFFFFF"/>
                </a:highlight>
                <a:latin typeface="Times New Roman" panose="02020603050405020304" pitchFamily="18" charset="0"/>
              </a:rPr>
              <a:t> for content delivery, this project exemplifies how to integrate various AWS services into a cohesive, efficient, and scalable application.</a:t>
            </a:r>
            <a:endParaRPr lang="en-GB" sz="2000" b="0" dirty="0">
              <a:effectLst/>
              <a:highlight>
                <a:srgbClr val="FFFFFF"/>
              </a:highlight>
            </a:endParaRPr>
          </a:p>
          <a:p>
            <a:br>
              <a:rPr lang="en-GB" dirty="0"/>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99440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80A16-40B0-71E4-CB3F-AB472EE01C00}"/>
              </a:ext>
            </a:extLst>
          </p:cNvPr>
          <p:cNvSpPr>
            <a:spLocks noGrp="1"/>
          </p:cNvSpPr>
          <p:nvPr>
            <p:ph idx="1"/>
          </p:nvPr>
        </p:nvSpPr>
        <p:spPr>
          <a:xfrm>
            <a:off x="838200" y="570271"/>
            <a:ext cx="10515600" cy="5879690"/>
          </a:xfrm>
        </p:spPr>
        <p:txBody>
          <a:bodyPr/>
          <a:lstStyle/>
          <a:p>
            <a:pPr marL="0" indent="0">
              <a:buNone/>
            </a:pPr>
            <a:r>
              <a:rPr lang="en-IN" b="1" u="sng" dirty="0">
                <a:latin typeface="Times New Roman" panose="02020603050405020304" pitchFamily="18" charset="0"/>
                <a:cs typeface="Times New Roman" panose="02020603050405020304" pitchFamily="18" charset="0"/>
              </a:rPr>
              <a:t>AWS Services Used</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1) Amazon S3</a:t>
            </a:r>
          </a:p>
          <a:p>
            <a:pPr marL="0" indent="0">
              <a:buNone/>
            </a:pPr>
            <a:r>
              <a:rPr lang="en-IN" dirty="0">
                <a:latin typeface="Times New Roman" panose="02020603050405020304" pitchFamily="18" charset="0"/>
                <a:cs typeface="Times New Roman" panose="02020603050405020304" pitchFamily="18" charset="0"/>
              </a:rPr>
              <a:t>                                    2) CloudFront</a:t>
            </a:r>
          </a:p>
          <a:p>
            <a:pPr marL="0" indent="0">
              <a:buNone/>
            </a:pPr>
            <a:r>
              <a:rPr lang="en-IN" dirty="0">
                <a:latin typeface="Times New Roman" panose="02020603050405020304" pitchFamily="18" charset="0"/>
                <a:cs typeface="Times New Roman" panose="02020603050405020304" pitchFamily="18" charset="0"/>
              </a:rPr>
              <a:t>                                    3) Route53</a:t>
            </a:r>
          </a:p>
          <a:p>
            <a:pPr marL="0" indent="0">
              <a:buNone/>
            </a:pPr>
            <a:r>
              <a:rPr lang="en-IN" dirty="0">
                <a:latin typeface="Times New Roman" panose="02020603050405020304" pitchFamily="18" charset="0"/>
                <a:cs typeface="Times New Roman" panose="02020603050405020304" pitchFamily="18" charset="0"/>
              </a:rPr>
              <a:t>                                    4) DynamoDB</a:t>
            </a:r>
          </a:p>
          <a:p>
            <a:pPr marL="0" indent="0">
              <a:buNone/>
            </a:pPr>
            <a:r>
              <a:rPr lang="en-IN" dirty="0">
                <a:latin typeface="Times New Roman" panose="02020603050405020304" pitchFamily="18" charset="0"/>
                <a:cs typeface="Times New Roman" panose="02020603050405020304" pitchFamily="18" charset="0"/>
              </a:rPr>
              <a:t>                                    5) AWS Lambda</a:t>
            </a:r>
          </a:p>
          <a:p>
            <a:pPr marL="0" indent="0">
              <a:buNone/>
            </a:pPr>
            <a:r>
              <a:rPr lang="en-IN" dirty="0">
                <a:latin typeface="Times New Roman" panose="02020603050405020304" pitchFamily="18" charset="0"/>
                <a:cs typeface="Times New Roman" panose="02020603050405020304" pitchFamily="18" charset="0"/>
              </a:rPr>
              <a:t>			     6) IAM</a:t>
            </a:r>
          </a:p>
        </p:txBody>
      </p:sp>
    </p:spTree>
    <p:extLst>
      <p:ext uri="{BB962C8B-B14F-4D97-AF65-F5344CB8AC3E}">
        <p14:creationId xmlns:p14="http://schemas.microsoft.com/office/powerpoint/2010/main" val="26370243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2E720-53A2-A367-FD1B-CF44A01DFB93}"/>
              </a:ext>
            </a:extLst>
          </p:cNvPr>
          <p:cNvSpPr>
            <a:spLocks noGrp="1"/>
          </p:cNvSpPr>
          <p:nvPr>
            <p:ph idx="1"/>
          </p:nvPr>
        </p:nvSpPr>
        <p:spPr>
          <a:xfrm>
            <a:off x="838200" y="383458"/>
            <a:ext cx="10515600" cy="6233652"/>
          </a:xfrm>
        </p:spPr>
        <p:txBody>
          <a:bodyPr/>
          <a:lstStyle/>
          <a:p>
            <a:pPr marL="0" indent="0">
              <a:buNone/>
            </a:pPr>
            <a:r>
              <a:rPr lang="en-IN" b="1" u="sng" dirty="0">
                <a:latin typeface="Times New Roman" panose="02020603050405020304" pitchFamily="18" charset="0"/>
                <a:cs typeface="Times New Roman" panose="02020603050405020304" pitchFamily="18" charset="0"/>
              </a:rPr>
              <a:t>Architecture</a:t>
            </a:r>
            <a:r>
              <a:rPr lang="en-IN"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EE3F0B32-920B-9C80-E7E0-27691A08B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56" y="1441174"/>
            <a:ext cx="10131288" cy="4614635"/>
          </a:xfrm>
          <a:prstGeom prst="rect">
            <a:avLst/>
          </a:prstGeom>
        </p:spPr>
      </p:pic>
    </p:spTree>
    <p:extLst>
      <p:ext uri="{BB962C8B-B14F-4D97-AF65-F5344CB8AC3E}">
        <p14:creationId xmlns:p14="http://schemas.microsoft.com/office/powerpoint/2010/main" val="3730560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E07947-767F-4FB6-91AB-DD6D310238FC}"/>
              </a:ext>
            </a:extLst>
          </p:cNvPr>
          <p:cNvSpPr>
            <a:spLocks noGrp="1"/>
          </p:cNvSpPr>
          <p:nvPr>
            <p:ph idx="1"/>
          </p:nvPr>
        </p:nvSpPr>
        <p:spPr>
          <a:xfrm>
            <a:off x="420329" y="206477"/>
            <a:ext cx="11368548" cy="6390968"/>
          </a:xfrm>
        </p:spPr>
        <p:txBody>
          <a:bodyPr>
            <a:normAutofit/>
          </a:bodyPr>
          <a:lstStyle/>
          <a:p>
            <a:pPr>
              <a:buFont typeface="Wingdings" panose="05000000000000000000" pitchFamily="2" charset="2"/>
              <a:buChar char="Ø"/>
            </a:pPr>
            <a:r>
              <a:rPr lang="en-IN" dirty="0"/>
              <a:t> </a:t>
            </a:r>
            <a:r>
              <a:rPr lang="en-IN" b="1" u="sng" dirty="0">
                <a:latin typeface="Times New Roman" panose="02020603050405020304" pitchFamily="18" charset="0"/>
                <a:cs typeface="Times New Roman" panose="02020603050405020304" pitchFamily="18" charset="0"/>
              </a:rPr>
              <a:t>Step-1</a:t>
            </a:r>
            <a:r>
              <a:rPr lang="en-IN" dirty="0">
                <a:latin typeface="Times New Roman" panose="02020603050405020304" pitchFamily="18" charset="0"/>
                <a:cs typeface="Times New Roman" panose="02020603050405020304" pitchFamily="18" charset="0"/>
              </a:rPr>
              <a:t>: Set up AWS S3 Bucket</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a:buFont typeface="Courier New" panose="02070309020205020404" pitchFamily="49" charset="0"/>
              <a:buChar char="o"/>
            </a:pPr>
            <a:r>
              <a:rPr lang="en-IN" dirty="0"/>
              <a:t> </a:t>
            </a:r>
            <a:r>
              <a:rPr lang="en-IN" sz="2000" dirty="0">
                <a:latin typeface="Times New Roman" panose="02020603050405020304" pitchFamily="18" charset="0"/>
                <a:cs typeface="Times New Roman" panose="02020603050405020304" pitchFamily="18" charset="0"/>
              </a:rPr>
              <a:t>Create and upload files(HTML, CSS, JS etc…) into </a:t>
            </a:r>
            <a:r>
              <a:rPr lang="en-IN" sz="2000" b="1" dirty="0">
                <a:latin typeface="Times New Roman" panose="02020603050405020304" pitchFamily="18" charset="0"/>
                <a:cs typeface="Times New Roman" panose="02020603050405020304" pitchFamily="18" charset="0"/>
              </a:rPr>
              <a:t>S3 </a:t>
            </a:r>
            <a:r>
              <a:rPr lang="en-IN" sz="2000" dirty="0">
                <a:latin typeface="Times New Roman" panose="02020603050405020304" pitchFamily="18" charset="0"/>
                <a:cs typeface="Times New Roman" panose="02020603050405020304" pitchFamily="18" charset="0"/>
              </a:rPr>
              <a:t>bucket.</a:t>
            </a:r>
          </a:p>
          <a:p>
            <a:pPr>
              <a:buFont typeface="Courier New" panose="02070309020205020404" pitchFamily="49" charset="0"/>
              <a:buChar char="o"/>
            </a:pPr>
            <a:r>
              <a:rPr lang="en-IN" b="1" dirty="0"/>
              <a:t> </a:t>
            </a:r>
            <a:r>
              <a:rPr lang="en-GB" sz="2000" b="1" i="0" u="sng" strike="noStrike" dirty="0">
                <a:solidFill>
                  <a:srgbClr val="000000"/>
                </a:solidFill>
                <a:effectLst/>
                <a:highlight>
                  <a:srgbClr val="FFFFFF"/>
                </a:highlight>
                <a:latin typeface="Times New Roman" panose="02020603050405020304" pitchFamily="18" charset="0"/>
              </a:rPr>
              <a:t>Benefits</a:t>
            </a:r>
            <a:r>
              <a:rPr lang="en-GB" sz="2000" b="0" i="0" u="none" strike="noStrike" dirty="0">
                <a:solidFill>
                  <a:srgbClr val="000000"/>
                </a:solidFill>
                <a:effectLst/>
                <a:highlight>
                  <a:srgbClr val="FFFFFF"/>
                </a:highlight>
                <a:latin typeface="Times New Roman" panose="02020603050405020304" pitchFamily="18" charset="0"/>
              </a:rPr>
              <a:t>: </a:t>
            </a:r>
            <a:r>
              <a:rPr lang="en-GB" sz="2000" b="0" i="1" u="none" strike="noStrike" dirty="0">
                <a:solidFill>
                  <a:srgbClr val="000000"/>
                </a:solidFill>
                <a:effectLst/>
                <a:highlight>
                  <a:srgbClr val="FFFFFF"/>
                </a:highlight>
                <a:latin typeface="Times New Roman" panose="02020603050405020304" pitchFamily="18" charset="0"/>
              </a:rPr>
              <a:t>Provides durable storage, high availability, and scalable storage capacity. It also integrates with other AWS services and offers cost-effective storage options.</a:t>
            </a:r>
            <a:endParaRPr lang="en-IN" sz="2000" b="1" dirty="0"/>
          </a:p>
        </p:txBody>
      </p:sp>
      <p:pic>
        <p:nvPicPr>
          <p:cNvPr id="5" name="Picture 4">
            <a:extLst>
              <a:ext uri="{FF2B5EF4-FFF2-40B4-BE49-F238E27FC236}">
                <a16:creationId xmlns:a16="http://schemas.microsoft.com/office/drawing/2014/main" id="{1962C9D5-42C7-B257-BFA9-0DDE60DC3E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64" y="978408"/>
            <a:ext cx="10933471" cy="3092047"/>
          </a:xfrm>
          <a:prstGeom prst="rect">
            <a:avLst/>
          </a:prstGeom>
        </p:spPr>
      </p:pic>
    </p:spTree>
    <p:extLst>
      <p:ext uri="{BB962C8B-B14F-4D97-AF65-F5344CB8AC3E}">
        <p14:creationId xmlns:p14="http://schemas.microsoft.com/office/powerpoint/2010/main" val="1335005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881FB-C8F5-44DD-C267-65DCC4CAD265}"/>
              </a:ext>
            </a:extLst>
          </p:cNvPr>
          <p:cNvSpPr>
            <a:spLocks noGrp="1"/>
          </p:cNvSpPr>
          <p:nvPr>
            <p:ph idx="1"/>
          </p:nvPr>
        </p:nvSpPr>
        <p:spPr>
          <a:xfrm>
            <a:off x="367747" y="367748"/>
            <a:ext cx="11509513" cy="6182139"/>
          </a:xfrm>
        </p:spPr>
        <p:txBody>
          <a:bodyPr>
            <a:normAutofit lnSpcReduction="10000"/>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Step-2</a:t>
            </a:r>
            <a:r>
              <a:rPr lang="en-IN" dirty="0">
                <a:latin typeface="Times New Roman" panose="02020603050405020304" pitchFamily="18" charset="0"/>
                <a:cs typeface="Times New Roman" panose="02020603050405020304" pitchFamily="18" charset="0"/>
              </a:rPr>
              <a:t>: Set up AWS CloudFront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indent="0" fontAlgn="base">
              <a:spcBef>
                <a:spcPts val="1200"/>
              </a:spcBef>
              <a:spcAft>
                <a:spcPts val="1200"/>
              </a:spcAft>
              <a:buNone/>
            </a:pPr>
            <a:endParaRPr lang="en-GB" sz="1800" b="1" u="sng" dirty="0">
              <a:solidFill>
                <a:srgbClr val="000000"/>
              </a:solidFill>
              <a:highlight>
                <a:srgbClr val="FFFFFF"/>
              </a:highlight>
              <a:latin typeface="Times New Roman" panose="02020603050405020304" pitchFamily="18" charset="0"/>
            </a:endParaRPr>
          </a:p>
          <a:p>
            <a:pPr indent="0" fontAlgn="base">
              <a:spcBef>
                <a:spcPts val="1200"/>
              </a:spcBef>
              <a:spcAft>
                <a:spcPts val="1200"/>
              </a:spcAft>
              <a:buNone/>
            </a:pPr>
            <a:r>
              <a:rPr lang="en-GB" sz="1900" b="1" u="sng" strike="noStrike" dirty="0">
                <a:solidFill>
                  <a:srgbClr val="000000"/>
                </a:solidFill>
                <a:effectLst/>
                <a:highlight>
                  <a:srgbClr val="FFFFFF"/>
                </a:highlight>
                <a:latin typeface="Times New Roman" panose="02020603050405020304" pitchFamily="18" charset="0"/>
              </a:rPr>
              <a:t>Functionality</a:t>
            </a:r>
            <a:r>
              <a:rPr lang="en-GB" sz="1800" b="0" u="none" strike="noStrike" dirty="0">
                <a:solidFill>
                  <a:srgbClr val="000000"/>
                </a:solidFill>
                <a:effectLst/>
                <a:highlight>
                  <a:srgbClr val="FFFFFF"/>
                </a:highlight>
                <a:latin typeface="Times New Roman" panose="02020603050405020304" pitchFamily="18" charset="0"/>
              </a:rPr>
              <a:t>: </a:t>
            </a:r>
            <a:r>
              <a:rPr lang="en-GB" sz="1900" b="0" u="none" strike="noStrike" dirty="0">
                <a:solidFill>
                  <a:srgbClr val="000000"/>
                </a:solidFill>
                <a:effectLst/>
                <a:highlight>
                  <a:srgbClr val="FFFFFF"/>
                </a:highlight>
                <a:latin typeface="Times New Roman" panose="02020603050405020304" pitchFamily="18" charset="0"/>
              </a:rPr>
              <a:t>It caches the static files stored in S3 at edge locations around the world, ensuring faster delivery to users.</a:t>
            </a:r>
          </a:p>
          <a:p>
            <a:pPr marL="0" indent="0">
              <a:buNone/>
            </a:pPr>
            <a:r>
              <a:rPr lang="en-GB" sz="1800" b="1" dirty="0">
                <a:solidFill>
                  <a:srgbClr val="000000"/>
                </a:solidFill>
                <a:highlight>
                  <a:srgbClr val="FFFFFF"/>
                </a:highlight>
                <a:latin typeface="Times New Roman" panose="02020603050405020304" pitchFamily="18" charset="0"/>
                <a:cs typeface="Times New Roman" panose="02020603050405020304" pitchFamily="18" charset="0"/>
              </a:rPr>
              <a:t>    </a:t>
            </a:r>
            <a:r>
              <a:rPr lang="en-GB" sz="1900" b="1" u="sng"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Benefits</a:t>
            </a:r>
            <a:r>
              <a:rPr lang="en-GB" sz="1800" b="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GB" sz="1900" b="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Enhances the performance of the web application by reducing latency and improving load times. </a:t>
            </a:r>
          </a:p>
          <a:p>
            <a:pPr marL="0" indent="0">
              <a:buNone/>
            </a:pPr>
            <a:r>
              <a:rPr lang="en-GB" sz="1900" b="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                  It also provides security features such as DDoS protection and encryption.</a:t>
            </a:r>
            <a:endParaRPr lang="en-IN" sz="19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BD491E-40CD-AE4C-1482-5772E20A0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86" y="1152939"/>
            <a:ext cx="10717697" cy="3389245"/>
          </a:xfrm>
          <a:prstGeom prst="rect">
            <a:avLst/>
          </a:prstGeom>
        </p:spPr>
      </p:pic>
    </p:spTree>
    <p:extLst>
      <p:ext uri="{BB962C8B-B14F-4D97-AF65-F5344CB8AC3E}">
        <p14:creationId xmlns:p14="http://schemas.microsoft.com/office/powerpoint/2010/main" val="392380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15908-3738-8792-D76B-B4911044A576}"/>
              </a:ext>
            </a:extLst>
          </p:cNvPr>
          <p:cNvSpPr>
            <a:spLocks noGrp="1"/>
          </p:cNvSpPr>
          <p:nvPr>
            <p:ph idx="1"/>
          </p:nvPr>
        </p:nvSpPr>
        <p:spPr>
          <a:xfrm>
            <a:off x="367747" y="447261"/>
            <a:ext cx="11390243" cy="6052930"/>
          </a:xfrm>
        </p:spPr>
        <p:txBody>
          <a:bodyPr/>
          <a:lstStyle/>
          <a:p>
            <a:pPr>
              <a:buFont typeface="Wingdings" panose="05000000000000000000" pitchFamily="2" charset="2"/>
              <a:buChar char="Ø"/>
            </a:pPr>
            <a:r>
              <a:rPr lang="en-IN" dirty="0"/>
              <a:t> </a:t>
            </a:r>
            <a:r>
              <a:rPr lang="en-IN" b="1" u="sng" dirty="0">
                <a:latin typeface="Times New Roman" panose="02020603050405020304" pitchFamily="18" charset="0"/>
                <a:cs typeface="Times New Roman" panose="02020603050405020304" pitchFamily="18" charset="0"/>
              </a:rPr>
              <a:t>Step-3</a:t>
            </a:r>
            <a:r>
              <a:rPr lang="en-IN" dirty="0">
                <a:latin typeface="Times New Roman" panose="02020603050405020304" pitchFamily="18" charset="0"/>
                <a:cs typeface="Times New Roman" panose="02020603050405020304" pitchFamily="18" charset="0"/>
              </a:rPr>
              <a:t>: Set up AWS Route53</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Create Hosted Zone(Domain Name Creation).</a:t>
            </a:r>
          </a:p>
          <a:p>
            <a:pPr>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Edit Alternate Domain Name in CloudFront.</a:t>
            </a:r>
          </a:p>
          <a:p>
            <a:pPr>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Custom SSL Certificate for application security.</a:t>
            </a:r>
          </a:p>
          <a:p>
            <a:pPr>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 Validate and Verify SSL certificate.</a:t>
            </a:r>
          </a:p>
        </p:txBody>
      </p:sp>
      <p:pic>
        <p:nvPicPr>
          <p:cNvPr id="5" name="Picture 4">
            <a:extLst>
              <a:ext uri="{FF2B5EF4-FFF2-40B4-BE49-F238E27FC236}">
                <a16:creationId xmlns:a16="http://schemas.microsoft.com/office/drawing/2014/main" id="{D2963198-C15B-1DE6-D0F8-863AC6DC6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65" y="1133062"/>
            <a:ext cx="10873410" cy="3200400"/>
          </a:xfrm>
          <a:prstGeom prst="rect">
            <a:avLst/>
          </a:prstGeom>
        </p:spPr>
      </p:pic>
    </p:spTree>
    <p:extLst>
      <p:ext uri="{BB962C8B-B14F-4D97-AF65-F5344CB8AC3E}">
        <p14:creationId xmlns:p14="http://schemas.microsoft.com/office/powerpoint/2010/main" val="413120579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F0051B-8F59-EFD8-33EA-8BFB3E5AFFDB}"/>
              </a:ext>
            </a:extLst>
          </p:cNvPr>
          <p:cNvSpPr>
            <a:spLocks noGrp="1"/>
          </p:cNvSpPr>
          <p:nvPr>
            <p:ph type="subTitle" idx="1"/>
          </p:nvPr>
        </p:nvSpPr>
        <p:spPr>
          <a:xfrm>
            <a:off x="387625" y="417443"/>
            <a:ext cx="11400183" cy="6052931"/>
          </a:xfrm>
        </p:spPr>
        <p:txBody>
          <a:bodyPr/>
          <a:lstStyle/>
          <a:p>
            <a:pPr marL="342900" indent="-342900" algn="l">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Step-4</a:t>
            </a:r>
            <a:r>
              <a:rPr lang="en-IN" dirty="0">
                <a:latin typeface="Times New Roman" panose="02020603050405020304" pitchFamily="18" charset="0"/>
                <a:cs typeface="Times New Roman" panose="02020603050405020304" pitchFamily="18" charset="0"/>
              </a:rPr>
              <a:t>: Set up AWS DynamoDB</a:t>
            </a: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 </a:t>
            </a:r>
            <a:r>
              <a:rPr lang="en-GB" sz="2000" b="1" i="0" u="sng" strike="noStrike" dirty="0">
                <a:solidFill>
                  <a:srgbClr val="000000"/>
                </a:solidFill>
                <a:effectLst/>
                <a:highlight>
                  <a:srgbClr val="FFFFFF"/>
                </a:highlight>
                <a:latin typeface="Times New Roman" panose="02020603050405020304" pitchFamily="18" charset="0"/>
              </a:rPr>
              <a:t>Functionality</a:t>
            </a:r>
            <a:r>
              <a:rPr lang="en-GB" sz="2000" b="1" i="0" u="none" strike="noStrike" dirty="0">
                <a:solidFill>
                  <a:srgbClr val="000000"/>
                </a:solidFill>
                <a:effectLst/>
                <a:highlight>
                  <a:srgbClr val="FFFFFF"/>
                </a:highlight>
                <a:latin typeface="Times New Roman" panose="02020603050405020304" pitchFamily="18" charset="0"/>
              </a:rPr>
              <a:t>:</a:t>
            </a:r>
            <a:r>
              <a:rPr lang="en-GB" sz="2000" b="0" i="1" u="none" strike="noStrike" dirty="0">
                <a:solidFill>
                  <a:srgbClr val="000000"/>
                </a:solidFill>
                <a:effectLst/>
                <a:highlight>
                  <a:srgbClr val="FFFFFF"/>
                </a:highlight>
                <a:latin typeface="Times New Roman" panose="02020603050405020304" pitchFamily="18" charset="0"/>
              </a:rPr>
              <a:t> </a:t>
            </a:r>
            <a:r>
              <a:rPr lang="en-GB" sz="1800" b="0" u="none" strike="noStrike" dirty="0">
                <a:solidFill>
                  <a:srgbClr val="000000"/>
                </a:solidFill>
                <a:effectLst/>
                <a:highlight>
                  <a:srgbClr val="FFFFFF"/>
                </a:highlight>
                <a:latin typeface="Times New Roman" panose="02020603050405020304" pitchFamily="18" charset="0"/>
              </a:rPr>
              <a:t>It is ideal for storing and querying large amounts of data with low latency and high throughput</a:t>
            </a:r>
            <a:r>
              <a:rPr lang="en-IN" sz="1800" b="0" u="none" strike="noStrike"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marL="285750" indent="-285750" algn="l">
              <a:buFont typeface="Courier New" panose="02070309020205020404" pitchFamily="49" charset="0"/>
              <a:buChar char="o"/>
            </a:pPr>
            <a:r>
              <a:rPr lang="en-IN" sz="1800" i="1" dirty="0">
                <a:solidFill>
                  <a:srgbClr val="000000"/>
                </a:solidFill>
                <a:highlight>
                  <a:srgbClr val="FFFFFF"/>
                </a:highlight>
                <a:latin typeface="Times New Roman" panose="02020603050405020304" pitchFamily="18" charset="0"/>
                <a:cs typeface="Times New Roman" panose="02020603050405020304" pitchFamily="18" charset="0"/>
              </a:rPr>
              <a:t> </a:t>
            </a:r>
            <a:r>
              <a:rPr lang="en-GB" sz="2000" b="1" i="0" u="sng" strike="noStrike" dirty="0">
                <a:solidFill>
                  <a:srgbClr val="000000"/>
                </a:solidFill>
                <a:effectLst/>
                <a:highlight>
                  <a:srgbClr val="FFFFFF"/>
                </a:highlight>
                <a:latin typeface="Times New Roman" panose="02020603050405020304" pitchFamily="18" charset="0"/>
              </a:rPr>
              <a:t>Benefits</a:t>
            </a:r>
            <a:r>
              <a:rPr lang="en-GB" sz="2000" b="1" i="0" u="none" strike="noStrike" dirty="0">
                <a:solidFill>
                  <a:srgbClr val="000000"/>
                </a:solidFill>
                <a:effectLst/>
                <a:highlight>
                  <a:srgbClr val="FFFFFF"/>
                </a:highlight>
                <a:latin typeface="Times New Roman" panose="02020603050405020304" pitchFamily="18" charset="0"/>
              </a:rPr>
              <a:t>:</a:t>
            </a:r>
            <a:r>
              <a:rPr lang="en-GB" sz="1800" b="0" i="1" u="none" strike="noStrike" dirty="0">
                <a:solidFill>
                  <a:srgbClr val="000000"/>
                </a:solidFill>
                <a:effectLst/>
                <a:highlight>
                  <a:srgbClr val="FFFFFF"/>
                </a:highlight>
                <a:latin typeface="Times New Roman" panose="02020603050405020304" pitchFamily="18" charset="0"/>
              </a:rPr>
              <a:t> </a:t>
            </a:r>
            <a:r>
              <a:rPr lang="en-GB" sz="1800" b="0" u="none" strike="noStrike" dirty="0">
                <a:solidFill>
                  <a:srgbClr val="000000"/>
                </a:solidFill>
                <a:effectLst/>
                <a:highlight>
                  <a:srgbClr val="FFFFFF"/>
                </a:highlight>
                <a:latin typeface="Times New Roman" panose="02020603050405020304" pitchFamily="18" charset="0"/>
              </a:rPr>
              <a:t>Offers built-in high availability and fault tolerance, scales to handle high traffic, and supports flexible data models (key-value and document).</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F442FE-6DDD-D9DE-1792-631BB4A71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21" y="1063488"/>
            <a:ext cx="10697817" cy="3478694"/>
          </a:xfrm>
          <a:prstGeom prst="rect">
            <a:avLst/>
          </a:prstGeom>
        </p:spPr>
      </p:pic>
    </p:spTree>
    <p:extLst>
      <p:ext uri="{BB962C8B-B14F-4D97-AF65-F5344CB8AC3E}">
        <p14:creationId xmlns:p14="http://schemas.microsoft.com/office/powerpoint/2010/main" val="2732194567"/>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1109</Words>
  <Application>Microsoft Office PowerPoint</Application>
  <PresentationFormat>Widescreen</PresentationFormat>
  <Paragraphs>125</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Times New Roman</vt:lpstr>
      <vt:lpstr>Wingdings</vt:lpstr>
      <vt:lpstr>Office Theme</vt:lpstr>
      <vt:lpstr>                                  APSSDC AWS PROJECT                                    Batch - 2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Seenu sunny</dc:creator>
  <cp:lastModifiedBy>Seenu sunny</cp:lastModifiedBy>
  <cp:revision>5</cp:revision>
  <dcterms:created xsi:type="dcterms:W3CDTF">2024-07-15T09:45:04Z</dcterms:created>
  <dcterms:modified xsi:type="dcterms:W3CDTF">2024-07-21T09:18:35Z</dcterms:modified>
</cp:coreProperties>
</file>