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70" r:id="rId16"/>
    <p:sldId id="271" r:id="rId17"/>
    <p:sldId id="26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56" autoAdjust="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B3148-A53A-4356-9463-BDEBD75587D1}" type="datetimeFigureOut">
              <a:rPr lang="en-IN" smtClean="0"/>
              <a:t>24-06-2019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38544-BE81-42E0-A63F-2BCA02B8A8E4}" type="slidenum">
              <a:rPr lang="en-IN" smtClean="0"/>
              <a:t>‹#›</a:t>
            </a:fld>
            <a:endParaRPr lang="en-IN"/>
          </a:p>
        </p:txBody>
      </p:sp>
    </p:spTree>
    <p:extLst>
      <p:ext uri="{BB962C8B-B14F-4D97-AF65-F5344CB8AC3E}">
        <p14:creationId xmlns:p14="http://schemas.microsoft.com/office/powerpoint/2010/main" val="3347496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938544-BE81-42E0-A63F-2BCA02B8A8E4}" type="slidenum">
              <a:rPr lang="en-IN" smtClean="0"/>
              <a:t>3</a:t>
            </a:fld>
            <a:endParaRPr lang="en-IN"/>
          </a:p>
        </p:txBody>
      </p:sp>
    </p:spTree>
    <p:extLst>
      <p:ext uri="{BB962C8B-B14F-4D97-AF65-F5344CB8AC3E}">
        <p14:creationId xmlns:p14="http://schemas.microsoft.com/office/powerpoint/2010/main" val="150203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938544-BE81-42E0-A63F-2BCA02B8A8E4}" type="slidenum">
              <a:rPr lang="en-IN" smtClean="0"/>
              <a:t>9</a:t>
            </a:fld>
            <a:endParaRPr lang="en-IN"/>
          </a:p>
        </p:txBody>
      </p:sp>
    </p:spTree>
    <p:extLst>
      <p:ext uri="{BB962C8B-B14F-4D97-AF65-F5344CB8AC3E}">
        <p14:creationId xmlns:p14="http://schemas.microsoft.com/office/powerpoint/2010/main" val="246350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938544-BE81-42E0-A63F-2BCA02B8A8E4}" type="slidenum">
              <a:rPr lang="en-IN" smtClean="0"/>
              <a:t>10</a:t>
            </a:fld>
            <a:endParaRPr lang="en-IN"/>
          </a:p>
        </p:txBody>
      </p:sp>
    </p:spTree>
    <p:extLst>
      <p:ext uri="{BB962C8B-B14F-4D97-AF65-F5344CB8AC3E}">
        <p14:creationId xmlns:p14="http://schemas.microsoft.com/office/powerpoint/2010/main" val="513281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765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553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0460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08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350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01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7833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54582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36991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00904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082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74794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5720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772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68812DA-F765-4142-A6A3-A8ED7235E082}" type="datetime1">
              <a:rPr lang="en-US" smtClean="0"/>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277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28104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861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73ED0CC-082F-4160-86E5-0D6041F12778}" type="datetime1">
              <a:rPr lang="en-US" smtClean="0"/>
              <a:t>6/24/2019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36479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5583695-9F62-4A1C-AE3F-147EA2DC9284}"/>
              </a:ext>
            </a:extLst>
          </p:cNvPr>
          <p:cNvPicPr>
            <a:picLocks noChangeAspect="1"/>
          </p:cNvPicPr>
          <p:nvPr/>
        </p:nvPicPr>
        <p:blipFill rotWithShape="1">
          <a:blip r:embed="rId3">
            <a:duotone>
              <a:schemeClr val="bg2">
                <a:shade val="45000"/>
                <a:satMod val="135000"/>
              </a:schemeClr>
              <a:prstClr val="white"/>
            </a:duotone>
            <a:alphaModFix amt="25000"/>
          </a:blip>
          <a:srcRect b="15730"/>
          <a:stretch/>
        </p:blipFill>
        <p:spPr>
          <a:xfrm>
            <a:off x="32541" y="285371"/>
            <a:ext cx="12192001" cy="6857990"/>
          </a:xfrm>
          <a:prstGeom prst="rect">
            <a:avLst/>
          </a:prstGeom>
        </p:spPr>
      </p:pic>
      <p:pic>
        <p:nvPicPr>
          <p:cNvPr id="13" name="Picture 12">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59D8C5-BB38-4011-84C6-568542BFA6F1}"/>
              </a:ext>
            </a:extLst>
          </p:cNvPr>
          <p:cNvSpPr>
            <a:spLocks noGrp="1"/>
          </p:cNvSpPr>
          <p:nvPr>
            <p:ph type="ctrTitle"/>
          </p:nvPr>
        </p:nvSpPr>
        <p:spPr>
          <a:xfrm>
            <a:off x="1208086" y="-2"/>
            <a:ext cx="9840913" cy="2509213"/>
          </a:xfrm>
        </p:spPr>
        <p:txBody>
          <a:bodyPr>
            <a:normAutofit/>
          </a:bodyPr>
          <a:lstStyle/>
          <a:p>
            <a:r>
              <a:rPr lang="en-IN" sz="4400" b="1" dirty="0"/>
              <a:t>Project name</a:t>
            </a:r>
            <a:r>
              <a:rPr lang="en-IN" dirty="0"/>
              <a:t>:</a:t>
            </a:r>
            <a:br>
              <a:rPr lang="en-IN" dirty="0"/>
            </a:br>
            <a:r>
              <a:rPr lang="en-IN" sz="5400" cap="none" dirty="0"/>
              <a:t>Smart bill board using ibm watson</a:t>
            </a:r>
            <a:endParaRPr lang="en-IN" dirty="0"/>
          </a:p>
        </p:txBody>
      </p:sp>
      <p:sp>
        <p:nvSpPr>
          <p:cNvPr id="3" name="Subtitle 2">
            <a:extLst>
              <a:ext uri="{FF2B5EF4-FFF2-40B4-BE49-F238E27FC236}">
                <a16:creationId xmlns:a16="http://schemas.microsoft.com/office/drawing/2014/main" id="{65B17AB4-5F17-48B2-B0F7-F3B6F5216F63}"/>
              </a:ext>
            </a:extLst>
          </p:cNvPr>
          <p:cNvSpPr>
            <a:spLocks noGrp="1"/>
          </p:cNvSpPr>
          <p:nvPr>
            <p:ph type="subTitle" idx="1"/>
          </p:nvPr>
        </p:nvSpPr>
        <p:spPr>
          <a:xfrm>
            <a:off x="5448300" y="4110361"/>
            <a:ext cx="4162425" cy="1509389"/>
          </a:xfrm>
        </p:spPr>
        <p:txBody>
          <a:bodyPr>
            <a:normAutofit fontScale="77500" lnSpcReduction="20000"/>
          </a:bodyPr>
          <a:lstStyle/>
          <a:p>
            <a:r>
              <a:rPr lang="en-IN" dirty="0">
                <a:solidFill>
                  <a:schemeClr val="tx1">
                    <a:lumMod val="65000"/>
                    <a:lumOff val="35000"/>
                  </a:schemeClr>
                </a:solidFill>
              </a:rPr>
              <a:t>Team-3</a:t>
            </a:r>
          </a:p>
          <a:p>
            <a:r>
              <a:rPr lang="en-IN" dirty="0">
                <a:solidFill>
                  <a:schemeClr val="tx1">
                    <a:lumMod val="65000"/>
                    <a:lumOff val="35000"/>
                  </a:schemeClr>
                </a:solidFill>
              </a:rPr>
              <a:t>N . Srujana :177y1a04a9</a:t>
            </a:r>
          </a:p>
          <a:p>
            <a:r>
              <a:rPr lang="en-IN" dirty="0">
                <a:solidFill>
                  <a:schemeClr val="tx1">
                    <a:lumMod val="65000"/>
                    <a:lumOff val="35000"/>
                  </a:schemeClr>
                </a:solidFill>
              </a:rPr>
              <a:t>A . Shirisha :187y5a0409</a:t>
            </a:r>
          </a:p>
          <a:p>
            <a:r>
              <a:rPr lang="en-IN" dirty="0">
                <a:solidFill>
                  <a:schemeClr val="tx1">
                    <a:lumMod val="65000"/>
                    <a:lumOff val="35000"/>
                  </a:schemeClr>
                </a:solidFill>
              </a:rPr>
              <a:t>U . Dheeksha : 187y1a0514</a:t>
            </a:r>
          </a:p>
        </p:txBody>
      </p:sp>
    </p:spTree>
    <p:extLst>
      <p:ext uri="{BB962C8B-B14F-4D97-AF65-F5344CB8AC3E}">
        <p14:creationId xmlns:p14="http://schemas.microsoft.com/office/powerpoint/2010/main" val="170900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A58F-D381-47BB-892B-221472497DE8}"/>
              </a:ext>
            </a:extLst>
          </p:cNvPr>
          <p:cNvSpPr>
            <a:spLocks noGrp="1"/>
          </p:cNvSpPr>
          <p:nvPr>
            <p:ph type="title"/>
          </p:nvPr>
        </p:nvSpPr>
        <p:spPr>
          <a:xfrm>
            <a:off x="825311" y="1112745"/>
            <a:ext cx="10381581" cy="3181127"/>
          </a:xfrm>
        </p:spPr>
        <p:txBody>
          <a:bodyPr>
            <a:normAutofit fontScale="90000"/>
          </a:bodyPr>
          <a:lstStyle/>
          <a:p>
            <a:pPr algn="l"/>
            <a:r>
              <a:rPr lang="en-US" sz="2200" b="1" cap="none">
                <a:latin typeface="Times New Roman" panose="02020603050405020304" pitchFamily="18" charset="0"/>
                <a:cs typeface="Times New Roman" panose="02020603050405020304" pitchFamily="18" charset="0"/>
              </a:rPr>
              <a:t>ARDUINO </a:t>
            </a:r>
            <a:r>
              <a:rPr lang="en-US" sz="2200" b="1" cap="none" dirty="0">
                <a:latin typeface="Times New Roman" panose="02020603050405020304" pitchFamily="18" charset="0"/>
                <a:cs typeface="Times New Roman" panose="02020603050405020304" pitchFamily="18" charset="0"/>
              </a:rPr>
              <a:t>IDE:</a:t>
            </a:r>
            <a:br>
              <a:rPr lang="en-US" sz="2200" b="1" cap="none" dirty="0">
                <a:latin typeface="Times New Roman" panose="02020603050405020304" pitchFamily="18" charset="0"/>
                <a:cs typeface="Times New Roman" panose="02020603050405020304" pitchFamily="18" charset="0"/>
              </a:rPr>
            </a:br>
            <a:br>
              <a:rPr lang="en-US" sz="2200" b="1" cap="none" dirty="0"/>
            </a:br>
            <a:r>
              <a:rPr lang="en-US" sz="2000" cap="none" dirty="0">
                <a:latin typeface="Times New Roman" panose="02020603050405020304" pitchFamily="18" charset="0"/>
                <a:cs typeface="Times New Roman" panose="02020603050405020304" pitchFamily="18" charset="0"/>
              </a:rPr>
              <a:t>The Arduino integrated development environment (IDE) is a class-platform application (for windowss, macos, Linux) that is written in the programming language java. It is used to write and up load programs to arduino compatible boards, but salso,with the help of 3rd party cores, other vendor development boards</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The source code for the IDE is released under the GNU general public license , version 2.</a:t>
            </a:r>
            <a:r>
              <a:rPr lang="en-US" sz="2000" cap="none" baseline="30000"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the arduino IDE supports the languages C and C++ using special rules of code structuring.</a:t>
            </a:r>
            <a:br>
              <a:rPr lang="en-US" sz="2000" cap="none" baseline="30000"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The arduino IDE supplies a software library from the wiring project, which provides many common input and output procedures. User-written code only requires two basic functions, for starting the sketch and the main program loop, that are compiled and Linked with a Program stub </a:t>
            </a:r>
            <a:r>
              <a:rPr lang="en-US" sz="2000" i="1" cap="none" dirty="0">
                <a:latin typeface="Times New Roman" panose="02020603050405020304" pitchFamily="18" charset="0"/>
                <a:cs typeface="Times New Roman" panose="02020603050405020304" pitchFamily="18" charset="0"/>
              </a:rPr>
              <a:t>main()</a:t>
            </a:r>
            <a:r>
              <a:rPr lang="en-US" sz="2000" cap="none" dirty="0">
                <a:latin typeface="Times New Roman" panose="02020603050405020304" pitchFamily="18" charset="0"/>
                <a:cs typeface="Times New Roman" panose="02020603050405020304" pitchFamily="18" charset="0"/>
              </a:rPr>
              <a:t> into an executable cyclic executive program with the GNU toolchain, also included with the IDE distribution.</a:t>
            </a:r>
            <a:r>
              <a:rPr lang="en-US" sz="2000" cap="none" baseline="30000" dirty="0">
                <a:latin typeface="Times New Roman" panose="02020603050405020304" pitchFamily="18" charset="0"/>
                <a:cs typeface="Times New Roman" panose="02020603050405020304" pitchFamily="18" charset="0"/>
              </a:rPr>
              <a:t> </a:t>
            </a:r>
            <a:br>
              <a:rPr lang="en-US" sz="2000" cap="none" baseline="30000"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the arduino IDE employs the program </a:t>
            </a:r>
            <a:r>
              <a:rPr lang="en-US" sz="2000" i="1" cap="none" dirty="0">
                <a:latin typeface="Times New Roman" panose="02020603050405020304" pitchFamily="18" charset="0"/>
                <a:cs typeface="Times New Roman" panose="02020603050405020304" pitchFamily="18" charset="0"/>
              </a:rPr>
              <a:t>avrdude</a:t>
            </a:r>
            <a:r>
              <a:rPr lang="en-US" sz="2000" cap="none" dirty="0">
                <a:latin typeface="Times New Roman" panose="02020603050405020304" pitchFamily="18" charset="0"/>
                <a:cs typeface="Times New Roman" panose="02020603050405020304" pitchFamily="18" charset="0"/>
              </a:rPr>
              <a:t> to convert</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the executable code into a text file in hexadecimal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encoding that is loaded into the arduino board by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a loader program in the board's firmware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998D2C-CCE0-4A57-AE8B-D7F55FD85349}"/>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358887" y="3890865"/>
            <a:ext cx="5578136" cy="2780522"/>
          </a:xfrm>
        </p:spPr>
      </p:pic>
    </p:spTree>
    <p:extLst>
      <p:ext uri="{BB962C8B-B14F-4D97-AF65-F5344CB8AC3E}">
        <p14:creationId xmlns:p14="http://schemas.microsoft.com/office/powerpoint/2010/main" val="196456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6E5A-B264-4F42-80EA-A18C189143DD}"/>
              </a:ext>
            </a:extLst>
          </p:cNvPr>
          <p:cNvSpPr>
            <a:spLocks noGrp="1"/>
          </p:cNvSpPr>
          <p:nvPr>
            <p:ph type="title"/>
          </p:nvPr>
        </p:nvSpPr>
        <p:spPr>
          <a:xfrm>
            <a:off x="766439" y="463443"/>
            <a:ext cx="10724850" cy="4969691"/>
          </a:xfrm>
        </p:spPr>
        <p:txBody>
          <a:bodyPr>
            <a:normAutofit/>
          </a:bodyPr>
          <a:lstStyle/>
          <a:p>
            <a:pPr algn="l"/>
            <a:r>
              <a:rPr lang="en-IN" sz="2000" b="1" dirty="0" err="1"/>
              <a:t>Ibm</a:t>
            </a:r>
            <a:r>
              <a:rPr lang="en-IN" sz="2000" b="1" dirty="0"/>
              <a:t>  cloud </a:t>
            </a:r>
            <a:r>
              <a:rPr lang="en-IN" sz="2000" dirty="0"/>
              <a:t>:</a:t>
            </a:r>
            <a:br>
              <a:rPr lang="en-IN" sz="2000" dirty="0"/>
            </a:br>
            <a:br>
              <a:rPr lang="en-IN" sz="2000" dirty="0"/>
            </a:br>
            <a:r>
              <a:rPr lang="en-IN" dirty="0"/>
              <a:t>   </a:t>
            </a:r>
            <a:r>
              <a:rPr lang="en-IN" sz="1800" cap="none" dirty="0">
                <a:latin typeface="Times New Roman" panose="02020603050405020304" pitchFamily="18" charset="0"/>
                <a:cs typeface="Times New Roman" panose="02020603050405020304" pitchFamily="18" charset="0"/>
              </a:rPr>
              <a:t>Ibm cloud is a platform that helps developers build and </a:t>
            </a:r>
            <a:br>
              <a:rPr lang="en-IN" sz="1800" cap="none" dirty="0">
                <a:latin typeface="Times New Roman" panose="02020603050405020304" pitchFamily="18" charset="0"/>
                <a:cs typeface="Times New Roman" panose="02020603050405020304" pitchFamily="18" charset="0"/>
              </a:rPr>
            </a:br>
            <a:r>
              <a:rPr lang="en-IN" sz="1800" cap="none" dirty="0">
                <a:latin typeface="Times New Roman" panose="02020603050405020304" pitchFamily="18" charset="0"/>
                <a:cs typeface="Times New Roman" panose="02020603050405020304" pitchFamily="18" charset="0"/>
              </a:rPr>
              <a:t>run modern apps and services it provides developers with instant access to the compute and services they need to launch quickly, iterate continuously and scale with success.</a:t>
            </a:r>
            <a:br>
              <a:rPr lang="en-IN" sz="1800" cap="none" dirty="0">
                <a:latin typeface="Times New Roman" panose="02020603050405020304" pitchFamily="18" charset="0"/>
                <a:cs typeface="Times New Roman" panose="02020603050405020304" pitchFamily="18" charset="0"/>
              </a:rPr>
            </a:br>
            <a:r>
              <a:rPr lang="en-IN" sz="1800" cap="none" dirty="0">
                <a:latin typeface="Times New Roman" panose="02020603050405020304" pitchFamily="18" charset="0"/>
                <a:cs typeface="Times New Roman" panose="02020603050405020304" pitchFamily="18" charset="0"/>
              </a:rPr>
              <a:t>    With services across mobile , iot, ibm Watson and more ibm cloud is an ideal platform to power the next wave of apps that thrive on data.</a:t>
            </a:r>
            <a:br>
              <a:rPr lang="en-IN" sz="1800" cap="none" dirty="0">
                <a:latin typeface="Times New Roman" panose="02020603050405020304" pitchFamily="18" charset="0"/>
                <a:cs typeface="Times New Roman" panose="02020603050405020304" pitchFamily="18" charset="0"/>
              </a:rPr>
            </a:br>
            <a:r>
              <a:rPr lang="en-IN" sz="1800" cap="none" dirty="0">
                <a:latin typeface="Times New Roman" panose="02020603050405020304" pitchFamily="18" charset="0"/>
                <a:cs typeface="Times New Roman" panose="02020603050405020304" pitchFamily="18" charset="0"/>
              </a:rPr>
              <a:t>     Ibm cloud is a suite of cloud computing services from ibm that offers both platform as a  service and infrastructure as a service.</a:t>
            </a:r>
            <a:br>
              <a:rPr lang="en-IN" sz="1800" cap="none" dirty="0">
                <a:latin typeface="Times New Roman" panose="02020603050405020304" pitchFamily="18" charset="0"/>
                <a:cs typeface="Times New Roman" panose="02020603050405020304" pitchFamily="18" charset="0"/>
              </a:rPr>
            </a:br>
            <a:r>
              <a:rPr lang="en-IN" sz="1800" cap="none" dirty="0">
                <a:latin typeface="Times New Roman" panose="02020603050405020304" pitchFamily="18" charset="0"/>
                <a:cs typeface="Times New Roman" panose="02020603050405020304" pitchFamily="18" charset="0"/>
              </a:rPr>
              <a:t>     Ibm cloud platform supports access to other ibm tools and services including  ibm Watson and ibm cloud functions for serverless computing as well as those from third party vendors.</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7DA2D3C-E4C3-49FA-9954-D57620EAC4A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951216" y="535543"/>
            <a:ext cx="4540073" cy="1870306"/>
          </a:xfrm>
        </p:spPr>
      </p:pic>
    </p:spTree>
    <p:extLst>
      <p:ext uri="{BB962C8B-B14F-4D97-AF65-F5344CB8AC3E}">
        <p14:creationId xmlns:p14="http://schemas.microsoft.com/office/powerpoint/2010/main" val="44366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A7DEAA-D24F-41E5-8E59-6A1BEFC20828}"/>
              </a:ext>
            </a:extLst>
          </p:cNvPr>
          <p:cNvSpPr>
            <a:spLocks noGrp="1"/>
          </p:cNvSpPr>
          <p:nvPr>
            <p:ph sz="quarter" idx="13"/>
          </p:nvPr>
        </p:nvSpPr>
        <p:spPr/>
        <p:txBody>
          <a:bodyPr>
            <a:normAutofit/>
          </a:bodyPr>
          <a:lstStyle/>
          <a:p>
            <a:r>
              <a:rPr lang="en-IN" sz="1400"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0088FFBB-8369-4FD9-AF59-F1408990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920752"/>
            <a:ext cx="5358414" cy="3424107"/>
          </a:xfrm>
          <a:prstGeom prst="rect">
            <a:avLst/>
          </a:prstGeom>
        </p:spPr>
      </p:pic>
    </p:spTree>
    <p:extLst>
      <p:ext uri="{BB962C8B-B14F-4D97-AF65-F5344CB8AC3E}">
        <p14:creationId xmlns:p14="http://schemas.microsoft.com/office/powerpoint/2010/main" val="37042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8BD4AB-AF84-4380-B3DE-97AC177D69F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83881" y="2366963"/>
            <a:ext cx="3424237" cy="3424237"/>
          </a:xfrm>
        </p:spPr>
      </p:pic>
    </p:spTree>
    <p:extLst>
      <p:ext uri="{BB962C8B-B14F-4D97-AF65-F5344CB8AC3E}">
        <p14:creationId xmlns:p14="http://schemas.microsoft.com/office/powerpoint/2010/main" val="118953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7B27A1-146A-4AA1-A655-C809D534E3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83881" y="2366963"/>
            <a:ext cx="3424237" cy="3424237"/>
          </a:xfrm>
        </p:spPr>
      </p:pic>
    </p:spTree>
    <p:extLst>
      <p:ext uri="{BB962C8B-B14F-4D97-AF65-F5344CB8AC3E}">
        <p14:creationId xmlns:p14="http://schemas.microsoft.com/office/powerpoint/2010/main" val="337564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5C05-7A06-43DC-976E-76A219350CB2}"/>
              </a:ext>
            </a:extLst>
          </p:cNvPr>
          <p:cNvSpPr>
            <a:spLocks noGrp="1"/>
          </p:cNvSpPr>
          <p:nvPr>
            <p:ph type="title"/>
          </p:nvPr>
        </p:nvSpPr>
        <p:spPr/>
        <p:txBody>
          <a:bodyPr>
            <a:normAutofit/>
          </a:bodyPr>
          <a:lstStyle/>
          <a:p>
            <a:pPr algn="l"/>
            <a:r>
              <a:rPr lang="en-IN" sz="2000" b="1" dirty="0"/>
              <a:t>Advantages:</a:t>
            </a:r>
          </a:p>
        </p:txBody>
      </p:sp>
      <p:sp>
        <p:nvSpPr>
          <p:cNvPr id="3" name="Content Placeholder 2">
            <a:extLst>
              <a:ext uri="{FF2B5EF4-FFF2-40B4-BE49-F238E27FC236}">
                <a16:creationId xmlns:a16="http://schemas.microsoft.com/office/drawing/2014/main" id="{E2833939-073B-4CEA-BDC9-0FF84DEAF399}"/>
              </a:ext>
            </a:extLst>
          </p:cNvPr>
          <p:cNvSpPr>
            <a:spLocks noGrp="1"/>
          </p:cNvSpPr>
          <p:nvPr>
            <p:ph sz="quarter" idx="13"/>
          </p:nvPr>
        </p:nvSpPr>
        <p:spPr>
          <a:xfrm>
            <a:off x="811137" y="1807256"/>
            <a:ext cx="10363826" cy="3424107"/>
          </a:xfrm>
        </p:spPr>
        <p:txBody>
          <a:bodyPr>
            <a:normAutofit fontScale="25000" lnSpcReduction="20000"/>
          </a:bodyPr>
          <a:lstStyle/>
          <a:p>
            <a:r>
              <a:rPr lang="en-US" sz="6400" cap="none" dirty="0">
                <a:latin typeface="Times New Roman" panose="02020603050405020304" pitchFamily="18" charset="0"/>
                <a:cs typeface="Times New Roman" panose="02020603050405020304" pitchFamily="18" charset="0"/>
              </a:rPr>
              <a:t>Huge and eye-catching</a:t>
            </a:r>
          </a:p>
          <a:p>
            <a:r>
              <a:rPr lang="en-US" sz="6400" cap="none" dirty="0">
                <a:latin typeface="Times New Roman" panose="02020603050405020304" pitchFamily="18" charset="0"/>
                <a:cs typeface="Times New Roman" panose="02020603050405020304" pitchFamily="18" charset="0"/>
              </a:rPr>
              <a:t>Targets a large and diverse market</a:t>
            </a:r>
          </a:p>
          <a:p>
            <a:r>
              <a:rPr lang="en-US" sz="6400" cap="none" dirty="0">
                <a:latin typeface="Times New Roman" panose="02020603050405020304" pitchFamily="18" charset="0"/>
                <a:cs typeface="Times New Roman" panose="02020603050405020304" pitchFamily="18" charset="0"/>
              </a:rPr>
              <a:t>Easily registered information</a:t>
            </a:r>
          </a:p>
          <a:p>
            <a:r>
              <a:rPr lang="en-US" sz="6400" cap="none" dirty="0">
                <a:latin typeface="Times New Roman" panose="02020603050405020304" pitchFamily="18" charset="0"/>
                <a:cs typeface="Times New Roman" panose="02020603050405020304" pitchFamily="18" charset="0"/>
              </a:rPr>
              <a:t>Increased frequency of consumer exposure</a:t>
            </a:r>
          </a:p>
          <a:p>
            <a:r>
              <a:rPr lang="en-US" sz="6400" cap="none" dirty="0">
                <a:latin typeface="Times New Roman" panose="02020603050405020304" pitchFamily="18" charset="0"/>
                <a:cs typeface="Times New Roman" panose="02020603050405020304" pitchFamily="18" charset="0"/>
              </a:rPr>
              <a:t>Effective medium of awareness advertising</a:t>
            </a:r>
          </a:p>
          <a:p>
            <a:r>
              <a:rPr lang="en-US" sz="6400" cap="none" dirty="0">
                <a:latin typeface="Times New Roman" panose="02020603050405020304" pitchFamily="18" charset="0"/>
                <a:cs typeface="Times New Roman" panose="02020603050405020304" pitchFamily="18" charset="0"/>
              </a:rPr>
              <a:t>Targets middle and upper classes</a:t>
            </a:r>
          </a:p>
          <a:p>
            <a:r>
              <a:rPr lang="en-US" sz="6400" cap="none" dirty="0">
                <a:latin typeface="Times New Roman" panose="02020603050405020304" pitchFamily="18" charset="0"/>
                <a:cs typeface="Times New Roman" panose="02020603050405020304" pitchFamily="18" charset="0"/>
              </a:rPr>
              <a:t>Photographic information (strong visual effect)</a:t>
            </a:r>
          </a:p>
          <a:p>
            <a:r>
              <a:rPr lang="en-US" sz="6400" cap="none" dirty="0">
                <a:latin typeface="Times New Roman" panose="02020603050405020304" pitchFamily="18" charset="0"/>
                <a:cs typeface="Times New Roman" panose="02020603050405020304" pitchFamily="18" charset="0"/>
              </a:rPr>
              <a:t>Builds company reputation and product image</a:t>
            </a:r>
          </a:p>
          <a:p>
            <a:r>
              <a:rPr lang="en-US" sz="6400" cap="none" dirty="0">
                <a:latin typeface="Times New Roman" panose="02020603050405020304" pitchFamily="18" charset="0"/>
                <a:cs typeface="Times New Roman" panose="02020603050405020304" pitchFamily="18" charset="0"/>
              </a:rPr>
              <a:t>Quick rise in sales</a:t>
            </a:r>
          </a:p>
          <a:p>
            <a:r>
              <a:rPr lang="en-US" sz="6400" cap="none" dirty="0">
                <a:latin typeface="Times New Roman" panose="02020603050405020304" pitchFamily="18" charset="0"/>
                <a:cs typeface="Times New Roman" panose="02020603050405020304" pitchFamily="18" charset="0"/>
              </a:rPr>
              <a:t>Guaranteed audience</a:t>
            </a:r>
          </a:p>
          <a:p>
            <a:r>
              <a:rPr lang="en-US" sz="6400" cap="none" dirty="0">
                <a:latin typeface="Times New Roman" panose="02020603050405020304" pitchFamily="18" charset="0"/>
                <a:cs typeface="Times New Roman" panose="02020603050405020304" pitchFamily="18" charset="0"/>
              </a:rPr>
              <a:t>Customers find you</a:t>
            </a:r>
            <a:endParaRPr lang="en-US" sz="6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08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0082-F587-414A-A672-389D9E360B6F}"/>
              </a:ext>
            </a:extLst>
          </p:cNvPr>
          <p:cNvSpPr>
            <a:spLocks noGrp="1"/>
          </p:cNvSpPr>
          <p:nvPr>
            <p:ph type="title"/>
          </p:nvPr>
        </p:nvSpPr>
        <p:spPr/>
        <p:txBody>
          <a:bodyPr>
            <a:normAutofit/>
          </a:bodyPr>
          <a:lstStyle/>
          <a:p>
            <a:pPr algn="l"/>
            <a:r>
              <a:rPr lang="en-IN" sz="2000" b="1" dirty="0"/>
              <a:t>DISADVANTAGE:</a:t>
            </a:r>
          </a:p>
        </p:txBody>
      </p:sp>
      <p:sp>
        <p:nvSpPr>
          <p:cNvPr id="3" name="Content Placeholder 2">
            <a:extLst>
              <a:ext uri="{FF2B5EF4-FFF2-40B4-BE49-F238E27FC236}">
                <a16:creationId xmlns:a16="http://schemas.microsoft.com/office/drawing/2014/main" id="{FEAB989B-9B40-4703-943A-A12070901387}"/>
              </a:ext>
            </a:extLst>
          </p:cNvPr>
          <p:cNvSpPr>
            <a:spLocks noGrp="1"/>
          </p:cNvSpPr>
          <p:nvPr>
            <p:ph sz="quarter" idx="13"/>
          </p:nvPr>
        </p:nvSpPr>
        <p:spPr>
          <a:xfrm>
            <a:off x="913774" y="1343608"/>
            <a:ext cx="10363826" cy="4447591"/>
          </a:xfrm>
        </p:spPr>
        <p:txBody>
          <a:bodyPr>
            <a:normAutofit fontScale="85000" lnSpcReduction="20000"/>
          </a:bodyPr>
          <a:lstStyle/>
          <a:p>
            <a:pPr marL="0" indent="0">
              <a:buNone/>
            </a:pPr>
            <a:endParaRPr lang="en-US" dirty="0"/>
          </a:p>
          <a:p>
            <a:r>
              <a:rPr lang="en-US" sz="2100" cap="none" dirty="0">
                <a:latin typeface="Times New Roman" panose="02020603050405020304" pitchFamily="18" charset="0"/>
                <a:cs typeface="Times New Roman" panose="02020603050405020304" pitchFamily="18" charset="0"/>
              </a:rPr>
              <a:t>Risk from vandalism, weather conditions</a:t>
            </a:r>
          </a:p>
          <a:p>
            <a:r>
              <a:rPr lang="en-US" sz="2100" cap="none" dirty="0">
                <a:latin typeface="Times New Roman" panose="02020603050405020304" pitchFamily="18" charset="0"/>
                <a:cs typeface="Times New Roman" panose="02020603050405020304" pitchFamily="18" charset="0"/>
              </a:rPr>
              <a:t>Cost is high</a:t>
            </a:r>
          </a:p>
          <a:p>
            <a:r>
              <a:rPr lang="en-US" sz="2100" cap="none" dirty="0">
                <a:latin typeface="Times New Roman" panose="02020603050405020304" pitchFamily="18" charset="0"/>
                <a:cs typeface="Times New Roman" panose="02020603050405020304" pitchFamily="18" charset="0"/>
              </a:rPr>
              <a:t>Visibility issue</a:t>
            </a:r>
          </a:p>
          <a:p>
            <a:r>
              <a:rPr lang="en-US" sz="2100" cap="none" dirty="0">
                <a:latin typeface="Times New Roman" panose="02020603050405020304" pitchFamily="18" charset="0"/>
                <a:cs typeface="Times New Roman" panose="02020603050405020304" pitchFamily="18" charset="0"/>
              </a:rPr>
              <a:t>Stationary mode of advertising</a:t>
            </a:r>
          </a:p>
          <a:p>
            <a:r>
              <a:rPr lang="en-US" sz="2100" cap="none" dirty="0">
                <a:latin typeface="Times New Roman" panose="02020603050405020304" pitchFamily="18" charset="0"/>
                <a:cs typeface="Times New Roman" panose="02020603050405020304" pitchFamily="18" charset="0"/>
              </a:rPr>
              <a:t>Time insensitive</a:t>
            </a:r>
          </a:p>
          <a:p>
            <a:r>
              <a:rPr lang="en-US" sz="2100" cap="none" dirty="0">
                <a:latin typeface="Times New Roman" panose="02020603050405020304" pitchFamily="18" charset="0"/>
                <a:cs typeface="Times New Roman" panose="02020603050405020304" pitchFamily="18" charset="0"/>
              </a:rPr>
              <a:t>No feedback</a:t>
            </a:r>
          </a:p>
          <a:p>
            <a:r>
              <a:rPr lang="en-US" sz="2100" cap="none" dirty="0">
                <a:latin typeface="Times New Roman" panose="02020603050405020304" pitchFamily="18" charset="0"/>
                <a:cs typeface="Times New Roman" panose="02020603050405020304" pitchFamily="18" charset="0"/>
              </a:rPr>
              <a:t>No advantage of space</a:t>
            </a:r>
          </a:p>
          <a:p>
            <a:r>
              <a:rPr lang="en-US" sz="2100" cap="none" dirty="0">
                <a:latin typeface="Times New Roman" panose="02020603050405020304" pitchFamily="18" charset="0"/>
                <a:cs typeface="Times New Roman" panose="02020603050405020304" pitchFamily="18" charset="0"/>
              </a:rPr>
              <a:t>Does not target a specific market</a:t>
            </a:r>
          </a:p>
          <a:p>
            <a:r>
              <a:rPr lang="en-US" sz="2100" cap="none" dirty="0">
                <a:latin typeface="Times New Roman" panose="02020603050405020304" pitchFamily="18" charset="0"/>
                <a:cs typeface="Times New Roman" panose="02020603050405020304" pitchFamily="18" charset="0"/>
              </a:rPr>
              <a:t>Short term advertising tool</a:t>
            </a:r>
          </a:p>
          <a:p>
            <a:r>
              <a:rPr lang="en-US" sz="2100" cap="none" dirty="0">
                <a:latin typeface="Times New Roman" panose="02020603050405020304" pitchFamily="18" charset="0"/>
                <a:cs typeface="Times New Roman" panose="02020603050405020304" pitchFamily="18" charset="0"/>
              </a:rPr>
              <a:t>Limited information</a:t>
            </a:r>
          </a:p>
          <a:p>
            <a:endParaRPr lang="en-IN" dirty="0"/>
          </a:p>
        </p:txBody>
      </p:sp>
    </p:spTree>
    <p:extLst>
      <p:ext uri="{BB962C8B-B14F-4D97-AF65-F5344CB8AC3E}">
        <p14:creationId xmlns:p14="http://schemas.microsoft.com/office/powerpoint/2010/main" val="303405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7A8AF-5EF0-42D9-AACF-6956D320B759}"/>
              </a:ext>
            </a:extLst>
          </p:cNvPr>
          <p:cNvSpPr>
            <a:spLocks noGrp="1"/>
          </p:cNvSpPr>
          <p:nvPr>
            <p:ph sz="quarter" idx="13"/>
          </p:nvPr>
        </p:nvSpPr>
        <p:spPr>
          <a:xfrm>
            <a:off x="811138" y="1238088"/>
            <a:ext cx="10363826" cy="3424107"/>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CONCLUSION:</a:t>
            </a:r>
          </a:p>
          <a:p>
            <a:r>
              <a:rPr lang="en-US" sz="1700" cap="none" dirty="0">
                <a:latin typeface="Times New Roman" panose="02020603050405020304" pitchFamily="18" charset="0"/>
                <a:cs typeface="Times New Roman" panose="02020603050405020304" pitchFamily="18" charset="0"/>
              </a:rPr>
              <a:t>The billboard is a medium that may bring nostalgic memories to most people driving on the road today and while the 10-year version of the billboard may not be recognizable to those who know it today, there is huge potential for the quality of deliverability and content in the future. Perceived mostly as an advertising vehicle, there is opportunity for the billboard industry to alter methods of medium engagement that can balance the duties of privacy protection, providing meaningful information to those who care, and keeping the technology as exciting and intriguing as possible to the receiving community</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57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F8036E-9B4F-4DA6-9852-984FAD42F8D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88433" y="1956416"/>
            <a:ext cx="5701004" cy="3424237"/>
          </a:xfrm>
        </p:spPr>
      </p:pic>
    </p:spTree>
    <p:extLst>
      <p:ext uri="{BB962C8B-B14F-4D97-AF65-F5344CB8AC3E}">
        <p14:creationId xmlns:p14="http://schemas.microsoft.com/office/powerpoint/2010/main" val="424123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1F55-7F3A-43A4-AD5F-B25CAE1D77BC}"/>
              </a:ext>
            </a:extLst>
          </p:cNvPr>
          <p:cNvSpPr>
            <a:spLocks noGrp="1"/>
          </p:cNvSpPr>
          <p:nvPr>
            <p:ph type="title"/>
          </p:nvPr>
        </p:nvSpPr>
        <p:spPr>
          <a:xfrm>
            <a:off x="-754600" y="534142"/>
            <a:ext cx="5699462" cy="2138038"/>
          </a:xfrm>
        </p:spPr>
        <p:txBody>
          <a:bodyPr>
            <a:normAutofit/>
          </a:bodyPr>
          <a:lstStyle/>
          <a:p>
            <a:r>
              <a:rPr lang="en-IN" sz="2000" b="1" dirty="0"/>
              <a:t>Abstract:</a:t>
            </a:r>
          </a:p>
        </p:txBody>
      </p:sp>
      <p:sp>
        <p:nvSpPr>
          <p:cNvPr id="3" name="Content Placeholder 2">
            <a:extLst>
              <a:ext uri="{FF2B5EF4-FFF2-40B4-BE49-F238E27FC236}">
                <a16:creationId xmlns:a16="http://schemas.microsoft.com/office/drawing/2014/main" id="{CFA49BA1-DCCB-43FD-82FA-DE95DA23985C}"/>
              </a:ext>
            </a:extLst>
          </p:cNvPr>
          <p:cNvSpPr>
            <a:spLocks noGrp="1"/>
          </p:cNvSpPr>
          <p:nvPr>
            <p:ph sz="quarter" idx="13"/>
          </p:nvPr>
        </p:nvSpPr>
        <p:spPr>
          <a:xfrm>
            <a:off x="798365" y="1914331"/>
            <a:ext cx="10363826" cy="3424107"/>
          </a:xfrm>
        </p:spPr>
        <p:txBody>
          <a:bodyPr>
            <a:normAutofit fontScale="25000" lnSpcReduction="20000"/>
          </a:bodyPr>
          <a:lstStyle/>
          <a:p>
            <a:pPr marL="0" indent="0">
              <a:buNone/>
            </a:pPr>
            <a:endParaRPr lang="en-US" dirty="0"/>
          </a:p>
          <a:p>
            <a:r>
              <a:rPr lang="en-US" sz="8000" cap="none" dirty="0"/>
              <a:t>The use of smart boards has widely increased these days. The applications that can be developed using these smart boards have been increasing day-by-day. </a:t>
            </a:r>
          </a:p>
          <a:p>
            <a:r>
              <a:rPr lang="en-US" sz="8000" cap="none" dirty="0"/>
              <a:t>Smart billboards can also target motorists on the highway or pedestrians passing bus shelters. Companies can attract the customers by doing advertisements.  </a:t>
            </a:r>
          </a:p>
          <a:p>
            <a:r>
              <a:rPr lang="en-US" sz="8000" cap="none" dirty="0"/>
              <a:t>These smart bill boards will help them in attracting their customers and make their task easier.</a:t>
            </a:r>
          </a:p>
          <a:p>
            <a:r>
              <a:rPr lang="en-US" sz="8000" cap="none" dirty="0"/>
              <a:t> In this we can upload the required data on the bill board simply by giving inputs through user interface. And we can check the lamps working status which is connected to bill board through the UI.</a:t>
            </a:r>
          </a:p>
          <a:p>
            <a:r>
              <a:rPr lang="en-US" sz="8000" cap="none" dirty="0"/>
              <a:t>Through device we can select the mode of the display and according to the selected mode we can change the data on the display.</a:t>
            </a:r>
          </a:p>
          <a:p>
            <a:r>
              <a:rPr lang="en-US" sz="8000" cap="none" dirty="0"/>
              <a:t> The data can be entered through user interface which is created in node red. We can get the status of the lamps which are connected to the bill boards in the user interface. If any lamp fails we can send notifications to authorities.</a:t>
            </a:r>
            <a:br>
              <a:rPr lang="en-US" sz="8000" cap="none" dirty="0"/>
            </a:br>
            <a:endParaRPr lang="en-IN" sz="8000" cap="none" dirty="0"/>
          </a:p>
          <a:p>
            <a:endParaRPr lang="en-IN" dirty="0"/>
          </a:p>
        </p:txBody>
      </p:sp>
    </p:spTree>
    <p:extLst>
      <p:ext uri="{BB962C8B-B14F-4D97-AF65-F5344CB8AC3E}">
        <p14:creationId xmlns:p14="http://schemas.microsoft.com/office/powerpoint/2010/main" val="356695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1395-A7BF-4612-A763-E0A4707FF248}"/>
              </a:ext>
            </a:extLst>
          </p:cNvPr>
          <p:cNvSpPr>
            <a:spLocks noGrp="1"/>
          </p:cNvSpPr>
          <p:nvPr>
            <p:ph type="title"/>
          </p:nvPr>
        </p:nvSpPr>
        <p:spPr>
          <a:xfrm>
            <a:off x="-355107" y="618517"/>
            <a:ext cx="6010183" cy="1596177"/>
          </a:xfrm>
        </p:spPr>
        <p:txBody>
          <a:bodyPr/>
          <a:lstStyle/>
          <a:p>
            <a:r>
              <a:rPr lang="en-IN" sz="2400" b="1" dirty="0"/>
              <a:t>Working principle</a:t>
            </a:r>
            <a:r>
              <a:rPr lang="en-IN" dirty="0"/>
              <a:t>:</a:t>
            </a:r>
          </a:p>
        </p:txBody>
      </p:sp>
      <p:sp>
        <p:nvSpPr>
          <p:cNvPr id="3" name="Content Placeholder 2">
            <a:extLst>
              <a:ext uri="{FF2B5EF4-FFF2-40B4-BE49-F238E27FC236}">
                <a16:creationId xmlns:a16="http://schemas.microsoft.com/office/drawing/2014/main" id="{299473BC-EE54-4D5F-B90E-8B8275F2DEFB}"/>
              </a:ext>
            </a:extLst>
          </p:cNvPr>
          <p:cNvSpPr>
            <a:spLocks noGrp="1"/>
          </p:cNvSpPr>
          <p:nvPr>
            <p:ph sz="quarter" idx="13"/>
          </p:nvPr>
        </p:nvSpPr>
        <p:spPr>
          <a:xfrm>
            <a:off x="833875" y="1861065"/>
            <a:ext cx="10363826" cy="3424107"/>
          </a:xfrm>
        </p:spPr>
        <p:txBody>
          <a:bodyPr>
            <a:normAutofit/>
          </a:bodyPr>
          <a:lstStyle/>
          <a:p>
            <a:r>
              <a:rPr lang="en-IN" cap="none" dirty="0"/>
              <a:t>The system is low cost wireless android and website based smart bill board system which is developed to send the desired information instantly to the intended user by using wi-fi transceiver module interfaced with a low cost Node MCU microcontroller board.</a:t>
            </a:r>
          </a:p>
          <a:p>
            <a:r>
              <a:rPr lang="en-IN" cap="none" dirty="0"/>
              <a:t>The communication mode between android phone and OLED display in this mediater is NodeMCU. interface purpose using ibm Watson cloud.</a:t>
            </a:r>
          </a:p>
          <a:p>
            <a:pPr marL="0" indent="0">
              <a:buNone/>
            </a:pPr>
            <a:endParaRPr lang="en-IN" cap="none" dirty="0"/>
          </a:p>
        </p:txBody>
      </p:sp>
    </p:spTree>
    <p:extLst>
      <p:ext uri="{BB962C8B-B14F-4D97-AF65-F5344CB8AC3E}">
        <p14:creationId xmlns:p14="http://schemas.microsoft.com/office/powerpoint/2010/main" val="409301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0E2B-7FE9-4D2F-8B7E-C08F293F455B}"/>
              </a:ext>
            </a:extLst>
          </p:cNvPr>
          <p:cNvSpPr>
            <a:spLocks noGrp="1"/>
          </p:cNvSpPr>
          <p:nvPr>
            <p:ph type="title"/>
          </p:nvPr>
        </p:nvSpPr>
        <p:spPr>
          <a:xfrm>
            <a:off x="-220465" y="251202"/>
            <a:ext cx="5282213" cy="1596177"/>
          </a:xfrm>
        </p:spPr>
        <p:txBody>
          <a:bodyPr/>
          <a:lstStyle/>
          <a:p>
            <a:r>
              <a:rPr lang="en-IN" sz="2800" b="1" dirty="0"/>
              <a:t>BLOCK DIAGRAM</a:t>
            </a:r>
            <a:r>
              <a:rPr lang="en-IN" dirty="0"/>
              <a:t>:</a:t>
            </a:r>
          </a:p>
        </p:txBody>
      </p:sp>
      <p:sp>
        <p:nvSpPr>
          <p:cNvPr id="5" name="Rectangle 4">
            <a:extLst>
              <a:ext uri="{FF2B5EF4-FFF2-40B4-BE49-F238E27FC236}">
                <a16:creationId xmlns:a16="http://schemas.microsoft.com/office/drawing/2014/main" id="{AEAEE642-3D1C-4189-AC09-C9479DD7C6DE}"/>
              </a:ext>
            </a:extLst>
          </p:cNvPr>
          <p:cNvSpPr/>
          <p:nvPr/>
        </p:nvSpPr>
        <p:spPr>
          <a:xfrm>
            <a:off x="1354070" y="1798165"/>
            <a:ext cx="1296140" cy="381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p>
        </p:txBody>
      </p:sp>
      <p:sp>
        <p:nvSpPr>
          <p:cNvPr id="6" name="Rectangle 5">
            <a:extLst>
              <a:ext uri="{FF2B5EF4-FFF2-40B4-BE49-F238E27FC236}">
                <a16:creationId xmlns:a16="http://schemas.microsoft.com/office/drawing/2014/main" id="{0A2AED10-1256-4958-A35A-50D19DAC4CBD}"/>
              </a:ext>
            </a:extLst>
          </p:cNvPr>
          <p:cNvSpPr/>
          <p:nvPr/>
        </p:nvSpPr>
        <p:spPr>
          <a:xfrm>
            <a:off x="4067451" y="1847379"/>
            <a:ext cx="2314113" cy="41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PROCESSING UNIT</a:t>
            </a:r>
          </a:p>
        </p:txBody>
      </p:sp>
      <p:sp>
        <p:nvSpPr>
          <p:cNvPr id="7" name="Rectangle 6">
            <a:extLst>
              <a:ext uri="{FF2B5EF4-FFF2-40B4-BE49-F238E27FC236}">
                <a16:creationId xmlns:a16="http://schemas.microsoft.com/office/drawing/2014/main" id="{895EB29D-CBD8-4D35-9594-CFC9C4AC1B12}"/>
              </a:ext>
            </a:extLst>
          </p:cNvPr>
          <p:cNvSpPr/>
          <p:nvPr/>
        </p:nvSpPr>
        <p:spPr>
          <a:xfrm>
            <a:off x="8028373" y="1773171"/>
            <a:ext cx="2539014" cy="497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
        <p:nvSpPr>
          <p:cNvPr id="8" name="Rectangle 7">
            <a:extLst>
              <a:ext uri="{FF2B5EF4-FFF2-40B4-BE49-F238E27FC236}">
                <a16:creationId xmlns:a16="http://schemas.microsoft.com/office/drawing/2014/main" id="{0457EC41-5E12-48BA-8003-C1954042F116}"/>
              </a:ext>
            </a:extLst>
          </p:cNvPr>
          <p:cNvSpPr/>
          <p:nvPr/>
        </p:nvSpPr>
        <p:spPr>
          <a:xfrm>
            <a:off x="1062360" y="3568822"/>
            <a:ext cx="1544715"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SMART PHONE</a:t>
            </a:r>
          </a:p>
        </p:txBody>
      </p:sp>
      <p:sp>
        <p:nvSpPr>
          <p:cNvPr id="9" name="Rectangle 8">
            <a:extLst>
              <a:ext uri="{FF2B5EF4-FFF2-40B4-BE49-F238E27FC236}">
                <a16:creationId xmlns:a16="http://schemas.microsoft.com/office/drawing/2014/main" id="{BBE36404-5339-4956-AB84-49C7CE644C52}"/>
              </a:ext>
            </a:extLst>
          </p:cNvPr>
          <p:cNvSpPr/>
          <p:nvPr/>
        </p:nvSpPr>
        <p:spPr>
          <a:xfrm>
            <a:off x="4252403" y="2938509"/>
            <a:ext cx="2030668" cy="263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MCU</a:t>
            </a:r>
          </a:p>
        </p:txBody>
      </p:sp>
      <p:sp>
        <p:nvSpPr>
          <p:cNvPr id="10" name="Rectangle 9">
            <a:extLst>
              <a:ext uri="{FF2B5EF4-FFF2-40B4-BE49-F238E27FC236}">
                <a16:creationId xmlns:a16="http://schemas.microsoft.com/office/drawing/2014/main" id="{5E58EB5B-A467-449E-8E1E-376207031797}"/>
              </a:ext>
            </a:extLst>
          </p:cNvPr>
          <p:cNvSpPr/>
          <p:nvPr/>
        </p:nvSpPr>
        <p:spPr>
          <a:xfrm>
            <a:off x="7579837" y="3568822"/>
            <a:ext cx="1571348" cy="10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IBM CLOUD</a:t>
            </a:r>
          </a:p>
        </p:txBody>
      </p:sp>
      <p:sp>
        <p:nvSpPr>
          <p:cNvPr id="11" name="Rectangle 10">
            <a:extLst>
              <a:ext uri="{FF2B5EF4-FFF2-40B4-BE49-F238E27FC236}">
                <a16:creationId xmlns:a16="http://schemas.microsoft.com/office/drawing/2014/main" id="{9FE99BFE-39C0-471A-AB85-FC1005673A59}"/>
              </a:ext>
            </a:extLst>
          </p:cNvPr>
          <p:cNvSpPr/>
          <p:nvPr/>
        </p:nvSpPr>
        <p:spPr>
          <a:xfrm>
            <a:off x="10074793" y="3719890"/>
            <a:ext cx="1190461" cy="86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OLED DISPLAY</a:t>
            </a:r>
          </a:p>
        </p:txBody>
      </p:sp>
      <p:sp>
        <p:nvSpPr>
          <p:cNvPr id="12" name="Arrow: Right 11">
            <a:extLst>
              <a:ext uri="{FF2B5EF4-FFF2-40B4-BE49-F238E27FC236}">
                <a16:creationId xmlns:a16="http://schemas.microsoft.com/office/drawing/2014/main" id="{F7C74D4D-BE44-4226-A906-F34166519DA5}"/>
              </a:ext>
            </a:extLst>
          </p:cNvPr>
          <p:cNvSpPr/>
          <p:nvPr/>
        </p:nvSpPr>
        <p:spPr>
          <a:xfrm>
            <a:off x="3145653" y="3931140"/>
            <a:ext cx="568171" cy="467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F49BF923-EFA7-44D0-9044-7015CCE7CFDA}"/>
              </a:ext>
            </a:extLst>
          </p:cNvPr>
          <p:cNvSpPr/>
          <p:nvPr/>
        </p:nvSpPr>
        <p:spPr>
          <a:xfrm>
            <a:off x="6398054" y="3931140"/>
            <a:ext cx="1050524"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CD20973A-04E3-4245-8984-39AF676A7F7B}"/>
              </a:ext>
            </a:extLst>
          </p:cNvPr>
          <p:cNvSpPr/>
          <p:nvPr/>
        </p:nvSpPr>
        <p:spPr>
          <a:xfrm>
            <a:off x="9282444" y="3977191"/>
            <a:ext cx="508986" cy="267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158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F684-3165-4304-A0F7-15A63CDA415F}"/>
              </a:ext>
            </a:extLst>
          </p:cNvPr>
          <p:cNvSpPr>
            <a:spLocks noGrp="1"/>
          </p:cNvSpPr>
          <p:nvPr>
            <p:ph type="title"/>
          </p:nvPr>
        </p:nvSpPr>
        <p:spPr>
          <a:xfrm>
            <a:off x="692459" y="618517"/>
            <a:ext cx="4740676" cy="1596177"/>
          </a:xfrm>
        </p:spPr>
        <p:txBody>
          <a:bodyPr/>
          <a:lstStyle/>
          <a:p>
            <a:r>
              <a:rPr lang="en-IN" sz="2800" b="1" dirty="0"/>
              <a:t>HARDWARE COMPONENTS</a:t>
            </a:r>
            <a:r>
              <a:rPr lang="en-IN" dirty="0"/>
              <a:t>:</a:t>
            </a:r>
          </a:p>
        </p:txBody>
      </p:sp>
      <p:sp>
        <p:nvSpPr>
          <p:cNvPr id="3" name="Content Placeholder 2">
            <a:extLst>
              <a:ext uri="{FF2B5EF4-FFF2-40B4-BE49-F238E27FC236}">
                <a16:creationId xmlns:a16="http://schemas.microsoft.com/office/drawing/2014/main" id="{D21EC596-0BDE-422F-892A-D9B074A9DE90}"/>
              </a:ext>
            </a:extLst>
          </p:cNvPr>
          <p:cNvSpPr>
            <a:spLocks noGrp="1"/>
          </p:cNvSpPr>
          <p:nvPr>
            <p:ph sz="quarter" idx="13"/>
          </p:nvPr>
        </p:nvSpPr>
        <p:spPr>
          <a:xfrm>
            <a:off x="914087" y="2109639"/>
            <a:ext cx="10363826" cy="3424107"/>
          </a:xfrm>
        </p:spPr>
        <p:txBody>
          <a:bodyPr/>
          <a:lstStyle/>
          <a:p>
            <a:r>
              <a:rPr lang="en-IN" dirty="0"/>
              <a:t>Node MCU</a:t>
            </a:r>
          </a:p>
          <a:p>
            <a:r>
              <a:rPr lang="en-IN" dirty="0"/>
              <a:t>Buttons</a:t>
            </a:r>
          </a:p>
          <a:p>
            <a:r>
              <a:rPr lang="en-IN" dirty="0"/>
              <a:t>LED’s</a:t>
            </a:r>
          </a:p>
          <a:p>
            <a:r>
              <a:rPr lang="en-IN" dirty="0"/>
              <a:t>OLED Display</a:t>
            </a:r>
          </a:p>
          <a:p>
            <a:endParaRPr lang="en-IN" dirty="0"/>
          </a:p>
        </p:txBody>
      </p:sp>
    </p:spTree>
    <p:extLst>
      <p:ext uri="{BB962C8B-B14F-4D97-AF65-F5344CB8AC3E}">
        <p14:creationId xmlns:p14="http://schemas.microsoft.com/office/powerpoint/2010/main" val="370612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5749DC-52F0-4D44-8FEE-5AA922AAAB13}"/>
              </a:ext>
            </a:extLst>
          </p:cNvPr>
          <p:cNvSpPr>
            <a:spLocks noGrp="1"/>
          </p:cNvSpPr>
          <p:nvPr>
            <p:ph type="title"/>
          </p:nvPr>
        </p:nvSpPr>
        <p:spPr>
          <a:xfrm>
            <a:off x="642373" y="2118343"/>
            <a:ext cx="10364451" cy="1787332"/>
          </a:xfrm>
        </p:spPr>
        <p:txBody>
          <a:bodyPr>
            <a:normAutofit fontScale="90000"/>
          </a:bodyPr>
          <a:lstStyle/>
          <a:p>
            <a:pPr algn="l"/>
            <a:r>
              <a:rPr lang="en-US" sz="2200" dirty="0"/>
              <a:t> </a:t>
            </a:r>
            <a:r>
              <a:rPr lang="en-US" sz="2200" b="1" dirty="0"/>
              <a:t>ESP8266 Node MCU:</a:t>
            </a:r>
            <a:br>
              <a:rPr lang="en-US" sz="2200" b="1" dirty="0"/>
            </a:br>
            <a:br>
              <a:rPr lang="en-US" sz="2200" dirty="0"/>
            </a:br>
            <a:r>
              <a:rPr lang="en-US" sz="2200" dirty="0"/>
              <a:t> </a:t>
            </a:r>
            <a:r>
              <a:rPr lang="en-US" sz="2200" cap="none" dirty="0"/>
              <a:t>The ESP8266 is a low-cost wi-fi chip with full TCP/IP stack and MCU (microcontroller unit) capability produced by shanghai	 based Chinese manufacturer, Espressif systems</a:t>
            </a:r>
            <a:r>
              <a:rPr lang="en-US" sz="2200" dirty="0"/>
              <a:t>. </a:t>
            </a:r>
            <a:br>
              <a:rPr lang="en-US" sz="2200" dirty="0"/>
            </a:br>
            <a:r>
              <a:rPr lang="en-US" sz="2200" cap="none" dirty="0"/>
              <a:t>The ESP8285 is an ESP8266 with 1 </a:t>
            </a:r>
            <a:r>
              <a:rPr lang="en-US" sz="2200" cap="none" dirty="0" err="1"/>
              <a:t>Mib</a:t>
            </a:r>
            <a:r>
              <a:rPr lang="en-US" sz="2200" cap="none" dirty="0"/>
              <a:t> of built-in flash, allowing for single-chip devices capable of connecting to wifi.ESP8266 (presently ESP8266EX) is a chip with which Manufacturers are making wirelessly networkable modules. More specifically, ESP8266 is a system-on-chip (soc) with capabilities for 2.4 </a:t>
            </a:r>
            <a:r>
              <a:rPr lang="en-US" sz="2200" cap="none" dirty="0" err="1"/>
              <a:t>Ghz</a:t>
            </a:r>
            <a:r>
              <a:rPr lang="en-US" sz="2200" cap="none" dirty="0"/>
              <a:t> w0i-fi (802.11 b/g/n, supporting  </a:t>
            </a:r>
            <a:r>
              <a:rPr lang="en-IN" sz="2200" cap="none" dirty="0"/>
              <a:t>WPA/WPA2), general-purpose input/output (16 GPIO), inter-integrated circuit (I²C), analog -to-digital conversion (10-bit ADC), serial peripheral interface (SPI), I²S interfaces with DMA (sharing pins with GPIO), UART (on dedicated </a:t>
            </a:r>
            <a:r>
              <a:rPr lang="en-US" sz="2200" cap="none" dirty="0"/>
              <a:t>Pins, plus a transmit-only UART can be enabled on GPIO2), and pulse-width modulation (PWM). The processor core, called "L106" by Espressif, is based on Tensilica's diamond</a:t>
            </a:r>
            <a:br>
              <a:rPr lang="en-US" sz="2200" cap="none" dirty="0"/>
            </a:br>
            <a:r>
              <a:rPr lang="en-US" sz="2200" cap="none" dirty="0"/>
              <a:t>Standard 106micro 32-bit processor controller core and runs at 80 </a:t>
            </a:r>
            <a:r>
              <a:rPr lang="en-US" sz="2200" cap="none" dirty="0" err="1"/>
              <a:t>Mhz</a:t>
            </a:r>
            <a:r>
              <a:rPr lang="en-US" sz="2200" cap="none" dirty="0"/>
              <a:t> (or overclocked to 160 </a:t>
            </a:r>
            <a:r>
              <a:rPr lang="en-US" sz="2200" cap="none" dirty="0" err="1"/>
              <a:t>mhz</a:t>
            </a:r>
            <a:r>
              <a:rPr lang="en-US" sz="2200" cap="none" dirty="0"/>
              <a:t>). It has a 64 KB boot ROM, 64 KB instruction RAM and 96 KB data RAM. </a:t>
            </a:r>
            <a:br>
              <a:rPr lang="en-US" sz="2200" cap="none" dirty="0"/>
            </a:br>
            <a:r>
              <a:rPr lang="en-US" sz="2200" cap="none" dirty="0"/>
              <a:t>External flash memory can be accessed through SPI.</a:t>
            </a:r>
            <a:br>
              <a:rPr lang="en-US" sz="2200" cap="none" dirty="0"/>
            </a:br>
            <a:r>
              <a:rPr lang="en-US" sz="2200" cap="none" dirty="0"/>
              <a:t>Further as a prototype of ESP8266 and advancement</a:t>
            </a:r>
            <a:br>
              <a:rPr lang="en-US" sz="2200" cap="none" dirty="0"/>
            </a:br>
            <a:r>
              <a:rPr lang="en-US" sz="2200" cap="none" dirty="0"/>
              <a:t> to ESP8266 is added with node MCU ESP8266</a:t>
            </a:r>
            <a:r>
              <a:rPr lang="en-US" sz="2400" dirty="0"/>
              <a:t>.</a:t>
            </a:r>
            <a:br>
              <a:rPr lang="en-US" sz="2200" cap="none" dirty="0"/>
            </a:br>
            <a:endParaRPr lang="en-IN" sz="2200" dirty="0"/>
          </a:p>
        </p:txBody>
      </p:sp>
      <p:pic>
        <p:nvPicPr>
          <p:cNvPr id="5" name="Content Placeholder 4">
            <a:extLst>
              <a:ext uri="{FF2B5EF4-FFF2-40B4-BE49-F238E27FC236}">
                <a16:creationId xmlns:a16="http://schemas.microsoft.com/office/drawing/2014/main" id="{04D352A7-6F79-4C92-874A-D83A3624012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rot="21420355">
            <a:off x="6939102" y="4200427"/>
            <a:ext cx="4346793" cy="2465572"/>
          </a:xfrm>
        </p:spPr>
      </p:pic>
    </p:spTree>
    <p:extLst>
      <p:ext uri="{BB962C8B-B14F-4D97-AF65-F5344CB8AC3E}">
        <p14:creationId xmlns:p14="http://schemas.microsoft.com/office/powerpoint/2010/main" val="411225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7771-EF62-40F8-BAE0-A40601E9629F}"/>
              </a:ext>
            </a:extLst>
          </p:cNvPr>
          <p:cNvSpPr>
            <a:spLocks noGrp="1"/>
          </p:cNvSpPr>
          <p:nvPr>
            <p:ph type="title"/>
          </p:nvPr>
        </p:nvSpPr>
        <p:spPr>
          <a:xfrm>
            <a:off x="833876" y="1124545"/>
            <a:ext cx="10364451" cy="1596177"/>
          </a:xfrm>
        </p:spPr>
        <p:txBody>
          <a:bodyPr>
            <a:normAutofit fontScale="90000"/>
          </a:bodyPr>
          <a:lstStyle/>
          <a:p>
            <a:pPr algn="l"/>
            <a:r>
              <a:rPr lang="en-US" sz="2800" b="1" cap="none" dirty="0"/>
              <a:t>OLED: </a:t>
            </a:r>
            <a:br>
              <a:rPr lang="en-US" sz="2200" cap="none" dirty="0"/>
            </a:br>
            <a:r>
              <a:rPr lang="en-US" sz="2200" cap="none" dirty="0"/>
              <a:t>The OLED display doesn’t require backlight, which results in a very nice contrast in dark environments. Additionally, its pixels consume energy only when they are on, so the OLED display consumes less power when compared with other displays</a:t>
            </a:r>
            <a:r>
              <a:rPr lang="en-US" dirty="0"/>
              <a:t>.</a:t>
            </a:r>
            <a:br>
              <a:rPr lang="en-US" dirty="0"/>
            </a:br>
            <a:r>
              <a:rPr lang="en-US" sz="2200" cap="none" dirty="0"/>
              <a:t>The model we’re using here has only four pins and communicates with the </a:t>
            </a:r>
            <a:r>
              <a:rPr lang="en-US" sz="2200" cap="none" dirty="0" err="1"/>
              <a:t>arduino</a:t>
            </a:r>
            <a:r>
              <a:rPr lang="en-US" sz="2200" cap="none" dirty="0"/>
              <a:t> using I2C communication protocol. There are models that come with an extra RESET pin. There are also other OLED displays that communicate using SPI communication.</a:t>
            </a:r>
            <a:br>
              <a:rPr lang="en-US" sz="2200" cap="none" dirty="0"/>
            </a:br>
            <a:br>
              <a:rPr lang="en-US" sz="2200" cap="none" dirty="0"/>
            </a:br>
            <a:br>
              <a:rPr lang="en-US" dirty="0"/>
            </a:br>
            <a:endParaRPr lang="en-IN" dirty="0"/>
          </a:p>
        </p:txBody>
      </p:sp>
      <p:pic>
        <p:nvPicPr>
          <p:cNvPr id="7" name="Content Placeholder 6">
            <a:extLst>
              <a:ext uri="{FF2B5EF4-FFF2-40B4-BE49-F238E27FC236}">
                <a16:creationId xmlns:a16="http://schemas.microsoft.com/office/drawing/2014/main" id="{5080F335-6CE5-46EA-9123-0E6AFECAD85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rot="21250120">
            <a:off x="7029426" y="2699836"/>
            <a:ext cx="5230636" cy="34242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49F1123E-D4FE-4E73-A678-E360D8F52915}"/>
              </a:ext>
            </a:extLst>
          </p:cNvPr>
          <p:cNvGraphicFramePr>
            <a:graphicFrameLocks noGrp="1"/>
          </p:cNvGraphicFramePr>
          <p:nvPr>
            <p:extLst>
              <p:ext uri="{D42A27DB-BD31-4B8C-83A1-F6EECF244321}">
                <p14:modId xmlns:p14="http://schemas.microsoft.com/office/powerpoint/2010/main" val="4094609037"/>
              </p:ext>
            </p:extLst>
          </p:nvPr>
        </p:nvGraphicFramePr>
        <p:xfrm>
          <a:off x="1110343" y="3629057"/>
          <a:ext cx="3872203" cy="1981200"/>
        </p:xfrm>
        <a:graphic>
          <a:graphicData uri="http://schemas.openxmlformats.org/drawingml/2006/table">
            <a:tbl>
              <a:tblPr/>
              <a:tblGrid>
                <a:gridCol w="753544">
                  <a:extLst>
                    <a:ext uri="{9D8B030D-6E8A-4147-A177-3AD203B41FA5}">
                      <a16:colId xmlns:a16="http://schemas.microsoft.com/office/drawing/2014/main" val="810195023"/>
                    </a:ext>
                  </a:extLst>
                </a:gridCol>
                <a:gridCol w="3118659">
                  <a:extLst>
                    <a:ext uri="{9D8B030D-6E8A-4147-A177-3AD203B41FA5}">
                      <a16:colId xmlns:a16="http://schemas.microsoft.com/office/drawing/2014/main" val="2948312874"/>
                    </a:ext>
                  </a:extLst>
                </a:gridCol>
              </a:tblGrid>
              <a:tr h="0">
                <a:tc>
                  <a:txBody>
                    <a:bodyPr/>
                    <a:lstStyle/>
                    <a:p>
                      <a:pPr algn="l"/>
                      <a:r>
                        <a:rPr lang="en-IN" b="1" dirty="0">
                          <a:effectLst/>
                        </a:rPr>
                        <a:t>Pin</a:t>
                      </a:r>
                      <a:endParaRPr lang="en-IN" b="0" dirty="0">
                        <a:effectLst/>
                      </a:endParaRPr>
                    </a:p>
                  </a:txBody>
                  <a:tcPr marL="60960" marR="60960" marT="60960" marB="60960" anchor="ctr">
                    <a:lnL w="12700" cap="flat" cmpd="sng" algn="ctr">
                      <a:solidFill>
                        <a:srgbClr val="C84584"/>
                      </a:solidFill>
                      <a:prstDash val="solid"/>
                      <a:round/>
                      <a:headEnd type="none" w="med" len="med"/>
                      <a:tailEnd type="none" w="med" len="med"/>
                    </a:lnL>
                    <a:lnR w="12700" cap="flat" cmpd="sng" algn="ctr">
                      <a:solidFill>
                        <a:srgbClr val="B05384"/>
                      </a:solidFill>
                      <a:prstDash val="solid"/>
                      <a:round/>
                      <a:headEnd type="none" w="med" len="med"/>
                      <a:tailEnd type="none" w="med" len="med"/>
                    </a:lnR>
                    <a:lnT w="12700" cap="flat" cmpd="sng" algn="ctr">
                      <a:solidFill>
                        <a:srgbClr val="C84584"/>
                      </a:solidFill>
                      <a:prstDash val="solid"/>
                      <a:round/>
                      <a:headEnd type="none" w="med" len="med"/>
                      <a:tailEnd type="none" w="med" len="med"/>
                    </a:lnT>
                    <a:lnB w="12700" cap="flat" cmpd="sng" algn="ctr">
                      <a:solidFill>
                        <a:srgbClr val="00A984"/>
                      </a:solidFill>
                      <a:prstDash val="solid"/>
                      <a:round/>
                      <a:headEnd type="none" w="med" len="med"/>
                      <a:tailEnd type="none" w="med" len="med"/>
                    </a:lnB>
                    <a:solidFill>
                      <a:srgbClr val="FFFFFF"/>
                    </a:solidFill>
                  </a:tcPr>
                </a:tc>
                <a:tc>
                  <a:txBody>
                    <a:bodyPr/>
                    <a:lstStyle/>
                    <a:p>
                      <a:pPr algn="l"/>
                      <a:r>
                        <a:rPr lang="en-IN" b="1" dirty="0">
                          <a:effectLst/>
                        </a:rPr>
                        <a:t>Wiring to Node MCU</a:t>
                      </a:r>
                      <a:endParaRPr lang="en-IN" b="0" dirty="0">
                        <a:effectLst/>
                      </a:endParaRPr>
                    </a:p>
                  </a:txBody>
                  <a:tcPr marL="60960" marR="60960" marT="60960" marB="60960" anchor="ctr">
                    <a:lnL w="12700" cap="flat" cmpd="sng" algn="ctr">
                      <a:solidFill>
                        <a:srgbClr val="B05384"/>
                      </a:solidFill>
                      <a:prstDash val="solid"/>
                      <a:round/>
                      <a:headEnd type="none" w="med" len="med"/>
                      <a:tailEnd type="none" w="med" len="med"/>
                    </a:lnL>
                    <a:lnR w="7620" cap="flat" cmpd="sng" algn="ctr">
                      <a:solidFill>
                        <a:srgbClr val="B05384"/>
                      </a:solidFill>
                      <a:prstDash val="solid"/>
                      <a:round/>
                      <a:headEnd type="none" w="med" len="med"/>
                      <a:tailEnd type="none" w="med" len="med"/>
                    </a:lnR>
                    <a:lnT w="12700" cap="flat" cmpd="sng" algn="ctr">
                      <a:solidFill>
                        <a:srgbClr val="B05384"/>
                      </a:solidFill>
                      <a:prstDash val="solid"/>
                      <a:round/>
                      <a:headEnd type="none" w="med" len="med"/>
                      <a:tailEnd type="none" w="med" len="med"/>
                    </a:lnT>
                    <a:lnB w="12700" cap="flat" cmpd="sng" algn="ctr">
                      <a:solidFill>
                        <a:srgbClr val="00A984"/>
                      </a:solidFill>
                      <a:prstDash val="solid"/>
                      <a:round/>
                      <a:headEnd type="none" w="med" len="med"/>
                      <a:tailEnd type="none" w="med" len="med"/>
                    </a:lnB>
                    <a:solidFill>
                      <a:srgbClr val="FFFFFF"/>
                    </a:solidFill>
                  </a:tcPr>
                </a:tc>
                <a:extLst>
                  <a:ext uri="{0D108BD9-81ED-4DB2-BD59-A6C34878D82A}">
                    <a16:rowId xmlns:a16="http://schemas.microsoft.com/office/drawing/2014/main" val="3676511259"/>
                  </a:ext>
                </a:extLst>
              </a:tr>
              <a:tr h="0">
                <a:tc>
                  <a:txBody>
                    <a:bodyPr/>
                    <a:lstStyle/>
                    <a:p>
                      <a:pPr algn="l"/>
                      <a:r>
                        <a:rPr lang="en-IN" b="0" dirty="0">
                          <a:effectLst/>
                        </a:rPr>
                        <a:t>Vin</a:t>
                      </a:r>
                    </a:p>
                  </a:txBody>
                  <a:tcPr marL="60960" marR="60960" marT="60960" marB="60960" anchor="ctr">
                    <a:lnL w="12700" cap="flat" cmpd="sng" algn="ctr">
                      <a:solidFill>
                        <a:srgbClr val="00A984"/>
                      </a:solidFill>
                      <a:prstDash val="solid"/>
                      <a:round/>
                      <a:headEnd type="none" w="med" len="med"/>
                      <a:tailEnd type="none" w="med" len="med"/>
                    </a:lnL>
                    <a:lnR w="12700" cap="flat" cmpd="sng" algn="ctr">
                      <a:solidFill>
                        <a:srgbClr val="00A984"/>
                      </a:solidFill>
                      <a:prstDash val="solid"/>
                      <a:round/>
                      <a:headEnd type="none" w="med" len="med"/>
                      <a:tailEnd type="none" w="med" len="med"/>
                    </a:lnR>
                    <a:lnT w="12700" cap="flat" cmpd="sng" algn="ctr">
                      <a:solidFill>
                        <a:srgbClr val="00A984"/>
                      </a:solidFill>
                      <a:prstDash val="solid"/>
                      <a:round/>
                      <a:headEnd type="none" w="med" len="med"/>
                      <a:tailEnd type="none" w="med" len="med"/>
                    </a:lnT>
                    <a:lnB w="12700" cap="flat" cmpd="sng" algn="ctr">
                      <a:solidFill>
                        <a:srgbClr val="10AD84"/>
                      </a:solidFill>
                      <a:prstDash val="solid"/>
                      <a:round/>
                      <a:headEnd type="none" w="med" len="med"/>
                      <a:tailEnd type="none" w="med" len="med"/>
                    </a:lnB>
                    <a:solidFill>
                      <a:srgbClr val="FFFFFF"/>
                    </a:solidFill>
                  </a:tcPr>
                </a:tc>
                <a:tc>
                  <a:txBody>
                    <a:bodyPr/>
                    <a:lstStyle/>
                    <a:p>
                      <a:pPr algn="ctr"/>
                      <a:r>
                        <a:rPr lang="en-IN" b="0" dirty="0">
                          <a:solidFill>
                            <a:srgbClr val="FFFFFF"/>
                          </a:solidFill>
                          <a:effectLst/>
                        </a:rPr>
                        <a:t>5V       </a:t>
                      </a:r>
                      <a:r>
                        <a:rPr lang="en-IN" sz="1800" b="0" i="0" kern="1200" dirty="0">
                          <a:solidFill>
                            <a:schemeClr val="tx1"/>
                          </a:solidFill>
                          <a:effectLst/>
                          <a:latin typeface="+mn-lt"/>
                          <a:ea typeface="+mn-ea"/>
                          <a:cs typeface="+mn-cs"/>
                        </a:rPr>
                        <a:t>5V</a:t>
                      </a:r>
                      <a:r>
                        <a:rPr lang="en-IN" b="0" dirty="0">
                          <a:solidFill>
                            <a:srgbClr val="FFFFFF"/>
                          </a:solidFill>
                          <a:effectLst/>
                        </a:rPr>
                        <a:t>3.33</a:t>
                      </a:r>
                      <a:endParaRPr lang="en-IN" b="0" dirty="0">
                        <a:effectLst/>
                      </a:endParaRPr>
                    </a:p>
                  </a:txBody>
                  <a:tcPr marL="60960" marR="60960" marT="60960" marB="60960" anchor="ctr">
                    <a:lnL w="12700" cap="flat" cmpd="sng" algn="ctr">
                      <a:solidFill>
                        <a:srgbClr val="00A984"/>
                      </a:solidFill>
                      <a:prstDash val="solid"/>
                      <a:round/>
                      <a:headEnd type="none" w="med" len="med"/>
                      <a:tailEnd type="none" w="med" len="med"/>
                    </a:lnL>
                    <a:lnR w="7620" cap="flat" cmpd="sng" algn="ctr">
                      <a:solidFill>
                        <a:srgbClr val="00A984"/>
                      </a:solidFill>
                      <a:prstDash val="solid"/>
                      <a:round/>
                      <a:headEnd type="none" w="med" len="med"/>
                      <a:tailEnd type="none" w="med" len="med"/>
                    </a:lnR>
                    <a:lnT w="12700" cap="flat" cmpd="sng" algn="ctr">
                      <a:solidFill>
                        <a:srgbClr val="00A984"/>
                      </a:solidFill>
                      <a:prstDash val="solid"/>
                      <a:round/>
                      <a:headEnd type="none" w="med" len="med"/>
                      <a:tailEnd type="none" w="med" len="med"/>
                    </a:lnT>
                    <a:lnB w="12700" cap="flat" cmpd="sng" algn="ctr">
                      <a:solidFill>
                        <a:srgbClr val="78AE84"/>
                      </a:solidFill>
                      <a:prstDash val="solid"/>
                      <a:round/>
                      <a:headEnd type="none" w="med" len="med"/>
                      <a:tailEnd type="none" w="med" len="med"/>
                    </a:lnB>
                    <a:solidFill>
                      <a:srgbClr val="FFFFFF"/>
                    </a:solidFill>
                  </a:tcPr>
                </a:tc>
                <a:extLst>
                  <a:ext uri="{0D108BD9-81ED-4DB2-BD59-A6C34878D82A}">
                    <a16:rowId xmlns:a16="http://schemas.microsoft.com/office/drawing/2014/main" val="1022187409"/>
                  </a:ext>
                </a:extLst>
              </a:tr>
              <a:tr h="0">
                <a:tc>
                  <a:txBody>
                    <a:bodyPr/>
                    <a:lstStyle/>
                    <a:p>
                      <a:pPr algn="l"/>
                      <a:r>
                        <a:rPr lang="en-IN" b="0" dirty="0">
                          <a:effectLst/>
                        </a:rPr>
                        <a:t>GND</a:t>
                      </a:r>
                    </a:p>
                  </a:txBody>
                  <a:tcPr marL="60960" marR="60960" marT="60960" marB="60960" anchor="ctr">
                    <a:lnL w="12700" cap="flat" cmpd="sng" algn="ctr">
                      <a:solidFill>
                        <a:srgbClr val="10AD84"/>
                      </a:solidFill>
                      <a:prstDash val="solid"/>
                      <a:round/>
                      <a:headEnd type="none" w="med" len="med"/>
                      <a:tailEnd type="none" w="med" len="med"/>
                    </a:lnL>
                    <a:lnR w="12700" cap="flat" cmpd="sng" algn="ctr">
                      <a:solidFill>
                        <a:srgbClr val="78AE84"/>
                      </a:solidFill>
                      <a:prstDash val="solid"/>
                      <a:round/>
                      <a:headEnd type="none" w="med" len="med"/>
                      <a:tailEnd type="none" w="med" len="med"/>
                    </a:lnR>
                    <a:lnT w="12700" cap="flat" cmpd="sng" algn="ctr">
                      <a:solidFill>
                        <a:srgbClr val="10AD84"/>
                      </a:solidFill>
                      <a:prstDash val="solid"/>
                      <a:round/>
                      <a:headEnd type="none" w="med" len="med"/>
                      <a:tailEnd type="none" w="med" len="med"/>
                    </a:lnT>
                    <a:lnB w="12700" cap="flat" cmpd="sng" algn="ctr">
                      <a:solidFill>
                        <a:srgbClr val="48B184"/>
                      </a:solidFill>
                      <a:prstDash val="solid"/>
                      <a:round/>
                      <a:headEnd type="none" w="med" len="med"/>
                      <a:tailEnd type="none" w="med" len="med"/>
                    </a:lnB>
                    <a:solidFill>
                      <a:srgbClr val="FFFFFF"/>
                    </a:solidFill>
                  </a:tcPr>
                </a:tc>
                <a:tc>
                  <a:txBody>
                    <a:bodyPr/>
                    <a:lstStyle/>
                    <a:p>
                      <a:pPr algn="ctr"/>
                      <a:r>
                        <a:rPr lang="en-IN" b="0" dirty="0">
                          <a:solidFill>
                            <a:srgbClr val="FFFFFF"/>
                          </a:solidFill>
                          <a:effectLst/>
                        </a:rPr>
                        <a:t>GNtuG</a:t>
                      </a:r>
                      <a:r>
                        <a:rPr lang="en-IN" sz="1800" b="0" i="0" kern="1200" dirty="0">
                          <a:solidFill>
                            <a:schemeClr val="tx1"/>
                          </a:solidFill>
                          <a:effectLst/>
                          <a:latin typeface="+mn-lt"/>
                          <a:ea typeface="+mn-ea"/>
                          <a:cs typeface="+mn-cs"/>
                        </a:rPr>
                        <a:t>GND</a:t>
                      </a:r>
                      <a:r>
                        <a:rPr lang="en-IN" b="0" dirty="0">
                          <a:solidFill>
                            <a:srgbClr val="FFFFFF"/>
                          </a:solidFill>
                          <a:effectLst/>
                        </a:rPr>
                        <a:t>Nut6ggD</a:t>
                      </a:r>
                      <a:endParaRPr lang="en-IN" b="0" dirty="0">
                        <a:effectLst/>
                      </a:endParaRPr>
                    </a:p>
                  </a:txBody>
                  <a:tcPr marL="60960" marR="60960" marT="60960" marB="60960" anchor="ctr">
                    <a:lnL w="12700" cap="flat" cmpd="sng" algn="ctr">
                      <a:solidFill>
                        <a:srgbClr val="78AE84"/>
                      </a:solidFill>
                      <a:prstDash val="solid"/>
                      <a:round/>
                      <a:headEnd type="none" w="med" len="med"/>
                      <a:tailEnd type="none" w="med" len="med"/>
                    </a:lnL>
                    <a:lnR w="7620" cap="flat" cmpd="sng" algn="ctr">
                      <a:solidFill>
                        <a:srgbClr val="78AE84"/>
                      </a:solidFill>
                      <a:prstDash val="solid"/>
                      <a:round/>
                      <a:headEnd type="none" w="med" len="med"/>
                      <a:tailEnd type="none" w="med" len="med"/>
                    </a:lnR>
                    <a:lnT w="12700" cap="flat" cmpd="sng" algn="ctr">
                      <a:solidFill>
                        <a:srgbClr val="78AE84"/>
                      </a:solidFill>
                      <a:prstDash val="solid"/>
                      <a:round/>
                      <a:headEnd type="none" w="med" len="med"/>
                      <a:tailEnd type="none" w="med" len="med"/>
                    </a:lnT>
                    <a:lnB w="12700" cap="flat" cmpd="sng" algn="ctr">
                      <a:solidFill>
                        <a:srgbClr val="08B584"/>
                      </a:solidFill>
                      <a:prstDash val="solid"/>
                      <a:round/>
                      <a:headEnd type="none" w="med" len="med"/>
                      <a:tailEnd type="none" w="med" len="med"/>
                    </a:lnB>
                    <a:solidFill>
                      <a:srgbClr val="FFFFFF"/>
                    </a:solidFill>
                  </a:tcPr>
                </a:tc>
                <a:extLst>
                  <a:ext uri="{0D108BD9-81ED-4DB2-BD59-A6C34878D82A}">
                    <a16:rowId xmlns:a16="http://schemas.microsoft.com/office/drawing/2014/main" val="2693760008"/>
                  </a:ext>
                </a:extLst>
              </a:tr>
              <a:tr h="0">
                <a:tc>
                  <a:txBody>
                    <a:bodyPr/>
                    <a:lstStyle/>
                    <a:p>
                      <a:pPr algn="l"/>
                      <a:r>
                        <a:rPr lang="en-IN" b="0" dirty="0">
                          <a:effectLst/>
                        </a:rPr>
                        <a:t>SCL</a:t>
                      </a:r>
                    </a:p>
                  </a:txBody>
                  <a:tcPr marL="60960" marR="60960" marT="60960" marB="60960" anchor="ctr">
                    <a:lnL w="12700" cap="flat" cmpd="sng" algn="ctr">
                      <a:solidFill>
                        <a:srgbClr val="48B184"/>
                      </a:solidFill>
                      <a:prstDash val="solid"/>
                      <a:round/>
                      <a:headEnd type="none" w="med" len="med"/>
                      <a:tailEnd type="none" w="med" len="med"/>
                    </a:lnL>
                    <a:lnR w="12700" cap="flat" cmpd="sng" algn="ctr">
                      <a:solidFill>
                        <a:srgbClr val="08B584"/>
                      </a:solidFill>
                      <a:prstDash val="solid"/>
                      <a:round/>
                      <a:headEnd type="none" w="med" len="med"/>
                      <a:tailEnd type="none" w="med" len="med"/>
                    </a:lnR>
                    <a:lnT w="12700" cap="flat" cmpd="sng" algn="ctr">
                      <a:solidFill>
                        <a:srgbClr val="48B184"/>
                      </a:solidFill>
                      <a:prstDash val="solid"/>
                      <a:round/>
                      <a:headEnd type="none" w="med" len="med"/>
                      <a:tailEnd type="none" w="med" len="med"/>
                    </a:lnT>
                    <a:lnB w="12700" cap="flat" cmpd="sng" algn="ctr">
                      <a:solidFill>
                        <a:srgbClr val="90B484"/>
                      </a:solidFill>
                      <a:prstDash val="solid"/>
                      <a:round/>
                      <a:headEnd type="none" w="med" len="med"/>
                      <a:tailEnd type="none" w="med" len="med"/>
                    </a:lnB>
                    <a:solidFill>
                      <a:srgbClr val="FFFFFF"/>
                    </a:solidFill>
                  </a:tcPr>
                </a:tc>
                <a:tc>
                  <a:txBody>
                    <a:bodyPr/>
                    <a:lstStyle/>
                    <a:p>
                      <a:pPr algn="ctr"/>
                      <a:r>
                        <a:rPr lang="en-IN" b="0" dirty="0">
                          <a:solidFill>
                            <a:srgbClr val="000000"/>
                          </a:solidFill>
                          <a:effectLst/>
                        </a:rPr>
                        <a:t>D1</a:t>
                      </a:r>
                      <a:endParaRPr lang="en-IN" b="0" dirty="0">
                        <a:effectLst/>
                      </a:endParaRPr>
                    </a:p>
                  </a:txBody>
                  <a:tcPr marL="60960" marR="60960" marT="60960" marB="60960" anchor="ctr">
                    <a:lnL w="12700" cap="flat" cmpd="sng" algn="ctr">
                      <a:solidFill>
                        <a:srgbClr val="08B584"/>
                      </a:solidFill>
                      <a:prstDash val="solid"/>
                      <a:round/>
                      <a:headEnd type="none" w="med" len="med"/>
                      <a:tailEnd type="none" w="med" len="med"/>
                    </a:lnL>
                    <a:lnR w="7620" cap="flat" cmpd="sng" algn="ctr">
                      <a:solidFill>
                        <a:srgbClr val="08B584"/>
                      </a:solidFill>
                      <a:prstDash val="solid"/>
                      <a:round/>
                      <a:headEnd type="none" w="med" len="med"/>
                      <a:tailEnd type="none" w="med" len="med"/>
                    </a:lnR>
                    <a:lnT w="12700" cap="flat" cmpd="sng" algn="ctr">
                      <a:solidFill>
                        <a:srgbClr val="08B584"/>
                      </a:solidFill>
                      <a:prstDash val="solid"/>
                      <a:round/>
                      <a:headEnd type="none" w="med" len="med"/>
                      <a:tailEnd type="none" w="med" len="med"/>
                    </a:lnT>
                    <a:lnB w="12700" cap="flat" cmpd="sng" algn="ctr">
                      <a:solidFill>
                        <a:srgbClr val="B8B484"/>
                      </a:solidFill>
                      <a:prstDash val="solid"/>
                      <a:round/>
                      <a:headEnd type="none" w="med" len="med"/>
                      <a:tailEnd type="none" w="med" len="med"/>
                    </a:lnB>
                    <a:solidFill>
                      <a:srgbClr val="FFFFFF"/>
                    </a:solidFill>
                  </a:tcPr>
                </a:tc>
                <a:extLst>
                  <a:ext uri="{0D108BD9-81ED-4DB2-BD59-A6C34878D82A}">
                    <a16:rowId xmlns:a16="http://schemas.microsoft.com/office/drawing/2014/main" val="3924616878"/>
                  </a:ext>
                </a:extLst>
              </a:tr>
              <a:tr h="0">
                <a:tc>
                  <a:txBody>
                    <a:bodyPr/>
                    <a:lstStyle/>
                    <a:p>
                      <a:pPr algn="l"/>
                      <a:r>
                        <a:rPr lang="en-IN" b="0">
                          <a:effectLst/>
                        </a:rPr>
                        <a:t>SDA</a:t>
                      </a:r>
                    </a:p>
                  </a:txBody>
                  <a:tcPr marL="60960" marR="60960" marT="60960" marB="60960" anchor="ctr">
                    <a:lnL w="12700" cap="flat" cmpd="sng" algn="ctr">
                      <a:solidFill>
                        <a:srgbClr val="90B484"/>
                      </a:solidFill>
                      <a:prstDash val="solid"/>
                      <a:round/>
                      <a:headEnd type="none" w="med" len="med"/>
                      <a:tailEnd type="none" w="med" len="med"/>
                    </a:lnL>
                    <a:lnR w="12700" cap="flat" cmpd="sng" algn="ctr">
                      <a:solidFill>
                        <a:srgbClr val="B8B484"/>
                      </a:solidFill>
                      <a:prstDash val="solid"/>
                      <a:round/>
                      <a:headEnd type="none" w="med" len="med"/>
                      <a:tailEnd type="none" w="med" len="med"/>
                    </a:lnR>
                    <a:lnT w="12700" cap="flat" cmpd="sng" algn="ctr">
                      <a:solidFill>
                        <a:srgbClr val="90B484"/>
                      </a:solidFill>
                      <a:prstDash val="solid"/>
                      <a:round/>
                      <a:headEnd type="none" w="med" len="med"/>
                      <a:tailEnd type="none" w="med" len="med"/>
                    </a:lnT>
                    <a:lnB w="7620" cap="flat" cmpd="sng" algn="ctr">
                      <a:solidFill>
                        <a:srgbClr val="90B484"/>
                      </a:solidFill>
                      <a:prstDash val="solid"/>
                      <a:round/>
                      <a:headEnd type="none" w="med" len="med"/>
                      <a:tailEnd type="none" w="med" len="med"/>
                    </a:lnB>
                    <a:solidFill>
                      <a:srgbClr val="FFFFFF"/>
                    </a:solidFill>
                  </a:tcPr>
                </a:tc>
                <a:tc>
                  <a:txBody>
                    <a:bodyPr/>
                    <a:lstStyle/>
                    <a:p>
                      <a:pPr algn="l"/>
                      <a:r>
                        <a:rPr lang="en-IN" b="0" dirty="0">
                          <a:solidFill>
                            <a:srgbClr val="FFFFFF"/>
                          </a:solidFill>
                          <a:effectLst/>
                        </a:rPr>
                        <a:t>A4D2D2DD</a:t>
                      </a:r>
                      <a:r>
                        <a:rPr lang="en-IN" sz="1800" b="0" i="0" kern="1200" dirty="0">
                          <a:solidFill>
                            <a:schemeClr val="tx1"/>
                          </a:solidFill>
                          <a:effectLst/>
                          <a:latin typeface="+mn-lt"/>
                          <a:ea typeface="+mn-ea"/>
                          <a:cs typeface="+mn-cs"/>
                        </a:rPr>
                        <a:t>D2</a:t>
                      </a:r>
                      <a:endParaRPr lang="en-IN" b="0" dirty="0">
                        <a:effectLst/>
                      </a:endParaRPr>
                    </a:p>
                  </a:txBody>
                  <a:tcPr marL="60960" marR="60960" marT="60960" marB="60960" anchor="ctr">
                    <a:lnL w="12700" cap="flat" cmpd="sng" algn="ctr">
                      <a:solidFill>
                        <a:srgbClr val="B8B484"/>
                      </a:solidFill>
                      <a:prstDash val="solid"/>
                      <a:round/>
                      <a:headEnd type="none" w="med" len="med"/>
                      <a:tailEnd type="none" w="med" len="med"/>
                    </a:lnL>
                    <a:lnR w="7620" cap="flat" cmpd="sng" algn="ctr">
                      <a:solidFill>
                        <a:srgbClr val="B8B484"/>
                      </a:solidFill>
                      <a:prstDash val="solid"/>
                      <a:round/>
                      <a:headEnd type="none" w="med" len="med"/>
                      <a:tailEnd type="none" w="med" len="med"/>
                    </a:lnR>
                    <a:lnT w="12700" cap="flat" cmpd="sng" algn="ctr">
                      <a:solidFill>
                        <a:srgbClr val="B8B484"/>
                      </a:solidFill>
                      <a:prstDash val="solid"/>
                      <a:round/>
                      <a:headEnd type="none" w="med" len="med"/>
                      <a:tailEnd type="none" w="med" len="med"/>
                    </a:lnT>
                    <a:lnB w="7620" cap="flat" cmpd="sng" algn="ctr">
                      <a:solidFill>
                        <a:srgbClr val="B8B484"/>
                      </a:solidFill>
                      <a:prstDash val="solid"/>
                      <a:round/>
                      <a:headEnd type="none" w="med" len="med"/>
                      <a:tailEnd type="none" w="med" len="med"/>
                    </a:lnB>
                    <a:solidFill>
                      <a:srgbClr val="FFFFFF"/>
                    </a:solidFill>
                  </a:tcPr>
                </a:tc>
                <a:extLst>
                  <a:ext uri="{0D108BD9-81ED-4DB2-BD59-A6C34878D82A}">
                    <a16:rowId xmlns:a16="http://schemas.microsoft.com/office/drawing/2014/main" val="3960596799"/>
                  </a:ext>
                </a:extLst>
              </a:tr>
            </a:tbl>
          </a:graphicData>
        </a:graphic>
      </p:graphicFrame>
      <p:sp>
        <p:nvSpPr>
          <p:cNvPr id="9" name="Rectangle 5">
            <a:extLst>
              <a:ext uri="{FF2B5EF4-FFF2-40B4-BE49-F238E27FC236}">
                <a16:creationId xmlns:a16="http://schemas.microsoft.com/office/drawing/2014/main" id="{527976E8-E8F8-4A19-8E9F-C091E24594D6}"/>
              </a:ext>
            </a:extLst>
          </p:cNvPr>
          <p:cNvSpPr>
            <a:spLocks noChangeArrowheads="1"/>
          </p:cNvSpPr>
          <p:nvPr/>
        </p:nvSpPr>
        <p:spPr bwMode="auto">
          <a:xfrm>
            <a:off x="621437" y="2635908"/>
            <a:ext cx="1203728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A3A3A"/>
                </a:solidFill>
                <a:effectLst/>
                <a:latin typeface="Open Sans"/>
              </a:rPr>
              <a:t> </a:t>
            </a:r>
            <a:r>
              <a:rPr kumimoji="0" lang="en-US" altLang="en-US" sz="2000" b="1" i="0" u="none" strike="noStrike" cap="none" normalizeH="0" baseline="0" dirty="0">
                <a:ln>
                  <a:noFill/>
                </a:ln>
                <a:solidFill>
                  <a:srgbClr val="3A3A3A"/>
                </a:solidFill>
                <a:effectLst/>
                <a:latin typeface="Open Sans"/>
              </a:rPr>
              <a:t>Pin wiring</a:t>
            </a:r>
            <a:r>
              <a:rPr kumimoji="0" lang="en-US" altLang="en-US" sz="1600" i="0" u="none" strike="noStrike" cap="none" normalizeH="0" baseline="0" dirty="0">
                <a:ln>
                  <a:noFill/>
                </a:ln>
                <a:solidFill>
                  <a:srgbClr val="3A3A3A"/>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A3A3A"/>
                </a:solidFill>
                <a:latin typeface="Open Sans"/>
              </a:rPr>
              <a:t>Because t</a:t>
            </a:r>
            <a:r>
              <a:rPr kumimoji="0" lang="en-US" altLang="en-US" sz="1600" i="0" u="none" strike="noStrike" cap="none" normalizeH="0" baseline="0" dirty="0">
                <a:ln>
                  <a:noFill/>
                </a:ln>
                <a:solidFill>
                  <a:srgbClr val="3A3A3A"/>
                </a:solidFill>
                <a:effectLst/>
                <a:latin typeface="Open Sans"/>
              </a:rPr>
              <a:t>he OLED display uses I2C communication protocol, wiring is very simple.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A3A3A"/>
                </a:solidFill>
                <a:effectLst/>
                <a:latin typeface="Open Sans"/>
              </a:rPr>
              <a:t> You just need to connect to the Arduino Uno I2C pins as shown in the table below.</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9EACF2E-7910-4C37-99A8-F7449D0B078E}"/>
              </a:ext>
            </a:extLst>
          </p:cNvPr>
          <p:cNvSpPr/>
          <p:nvPr/>
        </p:nvSpPr>
        <p:spPr>
          <a:xfrm>
            <a:off x="5866610" y="3244334"/>
            <a:ext cx="458780" cy="369332"/>
          </a:xfrm>
          <a:prstGeom prst="rect">
            <a:avLst/>
          </a:prstGeom>
        </p:spPr>
        <p:txBody>
          <a:bodyPr wrap="none">
            <a:spAutoFit/>
          </a:bodyPr>
          <a:lstStyle/>
          <a:p>
            <a:r>
              <a:rPr lang="en-IN" dirty="0">
                <a:solidFill>
                  <a:srgbClr val="FFFFFF"/>
                </a:solidFill>
                <a:latin typeface="Open Sans"/>
              </a:rPr>
              <a:t>A4</a:t>
            </a:r>
            <a:endParaRPr lang="en-IN" dirty="0"/>
          </a:p>
        </p:txBody>
      </p:sp>
    </p:spTree>
    <p:extLst>
      <p:ext uri="{BB962C8B-B14F-4D97-AF65-F5344CB8AC3E}">
        <p14:creationId xmlns:p14="http://schemas.microsoft.com/office/powerpoint/2010/main" val="41189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FAF4-1935-44DA-BD4F-501D93B6ED8A}"/>
              </a:ext>
            </a:extLst>
          </p:cNvPr>
          <p:cNvSpPr>
            <a:spLocks noGrp="1"/>
          </p:cNvSpPr>
          <p:nvPr>
            <p:ph type="title"/>
          </p:nvPr>
        </p:nvSpPr>
        <p:spPr>
          <a:xfrm>
            <a:off x="638567" y="813825"/>
            <a:ext cx="10364451" cy="2284482"/>
          </a:xfrm>
        </p:spPr>
        <p:txBody>
          <a:bodyPr>
            <a:normAutofit fontScale="90000"/>
          </a:bodyPr>
          <a:lstStyle/>
          <a:p>
            <a:pPr algn="l"/>
            <a:r>
              <a:rPr lang="en-IN" sz="2400" b="1" dirty="0" err="1"/>
              <a:t>bASIC</a:t>
            </a:r>
            <a:r>
              <a:rPr lang="en-IN" sz="2400" b="1" dirty="0"/>
              <a:t> SHIELD</a:t>
            </a:r>
            <a:r>
              <a:rPr lang="en-IN" dirty="0"/>
              <a:t>:</a:t>
            </a:r>
            <a:br>
              <a:rPr lang="en-IN" dirty="0"/>
            </a:br>
            <a:r>
              <a:rPr lang="en-IN" sz="1800" b="1" dirty="0"/>
              <a:t>BUTTONS AND LEDS:</a:t>
            </a:r>
            <a:br>
              <a:rPr lang="en-IN" sz="1800" b="1" dirty="0"/>
            </a:br>
            <a:br>
              <a:rPr lang="en-IN" sz="1800" b="1" dirty="0"/>
            </a:br>
            <a:r>
              <a:rPr lang="en-IN" sz="2200" cap="none" dirty="0"/>
              <a:t>This basic shield can be interface with 5v or 3.3v logic microcontroller boards like arduino,avr,pic,8051,arm etc..</a:t>
            </a:r>
            <a:br>
              <a:rPr lang="en-IN" sz="2200" dirty="0"/>
            </a:br>
            <a:r>
              <a:rPr lang="en-IN" sz="2200" cap="none" dirty="0"/>
              <a:t>Basic shield is very popular shield for interfacing of electronics component with microcontroller like </a:t>
            </a:r>
            <a:r>
              <a:rPr lang="en-IN" sz="2200" cap="none" dirty="0" err="1"/>
              <a:t>led‘s</a:t>
            </a:r>
            <a:r>
              <a:rPr lang="en-IN" sz="2200" cap="none" dirty="0"/>
              <a:t> , variable resister , push button , </a:t>
            </a:r>
            <a:r>
              <a:rPr lang="en-IN" sz="2200" cap="none" dirty="0" err="1"/>
              <a:t>ldr</a:t>
            </a:r>
            <a:r>
              <a:rPr lang="en-IN" sz="2200" cap="none" dirty="0"/>
              <a:t> etc.</a:t>
            </a:r>
            <a:br>
              <a:rPr lang="en-IN" sz="2200" cap="none" dirty="0"/>
            </a:br>
            <a:r>
              <a:rPr lang="en-IN" sz="2200" cap="none" dirty="0"/>
              <a:t>all components are arranged in a proper manner so that we can use it with your microcontroller to learn basic programming of microcontroller in your projects.</a:t>
            </a:r>
            <a:br>
              <a:rPr lang="en-IN" sz="2200" cap="none" dirty="0"/>
            </a:br>
            <a:r>
              <a:rPr lang="en-IN" sz="2200" cap="none" dirty="0"/>
              <a:t>This shield helps you how to deal with basic electronics components in your </a:t>
            </a:r>
            <a:br>
              <a:rPr lang="en-IN" sz="2200" cap="none" dirty="0"/>
            </a:br>
            <a:r>
              <a:rPr lang="en-IN" sz="2200" cap="none" dirty="0"/>
              <a:t>projects</a:t>
            </a:r>
            <a:br>
              <a:rPr lang="en-IN" sz="2200" b="1" dirty="0"/>
            </a:br>
            <a:endParaRPr lang="en-IN" sz="2200" b="1" dirty="0"/>
          </a:p>
        </p:txBody>
      </p:sp>
      <p:pic>
        <p:nvPicPr>
          <p:cNvPr id="5" name="Content Placeholder 4">
            <a:extLst>
              <a:ext uri="{FF2B5EF4-FFF2-40B4-BE49-F238E27FC236}">
                <a16:creationId xmlns:a16="http://schemas.microsoft.com/office/drawing/2014/main" id="{CAB64D3B-922A-474B-846A-D55DE4337E2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79216" y="3313591"/>
            <a:ext cx="6161102" cy="3307730"/>
          </a:xfrm>
        </p:spPr>
      </p:pic>
    </p:spTree>
    <p:extLst>
      <p:ext uri="{BB962C8B-B14F-4D97-AF65-F5344CB8AC3E}">
        <p14:creationId xmlns:p14="http://schemas.microsoft.com/office/powerpoint/2010/main" val="372554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F88CF-2C9E-40A8-B9E4-30380EBC3DF2}"/>
              </a:ext>
            </a:extLst>
          </p:cNvPr>
          <p:cNvSpPr>
            <a:spLocks noGrp="1"/>
          </p:cNvSpPr>
          <p:nvPr>
            <p:ph sz="quarter" idx="13"/>
          </p:nvPr>
        </p:nvSpPr>
        <p:spPr>
          <a:xfrm>
            <a:off x="843379" y="1411550"/>
            <a:ext cx="10771573" cy="4530569"/>
          </a:xfrm>
        </p:spPr>
        <p:txBody>
          <a:bodyPr/>
          <a:lstStyle/>
          <a:p>
            <a:pPr marL="0" indent="0">
              <a:buNone/>
            </a:pPr>
            <a:r>
              <a:rPr lang="en-US" b="1" dirty="0"/>
              <a:t>Softwares required:</a:t>
            </a:r>
          </a:p>
          <a:p>
            <a:r>
              <a:rPr lang="en-US" sz="1600" dirty="0"/>
              <a:t>Arduino IDE</a:t>
            </a:r>
          </a:p>
          <a:p>
            <a:r>
              <a:rPr lang="en-US" sz="1600" dirty="0"/>
              <a:t>IBM  Cloud </a:t>
            </a:r>
          </a:p>
          <a:p>
            <a:endParaRPr lang="en-IN" dirty="0"/>
          </a:p>
        </p:txBody>
      </p:sp>
    </p:spTree>
    <p:extLst>
      <p:ext uri="{BB962C8B-B14F-4D97-AF65-F5344CB8AC3E}">
        <p14:creationId xmlns:p14="http://schemas.microsoft.com/office/powerpoint/2010/main" val="28545316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666</TotalTime>
  <Words>436</Words>
  <Application>Microsoft Office PowerPoint</Application>
  <PresentationFormat>Widescreen</PresentationFormat>
  <Paragraphs>81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Times New Roman</vt:lpstr>
      <vt:lpstr>Tw Cen MT</vt:lpstr>
      <vt:lpstr>Droplet</vt:lpstr>
      <vt:lpstr>Project name: Smart bill board using ibm watson</vt:lpstr>
      <vt:lpstr>Abstract:</vt:lpstr>
      <vt:lpstr>Working principle:</vt:lpstr>
      <vt:lpstr>BLOCK DIAGRAM:</vt:lpstr>
      <vt:lpstr>HARDWARE COMPONENTS:</vt:lpstr>
      <vt:lpstr> ESP8266 Node MCU:   The ESP8266 is a low-cost wi-fi chip with full TCP/IP stack and MCU (microcontroller unit) capability produced by shanghai  based Chinese manufacturer, Espressif systems.  The ESP8285 is an ESP8266 with 1 Mib of built-in flash, allowing for single-chip devices capable of connecting to wifi.ESP8266 (presently ESP8266EX) is a chip with which Manufacturers are making wirelessly networkable modules. More specifically, ESP8266 is a system-on-chip (soc) with capabilities for 2.4 Ghz w0i-fi (802.11 b/g/n, supporting  WPA/WPA2), general-purpose input/output (16 GPIO), inter-integrated circuit (I²C), analog -to-digital conversion (10-bit ADC), serial peripheral interface (SPI), I²S interfaces with DMA (sharing pins with GPIO), UART (on dedicated Pins, plus a transmit-only UART can be enabled on GPIO2), and pulse-width modulation (PWM). The processor core, called "L106" by Espressif, is based on Tensilica's diamond Standard 106micro 32-bit processor controller core and runs at 80 Mhz (or overclocked to 160 mhz). It has a 64 KB boot ROM, 64 KB instruction RAM and 96 KB data RAM.  External flash memory can be accessed through SPI. Further as a prototype of ESP8266 and advancement  to ESP8266 is added with node MCU ESP8266. </vt:lpstr>
      <vt:lpstr>OLED:  The OLED display doesn’t require backlight, which results in a very nice contrast in dark environments. Additionally, its pixels consume energy only when they are on, so the OLED display consumes less power when compared with other displays. The model we’re using here has only four pins and communicates with the arduino using I2C communication protocol. There are models that come with an extra RESET pin. There are also other OLED displays that communicate using SPI communication.   </vt:lpstr>
      <vt:lpstr>bASIC SHIELD: BUTTONS AND LEDS:  This basic shield can be interface with 5v or 3.3v logic microcontroller boards like arduino,avr,pic,8051,arm etc.. Basic shield is very popular shield for interfacing of electronics component with microcontroller like led‘s , variable resister , push button , ldr etc. all components are arranged in a proper manner so that we can use it with your microcontroller to learn basic programming of microcontroller in your projects. This shield helps you how to deal with basic electronics components in your  projects </vt:lpstr>
      <vt:lpstr>PowerPoint Presentation</vt:lpstr>
      <vt:lpstr>ARDUINO IDE:  The Arduino integrated development environment (IDE) is a class-platform application (for windowss, macos, Linux) that is written in the programming language java. It is used to write and up load programs to arduino compatible boards, but salso,with the help of 3rd party cores, other vendor development boards The source code for the IDE is released under the GNU general public license , version 2. the arduino IDE supports the languages C and C++ using special rules of code structuring. The arduino IDE supplies a software library from the wiring project, which provides many common input and output procedures. User-written code only requires two basic functions, for starting the sketch and the main program loop, that are compiled and Linked with a Program stub main() into an executable cyclic executive program with the GNU toolchain, also included with the IDE distribution.  the arduino IDE employs the program avrdude to convert  the executable code into a text file in hexadecimal  encoding that is loaded into the arduino board by  a loader program in the board's firmware.</vt:lpstr>
      <vt:lpstr>Ibm  cloud :     Ibm cloud is a platform that helps developers build and  run modern apps and services it provides developers with instant access to the compute and services they need to launch quickly, iterate continuously and scale with success.     With services across mobile , iot, ibm Watson and more ibm cloud is an ideal platform to power the next wave of apps that thrive on data.      Ibm cloud is a suite of cloud computing services from ibm that offers both platform as a  service and infrastructure as a service.      Ibm cloud platform supports access to other ibm tools and services including  ibm Watson and ibm cloud functions for serverless computing as well as those from third party vendors.</vt:lpstr>
      <vt:lpstr>PowerPoint Presentation</vt:lpstr>
      <vt:lpstr>PowerPoint Presentation</vt:lpstr>
      <vt:lpstr>PowerPoint Presentation</vt:lpstr>
      <vt:lpstr>Advantages:</vt:lpstr>
      <vt:lpstr>DISADVANTAGE: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smart bill board using ibm watson</dc:title>
  <dc:creator>Akula Shirisha</dc:creator>
  <cp:lastModifiedBy>Akula Shirisha</cp:lastModifiedBy>
  <cp:revision>42</cp:revision>
  <dcterms:created xsi:type="dcterms:W3CDTF">2019-06-20T05:08:02Z</dcterms:created>
  <dcterms:modified xsi:type="dcterms:W3CDTF">2019-06-24T09:42:13Z</dcterms:modified>
</cp:coreProperties>
</file>