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0" r:id="rId5"/>
    <p:sldId id="262" r:id="rId6"/>
    <p:sldId id="268" r:id="rId7"/>
    <p:sldId id="269" r:id="rId8"/>
    <p:sldId id="267" r:id="rId9"/>
    <p:sldId id="259" r:id="rId10"/>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F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72" y="51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52C1-54FA-CD46-90EF-082DF126EC89}" type="datetimeFigureOut">
              <a:rPr lang="es-ES" smtClean="0"/>
              <a:t>05/06/2019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09B62-7964-8A4C-9636-36CB120B29AE}" type="slidenum">
              <a:rPr lang="es-ES" smtClean="0"/>
              <a:t>‹Nº›</a:t>
            </a:fld>
            <a:endParaRPr lang="es-ES"/>
          </a:p>
        </p:txBody>
      </p:sp>
    </p:spTree>
    <p:extLst>
      <p:ext uri="{BB962C8B-B14F-4D97-AF65-F5344CB8AC3E}">
        <p14:creationId xmlns:p14="http://schemas.microsoft.com/office/powerpoint/2010/main" val="20317857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Esta diapositiva no</a:t>
            </a:r>
            <a:r>
              <a:rPr lang="es-ES" baseline="0" dirty="0" smtClean="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a:t>
            </a:fld>
            <a:endParaRPr lang="es-ES"/>
          </a:p>
        </p:txBody>
      </p:sp>
    </p:spTree>
    <p:extLst>
      <p:ext uri="{BB962C8B-B14F-4D97-AF65-F5344CB8AC3E}">
        <p14:creationId xmlns:p14="http://schemas.microsoft.com/office/powerpoint/2010/main" val="3893783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Escriba en esta diapositiva el titulo de</a:t>
            </a:r>
            <a:r>
              <a:rPr lang="es-ES" baseline="0" dirty="0" smtClean="0"/>
              <a:t> la presentación y si lo desea puede agregar los temas que va exponer.</a:t>
            </a:r>
          </a:p>
          <a:p>
            <a:pPr marL="171450" indent="-171450">
              <a:buFontTx/>
              <a:buChar char="-"/>
            </a:pPr>
            <a:r>
              <a:rPr lang="es-ES" baseline="0" dirty="0" smtClean="0"/>
              <a:t>Si va a dejar solo el titulo déjelo centrado en la diapositiva.</a:t>
            </a:r>
          </a:p>
          <a:p>
            <a:pPr marL="171450" indent="-171450">
              <a:buFontTx/>
              <a:buChar char="-"/>
            </a:pPr>
            <a:r>
              <a:rPr lang="es-ES" baseline="0" dirty="0" smtClean="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a:t>
            </a:fld>
            <a:endParaRPr lang="es-ES"/>
          </a:p>
        </p:txBody>
      </p:sp>
    </p:spTree>
    <p:extLst>
      <p:ext uri="{BB962C8B-B14F-4D97-AF65-F5344CB8AC3E}">
        <p14:creationId xmlns:p14="http://schemas.microsoft.com/office/powerpoint/2010/main" val="279476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En</a:t>
            </a:r>
            <a:r>
              <a:rPr lang="es-ES" baseline="0" dirty="0" smtClean="0"/>
              <a:t> esta diapositiva puede colocar contenidos y acompañarlos con una fotografía.</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a:t>
            </a:fld>
            <a:endParaRPr lang="es-ES"/>
          </a:p>
        </p:txBody>
      </p:sp>
    </p:spTree>
    <p:extLst>
      <p:ext uri="{BB962C8B-B14F-4D97-AF65-F5344CB8AC3E}">
        <p14:creationId xmlns:p14="http://schemas.microsoft.com/office/powerpoint/2010/main" val="4260559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En</a:t>
            </a:r>
            <a:r>
              <a:rPr lang="es-ES" baseline="0" dirty="0" smtClean="0"/>
              <a:t> esta diapositiva puede colocar contenidos y acompañarlos con una fotografía que vaya a lo alto del formato.</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4</a:t>
            </a:fld>
            <a:endParaRPr lang="es-ES"/>
          </a:p>
        </p:txBody>
      </p:sp>
    </p:spTree>
    <p:extLst>
      <p:ext uri="{BB962C8B-B14F-4D97-AF65-F5344CB8AC3E}">
        <p14:creationId xmlns:p14="http://schemas.microsoft.com/office/powerpoint/2010/main" val="123202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a:t>
            </a:r>
            <a:r>
              <a:rPr lang="es-ES" baseline="0" dirty="0" smtClean="0"/>
              <a:t> esta diapositiva si</a:t>
            </a:r>
            <a:r>
              <a:rPr lang="es-ES" dirty="0" smtClean="0"/>
              <a:t> necesita</a:t>
            </a:r>
            <a:r>
              <a:rPr lang="es-ES" baseline="0" dirty="0" smtClean="0"/>
              <a:t> incluir textos más extensos.</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pPr marL="171450" indent="-171450">
              <a:buFontTx/>
              <a:buChar char="-"/>
            </a:pPr>
            <a:r>
              <a:rPr lang="es-ES" baseline="0" dirty="0" smtClean="0"/>
              <a:t>Asegúrese que los textos no se monten sobre la franja verde.</a:t>
            </a:r>
            <a:endParaRPr lang="es-ES" dirty="0" smtClean="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5</a:t>
            </a:fld>
            <a:endParaRPr lang="es-ES"/>
          </a:p>
        </p:txBody>
      </p:sp>
    </p:spTree>
    <p:extLst>
      <p:ext uri="{BB962C8B-B14F-4D97-AF65-F5344CB8AC3E}">
        <p14:creationId xmlns:p14="http://schemas.microsoft.com/office/powerpoint/2010/main" val="2904416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a:t>
            </a:r>
            <a:r>
              <a:rPr lang="es-ES" baseline="0" dirty="0" smtClean="0"/>
              <a:t> esta diapositiva al final de su presentación</a:t>
            </a:r>
          </a:p>
          <a:p>
            <a:pPr marL="171450" indent="-171450">
              <a:buFontTx/>
              <a:buChar char="-"/>
            </a:pPr>
            <a:r>
              <a:rPr lang="es-ES" baseline="0" smtClean="0"/>
              <a:t>Esta </a:t>
            </a:r>
            <a:r>
              <a:rPr lang="es-ES" baseline="0" dirty="0" smtClean="0"/>
              <a:t>diapositiva no debe modificarse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9</a:t>
            </a:fld>
            <a:endParaRPr lang="es-ES"/>
          </a:p>
        </p:txBody>
      </p:sp>
    </p:spTree>
    <p:extLst>
      <p:ext uri="{BB962C8B-B14F-4D97-AF65-F5344CB8AC3E}">
        <p14:creationId xmlns:p14="http://schemas.microsoft.com/office/powerpoint/2010/main" val="3649474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lantilla presentaciones_Mesa de trabajo 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6786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05/06/2019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88372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05/06/2019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358563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05/06/2019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31163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05/06/2019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54791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lantilla presentaciones_naranja_Mesa de trabajo 1 copi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13925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557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2" name="Imagen 1" descr="plantillappt_0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6997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2" name="Imagen 1" descr="plantillappt_0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749994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6"/>
          <p:cNvSpPr>
            <a:spLocks noGrp="1"/>
          </p:cNvSpPr>
          <p:nvPr>
            <p:ph type="dt" sz="half" idx="10"/>
          </p:nvPr>
        </p:nvSpPr>
        <p:spPr/>
        <p:txBody>
          <a:bodyPr/>
          <a:lstStyle/>
          <a:p>
            <a:fld id="{9315191A-A0A9-294A-9DF6-EE4FF7E8A271}" type="datetimeFigureOut">
              <a:rPr lang="es-ES" smtClean="0"/>
              <a:t>05/06/2019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23321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2"/>
          <p:cNvSpPr>
            <a:spLocks noGrp="1"/>
          </p:cNvSpPr>
          <p:nvPr>
            <p:ph type="dt" sz="half" idx="10"/>
          </p:nvPr>
        </p:nvSpPr>
        <p:spPr/>
        <p:txBody>
          <a:bodyPr/>
          <a:lstStyle/>
          <a:p>
            <a:fld id="{9315191A-A0A9-294A-9DF6-EE4FF7E8A271}" type="datetimeFigureOut">
              <a:rPr lang="es-ES" smtClean="0"/>
              <a:t>05/06/2019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76432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15191A-A0A9-294A-9DF6-EE4FF7E8A271}" type="datetimeFigureOut">
              <a:rPr lang="es-ES" smtClean="0"/>
              <a:t>05/06/2019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19678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315191A-A0A9-294A-9DF6-EE4FF7E8A271}" type="datetimeFigureOut">
              <a:rPr lang="es-ES" smtClean="0"/>
              <a:t>05/06/2019</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4F79F1B-258F-D34A-B83D-65B8590C7617}" type="slidenum">
              <a:rPr lang="es-ES" smtClean="0"/>
              <a:t>‹Nº›</a:t>
            </a:fld>
            <a:endParaRPr lang="es-ES"/>
          </a:p>
        </p:txBody>
      </p:sp>
    </p:spTree>
    <p:extLst>
      <p:ext uri="{BB962C8B-B14F-4D97-AF65-F5344CB8AC3E}">
        <p14:creationId xmlns:p14="http://schemas.microsoft.com/office/powerpoint/2010/main" val="197998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268442" y="2247065"/>
            <a:ext cx="3205655" cy="1200329"/>
          </a:xfrm>
          <a:prstGeom prst="rect">
            <a:avLst/>
          </a:prstGeom>
          <a:noFill/>
        </p:spPr>
        <p:txBody>
          <a:bodyPr wrap="square" rtlCol="0">
            <a:spAutoFit/>
          </a:bodyPr>
          <a:lstStyle/>
          <a:p>
            <a:pPr algn="ctr"/>
            <a:r>
              <a:rPr lang="es-CO" sz="7200" dirty="0" smtClean="0">
                <a:solidFill>
                  <a:schemeClr val="tx1">
                    <a:lumMod val="65000"/>
                    <a:lumOff val="35000"/>
                  </a:schemeClr>
                </a:solidFill>
                <a:latin typeface="+mj-lt"/>
              </a:rPr>
              <a:t>SIRM</a:t>
            </a:r>
            <a:endParaRPr lang="es-CO" sz="7200" dirty="0">
              <a:solidFill>
                <a:schemeClr val="tx1">
                  <a:lumMod val="65000"/>
                  <a:lumOff val="35000"/>
                </a:schemeClr>
              </a:solidFill>
              <a:latin typeface="+mj-lt"/>
            </a:endParaRPr>
          </a:p>
        </p:txBody>
      </p:sp>
      <p:sp>
        <p:nvSpPr>
          <p:cNvPr id="3" name="CuadroTexto 2"/>
          <p:cNvSpPr txBox="1"/>
          <p:nvPr/>
        </p:nvSpPr>
        <p:spPr>
          <a:xfrm>
            <a:off x="6369269" y="3447394"/>
            <a:ext cx="2564525" cy="1477328"/>
          </a:xfrm>
          <a:prstGeom prst="rect">
            <a:avLst/>
          </a:prstGeom>
          <a:noFill/>
        </p:spPr>
        <p:txBody>
          <a:bodyPr wrap="square" rtlCol="0">
            <a:spAutoFit/>
          </a:bodyPr>
          <a:lstStyle/>
          <a:p>
            <a:r>
              <a:rPr lang="es-CO" dirty="0" smtClean="0">
                <a:solidFill>
                  <a:schemeClr val="bg2"/>
                </a:solidFill>
              </a:rPr>
              <a:t>Integrantes:</a:t>
            </a:r>
          </a:p>
          <a:p>
            <a:r>
              <a:rPr lang="es-CO" dirty="0" smtClean="0">
                <a:solidFill>
                  <a:schemeClr val="bg2"/>
                </a:solidFill>
              </a:rPr>
              <a:t>Carlos Mario Mesa</a:t>
            </a:r>
          </a:p>
          <a:p>
            <a:r>
              <a:rPr lang="es-CO" dirty="0">
                <a:solidFill>
                  <a:schemeClr val="bg2"/>
                </a:solidFill>
              </a:rPr>
              <a:t>Y</a:t>
            </a:r>
            <a:r>
              <a:rPr lang="es-CO" dirty="0" smtClean="0">
                <a:solidFill>
                  <a:schemeClr val="bg2"/>
                </a:solidFill>
              </a:rPr>
              <a:t>eison Martínez</a:t>
            </a:r>
          </a:p>
          <a:p>
            <a:r>
              <a:rPr lang="es-CO" dirty="0" smtClean="0">
                <a:solidFill>
                  <a:schemeClr val="bg2"/>
                </a:solidFill>
              </a:rPr>
              <a:t>Valentina Ocampo</a:t>
            </a:r>
          </a:p>
          <a:p>
            <a:r>
              <a:rPr lang="es-CO" dirty="0" smtClean="0">
                <a:solidFill>
                  <a:schemeClr val="bg2"/>
                </a:solidFill>
              </a:rPr>
              <a:t>Juan Felipe Palacio</a:t>
            </a:r>
            <a:endParaRPr lang="es-CO" dirty="0">
              <a:solidFill>
                <a:schemeClr val="bg2"/>
              </a:solidFill>
            </a:endParaRPr>
          </a:p>
        </p:txBody>
      </p:sp>
    </p:spTree>
    <p:extLst>
      <p:ext uri="{BB962C8B-B14F-4D97-AF65-F5344CB8AC3E}">
        <p14:creationId xmlns:p14="http://schemas.microsoft.com/office/powerpoint/2010/main" val="81132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008690" y="445569"/>
            <a:ext cx="3201517" cy="400110"/>
          </a:xfrm>
          <a:prstGeom prst="rect">
            <a:avLst/>
          </a:prstGeom>
          <a:noFill/>
        </p:spPr>
        <p:txBody>
          <a:bodyPr wrap="none" rtlCol="0">
            <a:spAutoFit/>
          </a:bodyPr>
          <a:lstStyle/>
          <a:p>
            <a:r>
              <a:rPr lang="es-MX" sz="2000" dirty="0">
                <a:solidFill>
                  <a:schemeClr val="bg1"/>
                </a:solidFill>
                <a:latin typeface="+mj-lt"/>
                <a:cs typeface="Arial"/>
              </a:rPr>
              <a:t>DESCRIPCIÓN DEL PROYECTO</a:t>
            </a:r>
            <a:endParaRPr lang="es-ES" sz="2000" dirty="0">
              <a:solidFill>
                <a:schemeClr val="bg1"/>
              </a:solidFill>
              <a:latin typeface="+mj-lt"/>
              <a:cs typeface="Arial"/>
            </a:endParaRPr>
          </a:p>
        </p:txBody>
      </p:sp>
      <p:sp>
        <p:nvSpPr>
          <p:cNvPr id="4" name="CuadroTexto 3"/>
          <p:cNvSpPr txBox="1"/>
          <p:nvPr/>
        </p:nvSpPr>
        <p:spPr>
          <a:xfrm>
            <a:off x="1008690" y="1198797"/>
            <a:ext cx="4273029" cy="400110"/>
          </a:xfrm>
          <a:prstGeom prst="rect">
            <a:avLst/>
          </a:prstGeom>
          <a:noFill/>
        </p:spPr>
        <p:txBody>
          <a:bodyPr wrap="none" rtlCol="0">
            <a:spAutoFit/>
          </a:bodyPr>
          <a:lstStyle/>
          <a:p>
            <a:r>
              <a:rPr lang="es-ES" sz="2000" dirty="0" smtClean="0">
                <a:solidFill>
                  <a:schemeClr val="bg1"/>
                </a:solidFill>
                <a:latin typeface="+mj-lt"/>
                <a:cs typeface="Arial"/>
              </a:rPr>
              <a:t>Planteamiento del problema a resolver.</a:t>
            </a:r>
            <a:endParaRPr lang="es-ES" sz="2000" dirty="0">
              <a:solidFill>
                <a:schemeClr val="bg1"/>
              </a:solidFill>
              <a:latin typeface="+mj-lt"/>
              <a:cs typeface="Arial"/>
            </a:endParaRPr>
          </a:p>
        </p:txBody>
      </p:sp>
      <p:cxnSp>
        <p:nvCxnSpPr>
          <p:cNvPr id="6" name="Conector recto 5"/>
          <p:cNvCxnSpPr/>
          <p:nvPr/>
        </p:nvCxnSpPr>
        <p:spPr>
          <a:xfrm>
            <a:off x="1123481" y="1652854"/>
            <a:ext cx="397655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CuadroTexto 6"/>
          <p:cNvSpPr txBox="1"/>
          <p:nvPr/>
        </p:nvSpPr>
        <p:spPr>
          <a:xfrm>
            <a:off x="1008690" y="1746287"/>
            <a:ext cx="1514967" cy="400110"/>
          </a:xfrm>
          <a:prstGeom prst="rect">
            <a:avLst/>
          </a:prstGeom>
          <a:noFill/>
        </p:spPr>
        <p:txBody>
          <a:bodyPr wrap="none" rtlCol="0">
            <a:spAutoFit/>
          </a:bodyPr>
          <a:lstStyle/>
          <a:p>
            <a:r>
              <a:rPr lang="es-ES" sz="2000" dirty="0">
                <a:solidFill>
                  <a:schemeClr val="bg1"/>
                </a:solidFill>
                <a:latin typeface="+mj-lt"/>
                <a:cs typeface="Arial"/>
              </a:rPr>
              <a:t>Justificación.</a:t>
            </a:r>
          </a:p>
        </p:txBody>
      </p:sp>
      <p:cxnSp>
        <p:nvCxnSpPr>
          <p:cNvPr id="8" name="Conector recto 7"/>
          <p:cNvCxnSpPr/>
          <p:nvPr/>
        </p:nvCxnSpPr>
        <p:spPr>
          <a:xfrm>
            <a:off x="1123481" y="2234188"/>
            <a:ext cx="397655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CuadroTexto 8"/>
          <p:cNvSpPr txBox="1"/>
          <p:nvPr/>
        </p:nvSpPr>
        <p:spPr>
          <a:xfrm>
            <a:off x="1008690" y="2362018"/>
            <a:ext cx="2595198" cy="400110"/>
          </a:xfrm>
          <a:prstGeom prst="rect">
            <a:avLst/>
          </a:prstGeom>
          <a:noFill/>
        </p:spPr>
        <p:txBody>
          <a:bodyPr wrap="none" rtlCol="0">
            <a:spAutoFit/>
          </a:bodyPr>
          <a:lstStyle/>
          <a:p>
            <a:r>
              <a:rPr lang="es-ES" sz="2000" dirty="0">
                <a:solidFill>
                  <a:schemeClr val="bg1"/>
                </a:solidFill>
                <a:latin typeface="+mj-lt"/>
                <a:cs typeface="Arial"/>
              </a:rPr>
              <a:t>Objetivos del proyecto</a:t>
            </a:r>
            <a:r>
              <a:rPr lang="es-ES" dirty="0" smtClean="0">
                <a:solidFill>
                  <a:schemeClr val="bg1"/>
                </a:solidFill>
                <a:latin typeface="Arial"/>
                <a:cs typeface="Arial"/>
              </a:rPr>
              <a:t>.</a:t>
            </a:r>
            <a:endParaRPr lang="es-ES" dirty="0">
              <a:solidFill>
                <a:schemeClr val="bg1"/>
              </a:solidFill>
              <a:latin typeface="Arial"/>
              <a:cs typeface="Arial"/>
            </a:endParaRPr>
          </a:p>
        </p:txBody>
      </p:sp>
      <p:sp>
        <p:nvSpPr>
          <p:cNvPr id="12" name="CuadroTexto 11"/>
          <p:cNvSpPr txBox="1"/>
          <p:nvPr/>
        </p:nvSpPr>
        <p:spPr>
          <a:xfrm>
            <a:off x="1008690" y="2859179"/>
            <a:ext cx="2512163" cy="400110"/>
          </a:xfrm>
          <a:prstGeom prst="rect">
            <a:avLst/>
          </a:prstGeom>
          <a:noFill/>
        </p:spPr>
        <p:txBody>
          <a:bodyPr wrap="none" rtlCol="0">
            <a:spAutoFit/>
          </a:bodyPr>
          <a:lstStyle/>
          <a:p>
            <a:r>
              <a:rPr lang="es-ES" sz="2000" dirty="0">
                <a:solidFill>
                  <a:schemeClr val="bg1"/>
                </a:solidFill>
                <a:latin typeface="+mj-lt"/>
                <a:cs typeface="Arial"/>
              </a:rPr>
              <a:t>Resultados esperados</a:t>
            </a:r>
            <a:r>
              <a:rPr lang="es-ES" dirty="0" smtClean="0">
                <a:solidFill>
                  <a:schemeClr val="bg1"/>
                </a:solidFill>
                <a:latin typeface="Arial"/>
                <a:cs typeface="Arial"/>
              </a:rPr>
              <a:t>.</a:t>
            </a:r>
            <a:endParaRPr lang="es-ES" dirty="0">
              <a:solidFill>
                <a:schemeClr val="bg1"/>
              </a:solidFill>
              <a:latin typeface="Arial"/>
              <a:cs typeface="Arial"/>
            </a:endParaRPr>
          </a:p>
        </p:txBody>
      </p:sp>
      <p:cxnSp>
        <p:nvCxnSpPr>
          <p:cNvPr id="13" name="Conector recto 12"/>
          <p:cNvCxnSpPr/>
          <p:nvPr/>
        </p:nvCxnSpPr>
        <p:spPr>
          <a:xfrm>
            <a:off x="1060123" y="3228511"/>
            <a:ext cx="397655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CuadroTexto 13"/>
          <p:cNvSpPr txBox="1"/>
          <p:nvPr/>
        </p:nvSpPr>
        <p:spPr>
          <a:xfrm>
            <a:off x="1008690" y="3253946"/>
            <a:ext cx="1059393" cy="400110"/>
          </a:xfrm>
          <a:prstGeom prst="rect">
            <a:avLst/>
          </a:prstGeom>
          <a:noFill/>
        </p:spPr>
        <p:txBody>
          <a:bodyPr wrap="none" rtlCol="0">
            <a:spAutoFit/>
          </a:bodyPr>
          <a:lstStyle/>
          <a:p>
            <a:r>
              <a:rPr lang="es-ES" sz="2000" dirty="0">
                <a:solidFill>
                  <a:schemeClr val="bg1"/>
                </a:solidFill>
                <a:latin typeface="+mj-lt"/>
                <a:cs typeface="Arial"/>
              </a:rPr>
              <a:t>Alcance.</a:t>
            </a:r>
          </a:p>
        </p:txBody>
      </p:sp>
      <p:cxnSp>
        <p:nvCxnSpPr>
          <p:cNvPr id="15" name="Conector recto 14"/>
          <p:cNvCxnSpPr/>
          <p:nvPr/>
        </p:nvCxnSpPr>
        <p:spPr>
          <a:xfrm flipV="1">
            <a:off x="1123481" y="2731350"/>
            <a:ext cx="3976553" cy="74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Conector recto 15"/>
          <p:cNvCxnSpPr/>
          <p:nvPr/>
        </p:nvCxnSpPr>
        <p:spPr>
          <a:xfrm>
            <a:off x="1060122" y="3623278"/>
            <a:ext cx="397655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326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849476" y="558532"/>
            <a:ext cx="5847689" cy="461665"/>
          </a:xfrm>
          <a:prstGeom prst="rect">
            <a:avLst/>
          </a:prstGeom>
          <a:noFill/>
        </p:spPr>
        <p:txBody>
          <a:bodyPr wrap="square" rtlCol="0">
            <a:spAutoFit/>
          </a:bodyPr>
          <a:lstStyle/>
          <a:p>
            <a:pPr algn="ctr"/>
            <a:r>
              <a:rPr lang="es-ES" sz="2400" dirty="0" smtClean="0">
                <a:solidFill>
                  <a:srgbClr val="274FB2"/>
                </a:solidFill>
                <a:latin typeface="+mj-lt"/>
              </a:rPr>
              <a:t>PLANTEAMIENTO DEL PROBLEMA</a:t>
            </a:r>
            <a:endParaRPr lang="es-ES" sz="2400" dirty="0">
              <a:solidFill>
                <a:srgbClr val="274FB2"/>
              </a:solidFill>
              <a:latin typeface="+mj-lt"/>
            </a:endParaRPr>
          </a:p>
        </p:txBody>
      </p:sp>
      <p:sp>
        <p:nvSpPr>
          <p:cNvPr id="3" name="CuadroTexto 2"/>
          <p:cNvSpPr txBox="1"/>
          <p:nvPr/>
        </p:nvSpPr>
        <p:spPr>
          <a:xfrm>
            <a:off x="1042345" y="1476739"/>
            <a:ext cx="7461950" cy="2677656"/>
          </a:xfrm>
          <a:prstGeom prst="rect">
            <a:avLst/>
          </a:prstGeom>
          <a:noFill/>
        </p:spPr>
        <p:txBody>
          <a:bodyPr wrap="square" rtlCol="0">
            <a:spAutoFit/>
          </a:bodyPr>
          <a:lstStyle/>
          <a:p>
            <a:pPr algn="just"/>
            <a:r>
              <a:rPr lang="es-MX" sz="1400" dirty="0">
                <a:solidFill>
                  <a:schemeClr val="tx1">
                    <a:lumMod val="65000"/>
                    <a:lumOff val="35000"/>
                  </a:schemeClr>
                </a:solidFill>
                <a:latin typeface="+mj-lt"/>
                <a:cs typeface="Arial" panose="020B0604020202020204" pitchFamily="34" charset="0"/>
              </a:rPr>
              <a:t>La empresa Raúl Mesa, ubicada en la c</a:t>
            </a:r>
            <a:r>
              <a:rPr lang="es-MX" sz="1400" dirty="0" smtClean="0">
                <a:solidFill>
                  <a:schemeClr val="tx1">
                    <a:lumMod val="65000"/>
                    <a:lumOff val="35000"/>
                  </a:schemeClr>
                </a:solidFill>
                <a:latin typeface="+mj-lt"/>
                <a:cs typeface="Arial" panose="020B0604020202020204" pitchFamily="34" charset="0"/>
              </a:rPr>
              <a:t>ra </a:t>
            </a:r>
            <a:r>
              <a:rPr lang="es-MX" sz="1400" dirty="0">
                <a:solidFill>
                  <a:schemeClr val="tx1">
                    <a:lumMod val="65000"/>
                    <a:lumOff val="35000"/>
                  </a:schemeClr>
                </a:solidFill>
                <a:latin typeface="+mj-lt"/>
                <a:cs typeface="Arial" panose="020B0604020202020204" pitchFamily="34" charset="0"/>
              </a:rPr>
              <a:t>73 N° C1 34 (Medellín, Laureles), se dedica a la comercialización de los implementos deportivos de las tres diferentes ramas del ciclismo (Ruta, Pista y Montaña). La empresa actualmente desarrolla el control de existencia de forma manual, concluyendo que la empresa no tiene un sistema de información implementado generando desorden en el manejo de la información y pérdida de ésta.</a:t>
            </a:r>
            <a:endParaRPr lang="en-US" sz="1400" dirty="0">
              <a:solidFill>
                <a:schemeClr val="tx1">
                  <a:lumMod val="65000"/>
                  <a:lumOff val="35000"/>
                </a:schemeClr>
              </a:solidFill>
              <a:latin typeface="+mj-lt"/>
              <a:cs typeface="Arial" panose="020B0604020202020204" pitchFamily="34" charset="0"/>
            </a:endParaRPr>
          </a:p>
          <a:p>
            <a:pPr algn="just"/>
            <a:r>
              <a:rPr lang="es-MX" sz="1400" dirty="0">
                <a:solidFill>
                  <a:schemeClr val="tx1">
                    <a:lumMod val="65000"/>
                    <a:lumOff val="35000"/>
                  </a:schemeClr>
                </a:solidFill>
                <a:latin typeface="+mj-lt"/>
                <a:cs typeface="Arial" panose="020B0604020202020204" pitchFamily="34" charset="0"/>
              </a:rPr>
              <a:t>El desarrollo de software está abocado a dar estas soluciones, a estas situaciones problemática a la que debe dar respuesta el profesional de desarrollo de  software, con el diseño y desarrollo de nuevos aplicativos con distintos niveles de complejidad, para iniciar la sistematización de la gestión de información; de otra parte, un gran número de organizaciones disponen de sistemas de información que operan bajo el dominio de determinados procesos, sin embargo, la dinámica del mercado incrementa demandas que generan mayor volumen de información  y nuevas soluciones que se sumen al sistema existente y que su operación no esté concebida en un escenario aislado.</a:t>
            </a:r>
            <a:endParaRPr lang="es-CO" sz="1400" dirty="0">
              <a:solidFill>
                <a:schemeClr val="tx1">
                  <a:lumMod val="65000"/>
                  <a:lumOff val="35000"/>
                </a:schemeClr>
              </a:solidFill>
              <a:latin typeface="+mj-lt"/>
              <a:cs typeface="Arial" panose="020B0604020202020204" pitchFamily="34" charset="0"/>
            </a:endParaRPr>
          </a:p>
        </p:txBody>
      </p:sp>
    </p:spTree>
    <p:extLst>
      <p:ext uri="{BB962C8B-B14F-4D97-AF65-F5344CB8AC3E}">
        <p14:creationId xmlns:p14="http://schemas.microsoft.com/office/powerpoint/2010/main" val="256269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618933" y="644743"/>
            <a:ext cx="2046201" cy="461665"/>
          </a:xfrm>
          <a:prstGeom prst="rect">
            <a:avLst/>
          </a:prstGeom>
          <a:noFill/>
        </p:spPr>
        <p:txBody>
          <a:bodyPr wrap="none" rtlCol="0">
            <a:spAutoFit/>
          </a:bodyPr>
          <a:lstStyle/>
          <a:p>
            <a:r>
              <a:rPr lang="es-ES" sz="2400" dirty="0" smtClean="0">
                <a:solidFill>
                  <a:srgbClr val="274FB2"/>
                </a:solidFill>
                <a:latin typeface="+mj-lt"/>
              </a:rPr>
              <a:t>JUSTIFICACIÓN</a:t>
            </a:r>
            <a:endParaRPr lang="es-ES" sz="2400" dirty="0">
              <a:solidFill>
                <a:srgbClr val="274FB2"/>
              </a:solidFill>
              <a:latin typeface="+mj-lt"/>
            </a:endParaRPr>
          </a:p>
        </p:txBody>
      </p:sp>
      <p:sp>
        <p:nvSpPr>
          <p:cNvPr id="3" name="CuadroTexto 2"/>
          <p:cNvSpPr txBox="1"/>
          <p:nvPr/>
        </p:nvSpPr>
        <p:spPr>
          <a:xfrm>
            <a:off x="1093722" y="1448602"/>
            <a:ext cx="7096624" cy="2677656"/>
          </a:xfrm>
          <a:prstGeom prst="rect">
            <a:avLst/>
          </a:prstGeom>
          <a:noFill/>
        </p:spPr>
        <p:txBody>
          <a:bodyPr wrap="square" rtlCol="0">
            <a:spAutoFit/>
          </a:bodyPr>
          <a:lstStyle/>
          <a:p>
            <a:pPr algn="just"/>
            <a:r>
              <a:rPr lang="es-MX" sz="1400" dirty="0">
                <a:solidFill>
                  <a:schemeClr val="tx1">
                    <a:lumMod val="65000"/>
                    <a:lumOff val="35000"/>
                  </a:schemeClr>
                </a:solidFill>
                <a:latin typeface="+mj-lt"/>
                <a:cs typeface="Arial" panose="020B0604020202020204" pitchFamily="34" charset="0"/>
              </a:rPr>
              <a:t>El desarrollo de este proyecto formativo para el Tecnólogo en Análisis y Desarrollo de Sistemas de Información se formula en el contexto de los avances tecnológicos y políticas de mercado que se incrementan rápidamente y donde la validez de la información es efímera, haciendo la toma de decisiones un asunto de gran </a:t>
            </a:r>
            <a:r>
              <a:rPr lang="es-MX" sz="1400" dirty="0" smtClean="0">
                <a:solidFill>
                  <a:schemeClr val="tx1">
                    <a:lumMod val="65000"/>
                    <a:lumOff val="35000"/>
                  </a:schemeClr>
                </a:solidFill>
                <a:latin typeface="+mj-lt"/>
                <a:cs typeface="Arial" panose="020B0604020202020204" pitchFamily="34" charset="0"/>
              </a:rPr>
              <a:t>valor, </a:t>
            </a:r>
            <a:r>
              <a:rPr lang="es-MX" sz="1400" dirty="0">
                <a:solidFill>
                  <a:schemeClr val="tx1">
                    <a:lumMod val="65000"/>
                    <a:lumOff val="35000"/>
                  </a:schemeClr>
                </a:solidFill>
                <a:latin typeface="+mj-lt"/>
                <a:cs typeface="Arial" panose="020B0604020202020204" pitchFamily="34" charset="0"/>
              </a:rPr>
              <a:t>pertinencia y una exigencia competitiva, se requiere de una diversidad de recursos que sirvan de soporte para el proceso básico de captación, transformación y comunicación de la información para permanecer en el mercado de manera competitiva y posicionado a nivel global, para alcanzar esto se requiere de un total control en tiempo real de la información, de sus activos y pasivos, lo que implica el uso de sistemas de información hechos a la medida.</a:t>
            </a:r>
            <a:endParaRPr lang="en-US" sz="1400" dirty="0">
              <a:solidFill>
                <a:schemeClr val="tx1">
                  <a:lumMod val="65000"/>
                  <a:lumOff val="35000"/>
                </a:schemeClr>
              </a:solidFill>
              <a:latin typeface="+mj-lt"/>
              <a:cs typeface="Arial" panose="020B0604020202020204" pitchFamily="34" charset="0"/>
            </a:endParaRPr>
          </a:p>
          <a:p>
            <a:pPr algn="just"/>
            <a:r>
              <a:rPr lang="es-MX" sz="1400" dirty="0">
                <a:solidFill>
                  <a:schemeClr val="tx1">
                    <a:lumMod val="65000"/>
                    <a:lumOff val="35000"/>
                  </a:schemeClr>
                </a:solidFill>
                <a:latin typeface="+mj-lt"/>
                <a:cs typeface="Arial" panose="020B0604020202020204" pitchFamily="34" charset="0"/>
              </a:rPr>
              <a:t>Se realizará una solución a la situación problemática de la empresa Raúl Mesa, desarrollando un sistema de información web que permita </a:t>
            </a:r>
            <a:r>
              <a:rPr lang="es-MX" sz="1400" dirty="0" smtClean="0">
                <a:solidFill>
                  <a:schemeClr val="tx1">
                    <a:lumMod val="65000"/>
                    <a:lumOff val="35000"/>
                  </a:schemeClr>
                </a:solidFill>
                <a:latin typeface="+mj-lt"/>
                <a:cs typeface="Arial" panose="020B0604020202020204" pitchFamily="34" charset="0"/>
              </a:rPr>
              <a:t>gestionar el </a:t>
            </a:r>
            <a:r>
              <a:rPr lang="es-MX" sz="1400" dirty="0">
                <a:solidFill>
                  <a:schemeClr val="tx1">
                    <a:lumMod val="65000"/>
                    <a:lumOff val="35000"/>
                  </a:schemeClr>
                </a:solidFill>
                <a:latin typeface="+mj-lt"/>
                <a:cs typeface="Arial" panose="020B0604020202020204" pitchFamily="34" charset="0"/>
              </a:rPr>
              <a:t>control de existencia de sus productos, brindando a la empresa tener centralizada la información y un mejor acceso.</a:t>
            </a:r>
            <a:endParaRPr lang="es-CO" sz="1400" dirty="0">
              <a:solidFill>
                <a:schemeClr val="tx1">
                  <a:lumMod val="65000"/>
                  <a:lumOff val="35000"/>
                </a:schemeClr>
              </a:solidFill>
              <a:latin typeface="+mj-lt"/>
              <a:cs typeface="Arial" panose="020B0604020202020204" pitchFamily="34" charset="0"/>
            </a:endParaRPr>
          </a:p>
        </p:txBody>
      </p:sp>
    </p:spTree>
    <p:extLst>
      <p:ext uri="{BB962C8B-B14F-4D97-AF65-F5344CB8AC3E}">
        <p14:creationId xmlns:p14="http://schemas.microsoft.com/office/powerpoint/2010/main" val="343116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271252" y="464665"/>
            <a:ext cx="4336026" cy="461665"/>
          </a:xfrm>
          <a:prstGeom prst="rect">
            <a:avLst/>
          </a:prstGeom>
          <a:noFill/>
        </p:spPr>
        <p:txBody>
          <a:bodyPr wrap="square" rtlCol="0">
            <a:spAutoFit/>
          </a:bodyPr>
          <a:lstStyle/>
          <a:p>
            <a:pPr algn="ctr"/>
            <a:r>
              <a:rPr lang="es-ES" sz="2400" dirty="0" smtClean="0">
                <a:solidFill>
                  <a:srgbClr val="274FB2"/>
                </a:solidFill>
                <a:latin typeface="+mj-lt"/>
              </a:rPr>
              <a:t>OBJETIVOS DEL PROYECTO</a:t>
            </a:r>
            <a:endParaRPr lang="es-ES" sz="2400" dirty="0">
              <a:solidFill>
                <a:srgbClr val="274FB2"/>
              </a:solidFill>
              <a:latin typeface="+mj-lt"/>
            </a:endParaRPr>
          </a:p>
        </p:txBody>
      </p:sp>
      <p:sp>
        <p:nvSpPr>
          <p:cNvPr id="5" name="CuadroTexto 4"/>
          <p:cNvSpPr txBox="1"/>
          <p:nvPr/>
        </p:nvSpPr>
        <p:spPr>
          <a:xfrm>
            <a:off x="383457" y="1317287"/>
            <a:ext cx="2389239" cy="369332"/>
          </a:xfrm>
          <a:prstGeom prst="rect">
            <a:avLst/>
          </a:prstGeom>
          <a:noFill/>
        </p:spPr>
        <p:txBody>
          <a:bodyPr wrap="square" rtlCol="0">
            <a:spAutoFit/>
          </a:bodyPr>
          <a:lstStyle/>
          <a:p>
            <a:r>
              <a:rPr lang="es-CO" b="1" dirty="0" smtClean="0">
                <a:solidFill>
                  <a:schemeClr val="tx1">
                    <a:lumMod val="65000"/>
                    <a:lumOff val="35000"/>
                  </a:schemeClr>
                </a:solidFill>
              </a:rPr>
              <a:t>OBJETIVO GENERAL</a:t>
            </a:r>
            <a:endParaRPr lang="es-CO" b="1" dirty="0">
              <a:solidFill>
                <a:schemeClr val="tx1">
                  <a:lumMod val="65000"/>
                  <a:lumOff val="35000"/>
                </a:schemeClr>
              </a:solidFill>
            </a:endParaRPr>
          </a:p>
        </p:txBody>
      </p:sp>
      <p:sp>
        <p:nvSpPr>
          <p:cNvPr id="7" name="CuadroTexto 6"/>
          <p:cNvSpPr txBox="1"/>
          <p:nvPr/>
        </p:nvSpPr>
        <p:spPr>
          <a:xfrm>
            <a:off x="383457" y="2077576"/>
            <a:ext cx="6754763" cy="523220"/>
          </a:xfrm>
          <a:prstGeom prst="rect">
            <a:avLst/>
          </a:prstGeom>
          <a:noFill/>
        </p:spPr>
        <p:txBody>
          <a:bodyPr wrap="square" rtlCol="0">
            <a:spAutoFit/>
          </a:bodyPr>
          <a:lstStyle/>
          <a:p>
            <a:pPr algn="just"/>
            <a:r>
              <a:rPr lang="es-CO" sz="1400" dirty="0" smtClean="0">
                <a:solidFill>
                  <a:schemeClr val="tx1">
                    <a:lumMod val="65000"/>
                    <a:lumOff val="35000"/>
                  </a:schemeClr>
                </a:solidFill>
              </a:rPr>
              <a:t>Desarrollar un sistema de información que permita sistematizar el proceso de control de productos terminados, de acuerdo con las necesidades de la empresa.</a:t>
            </a:r>
            <a:endParaRPr lang="es-CO" sz="1400" dirty="0">
              <a:solidFill>
                <a:schemeClr val="tx1">
                  <a:lumMod val="65000"/>
                  <a:lumOff val="35000"/>
                </a:schemeClr>
              </a:solidFill>
            </a:endParaRPr>
          </a:p>
        </p:txBody>
      </p:sp>
    </p:spTree>
    <p:extLst>
      <p:ext uri="{BB962C8B-B14F-4D97-AF65-F5344CB8AC3E}">
        <p14:creationId xmlns:p14="http://schemas.microsoft.com/office/powerpoint/2010/main" val="474073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27702" y="1489341"/>
            <a:ext cx="7506929" cy="2677656"/>
          </a:xfrm>
          <a:prstGeom prst="rect">
            <a:avLst/>
          </a:prstGeom>
        </p:spPr>
        <p:txBody>
          <a:bodyPr wrap="square">
            <a:spAutoFit/>
          </a:bodyPr>
          <a:lstStyle/>
          <a:p>
            <a:pPr marL="285750" indent="-285750" algn="just" fontAlgn="t">
              <a:buFont typeface="Wingdings" panose="05000000000000000000" pitchFamily="2" charset="2"/>
              <a:buChar char="ü"/>
            </a:pPr>
            <a:r>
              <a:rPr lang="es-ES" sz="1400" dirty="0">
                <a:solidFill>
                  <a:schemeClr val="tx1">
                    <a:lumMod val="65000"/>
                    <a:lumOff val="35000"/>
                  </a:schemeClr>
                </a:solidFill>
              </a:rPr>
              <a:t>Gestionar los requisitos funcionales y no funcionales del software de acuerdo con el contexto sociopolítico del país y el modelo pedagógico Institucional.</a:t>
            </a:r>
            <a:endParaRPr lang="en-US" sz="1400" dirty="0">
              <a:solidFill>
                <a:schemeClr val="tx1">
                  <a:lumMod val="65000"/>
                  <a:lumOff val="35000"/>
                </a:schemeClr>
              </a:solidFill>
            </a:endParaRPr>
          </a:p>
          <a:p>
            <a:pPr marL="285750" indent="-285750" algn="just" fontAlgn="t">
              <a:buFont typeface="Wingdings" panose="05000000000000000000" pitchFamily="2" charset="2"/>
              <a:buChar char="ü"/>
            </a:pPr>
            <a:r>
              <a:rPr lang="es-ES" sz="1400" dirty="0">
                <a:solidFill>
                  <a:schemeClr val="tx1">
                    <a:lumMod val="65000"/>
                    <a:lumOff val="35000"/>
                  </a:schemeClr>
                </a:solidFill>
              </a:rPr>
              <a:t>Diseñar prototipos, arquitectura del software y modelos de base de datos de acuerdo con los requisitos del cliente y en coherencia con la exigencia social del país.</a:t>
            </a:r>
            <a:endParaRPr lang="en-US" sz="1400" dirty="0">
              <a:solidFill>
                <a:schemeClr val="tx1">
                  <a:lumMod val="65000"/>
                  <a:lumOff val="35000"/>
                </a:schemeClr>
              </a:solidFill>
            </a:endParaRPr>
          </a:p>
          <a:p>
            <a:pPr marL="285750" indent="-285750" algn="just">
              <a:buFont typeface="Wingdings" panose="05000000000000000000" pitchFamily="2" charset="2"/>
              <a:buChar char="ü"/>
            </a:pPr>
            <a:r>
              <a:rPr lang="es-MX" sz="1400" dirty="0">
                <a:solidFill>
                  <a:schemeClr val="tx1">
                    <a:lumMod val="65000"/>
                    <a:lumOff val="35000"/>
                  </a:schemeClr>
                </a:solidFill>
              </a:rPr>
              <a:t>Probar los componentes desarrollados a partir del nivel de integración, cumplimiento de requisitos y acuerdos de calidad vigentes.</a:t>
            </a:r>
            <a:endParaRPr lang="en-US" sz="1400" dirty="0">
              <a:solidFill>
                <a:schemeClr val="tx1">
                  <a:lumMod val="65000"/>
                  <a:lumOff val="35000"/>
                </a:schemeClr>
              </a:solidFill>
            </a:endParaRPr>
          </a:p>
          <a:p>
            <a:pPr marL="285750" indent="-285750" algn="just">
              <a:buFont typeface="Wingdings" panose="05000000000000000000" pitchFamily="2" charset="2"/>
              <a:buChar char="ü"/>
            </a:pPr>
            <a:r>
              <a:rPr lang="es-MX" sz="1400" dirty="0">
                <a:solidFill>
                  <a:schemeClr val="tx1">
                    <a:lumMod val="65000"/>
                    <a:lumOff val="35000"/>
                  </a:schemeClr>
                </a:solidFill>
              </a:rPr>
              <a:t>Implantar el software desarrollado de acuerdo con las necesidades del cliente y los usuarios finales.</a:t>
            </a:r>
            <a:endParaRPr lang="en-US" sz="1400" dirty="0">
              <a:solidFill>
                <a:schemeClr val="tx1">
                  <a:lumMod val="65000"/>
                  <a:lumOff val="35000"/>
                </a:schemeClr>
              </a:solidFill>
            </a:endParaRPr>
          </a:p>
          <a:p>
            <a:pPr marL="285750" indent="-285750" algn="just">
              <a:buFont typeface="Wingdings" panose="05000000000000000000" pitchFamily="2" charset="2"/>
              <a:buChar char="ü"/>
            </a:pPr>
            <a:r>
              <a:rPr lang="es-MX" sz="1400" dirty="0">
                <a:solidFill>
                  <a:schemeClr val="tx1">
                    <a:lumMod val="65000"/>
                    <a:lumOff val="35000"/>
                  </a:schemeClr>
                </a:solidFill>
              </a:rPr>
              <a:t>Gestionar las entradas y salidas de productos que ofrece la empresa Raúl Mesa.</a:t>
            </a:r>
          </a:p>
          <a:p>
            <a:pPr marL="285750" indent="-285750" algn="just">
              <a:buFont typeface="Wingdings" panose="05000000000000000000" pitchFamily="2" charset="2"/>
              <a:buChar char="ü"/>
            </a:pPr>
            <a:r>
              <a:rPr lang="es-MX" sz="1400" dirty="0">
                <a:solidFill>
                  <a:schemeClr val="tx1">
                    <a:lumMod val="65000"/>
                    <a:lumOff val="35000"/>
                  </a:schemeClr>
                </a:solidFill>
              </a:rPr>
              <a:t>Registrar información de proveedores según los lineamientos de la empresa Raúl Mesa.</a:t>
            </a:r>
            <a:endParaRPr lang="en-US" sz="1400" dirty="0">
              <a:solidFill>
                <a:schemeClr val="tx1">
                  <a:lumMod val="65000"/>
                  <a:lumOff val="35000"/>
                </a:schemeClr>
              </a:solidFill>
            </a:endParaRPr>
          </a:p>
          <a:p>
            <a:pPr marL="285750" indent="-285750" algn="just" fontAlgn="t">
              <a:buFont typeface="Wingdings" panose="05000000000000000000" pitchFamily="2" charset="2"/>
              <a:buChar char="ü"/>
            </a:pPr>
            <a:r>
              <a:rPr lang="es-MX" sz="1400" dirty="0">
                <a:solidFill>
                  <a:schemeClr val="tx1">
                    <a:lumMod val="65000"/>
                    <a:lumOff val="35000"/>
                  </a:schemeClr>
                </a:solidFill>
              </a:rPr>
              <a:t>Gestionar el control de existencias de accesorios, repuestos y bicicletas, permitiendo a la empresa tener disponible los productos para la demanda del mercado.</a:t>
            </a:r>
            <a:endParaRPr lang="en-US" sz="1400" dirty="0">
              <a:solidFill>
                <a:schemeClr val="tx1">
                  <a:lumMod val="65000"/>
                  <a:lumOff val="35000"/>
                </a:schemeClr>
              </a:solidFill>
            </a:endParaRPr>
          </a:p>
        </p:txBody>
      </p:sp>
      <p:sp>
        <p:nvSpPr>
          <p:cNvPr id="3" name="CuadroTexto 2"/>
          <p:cNvSpPr txBox="1"/>
          <p:nvPr/>
        </p:nvSpPr>
        <p:spPr>
          <a:xfrm>
            <a:off x="427702" y="747709"/>
            <a:ext cx="2610465" cy="369332"/>
          </a:xfrm>
          <a:prstGeom prst="rect">
            <a:avLst/>
          </a:prstGeom>
          <a:noFill/>
        </p:spPr>
        <p:txBody>
          <a:bodyPr wrap="square" rtlCol="0">
            <a:spAutoFit/>
          </a:bodyPr>
          <a:lstStyle/>
          <a:p>
            <a:r>
              <a:rPr lang="es-CO" b="1" dirty="0" smtClean="0">
                <a:solidFill>
                  <a:schemeClr val="tx1">
                    <a:lumMod val="65000"/>
                    <a:lumOff val="35000"/>
                  </a:schemeClr>
                </a:solidFill>
              </a:rPr>
              <a:t>OBJETIVOS ESPECÍFICOS</a:t>
            </a:r>
            <a:endParaRPr lang="es-CO" b="1" dirty="0">
              <a:solidFill>
                <a:schemeClr val="tx1">
                  <a:lumMod val="65000"/>
                  <a:lumOff val="35000"/>
                </a:schemeClr>
              </a:solidFill>
            </a:endParaRPr>
          </a:p>
        </p:txBody>
      </p:sp>
    </p:spTree>
    <p:extLst>
      <p:ext uri="{BB962C8B-B14F-4D97-AF65-F5344CB8AC3E}">
        <p14:creationId xmlns:p14="http://schemas.microsoft.com/office/powerpoint/2010/main" val="4182037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507224" y="481554"/>
            <a:ext cx="3436375" cy="461665"/>
          </a:xfrm>
          <a:prstGeom prst="rect">
            <a:avLst/>
          </a:prstGeom>
          <a:noFill/>
        </p:spPr>
        <p:txBody>
          <a:bodyPr wrap="square" rtlCol="0">
            <a:spAutoFit/>
          </a:bodyPr>
          <a:lstStyle/>
          <a:p>
            <a:r>
              <a:rPr lang="es-CO" sz="2400" dirty="0" smtClean="0">
                <a:solidFill>
                  <a:srgbClr val="274FB2"/>
                </a:solidFill>
              </a:rPr>
              <a:t>RESULTADOS ESPERADOS</a:t>
            </a:r>
            <a:endParaRPr lang="es-CO" sz="2400" dirty="0">
              <a:solidFill>
                <a:srgbClr val="274FB2"/>
              </a:solidFill>
            </a:endParaRPr>
          </a:p>
        </p:txBody>
      </p:sp>
      <p:sp>
        <p:nvSpPr>
          <p:cNvPr id="3" name="CuadroTexto 2"/>
          <p:cNvSpPr txBox="1"/>
          <p:nvPr/>
        </p:nvSpPr>
        <p:spPr>
          <a:xfrm>
            <a:off x="280219" y="1557262"/>
            <a:ext cx="3362633" cy="2308324"/>
          </a:xfrm>
          <a:prstGeom prst="rect">
            <a:avLst/>
          </a:prstGeom>
          <a:noFill/>
        </p:spPr>
        <p:txBody>
          <a:bodyPr wrap="square" rtlCol="0">
            <a:spAutoFit/>
          </a:bodyPr>
          <a:lstStyle/>
          <a:p>
            <a:pPr marL="285750" indent="-285750" algn="just">
              <a:buFont typeface="Wingdings" panose="05000000000000000000" pitchFamily="2" charset="2"/>
              <a:buChar char="ü"/>
            </a:pPr>
            <a:r>
              <a:rPr lang="es-MX" sz="1400" dirty="0" smtClean="0">
                <a:solidFill>
                  <a:schemeClr val="tx1">
                    <a:lumMod val="65000"/>
                    <a:lumOff val="35000"/>
                  </a:schemeClr>
                </a:solidFill>
              </a:rPr>
              <a:t>Documentación </a:t>
            </a:r>
            <a:r>
              <a:rPr lang="es-MX" sz="1400" dirty="0">
                <a:solidFill>
                  <a:schemeClr val="tx1">
                    <a:lumMod val="65000"/>
                    <a:lumOff val="35000"/>
                  </a:schemeClr>
                </a:solidFill>
              </a:rPr>
              <a:t>de análisis del software (vistas dinámicas del software)</a:t>
            </a:r>
            <a:endParaRPr lang="en-US" sz="1400" dirty="0">
              <a:solidFill>
                <a:schemeClr val="tx1">
                  <a:lumMod val="65000"/>
                  <a:lumOff val="35000"/>
                </a:schemeClr>
              </a:solidFill>
            </a:endParaRPr>
          </a:p>
          <a:p>
            <a:pPr marL="285750" indent="-285750" algn="just" fontAlgn="t">
              <a:buFont typeface="Wingdings" panose="05000000000000000000" pitchFamily="2" charset="2"/>
              <a:buChar char="ü"/>
            </a:pPr>
            <a:r>
              <a:rPr lang="es-CO" sz="1400" dirty="0" smtClean="0">
                <a:solidFill>
                  <a:schemeClr val="tx1">
                    <a:lumMod val="65000"/>
                    <a:lumOff val="35000"/>
                  </a:schemeClr>
                </a:solidFill>
              </a:rPr>
              <a:t>Documentación </a:t>
            </a:r>
            <a:r>
              <a:rPr lang="es-CO" sz="1400" dirty="0">
                <a:solidFill>
                  <a:schemeClr val="tx1">
                    <a:lumMod val="65000"/>
                    <a:lumOff val="35000"/>
                  </a:schemeClr>
                </a:solidFill>
              </a:rPr>
              <a:t>de pruebas.</a:t>
            </a:r>
            <a:endParaRPr lang="en-US" sz="1400" dirty="0">
              <a:solidFill>
                <a:schemeClr val="tx1">
                  <a:lumMod val="65000"/>
                  <a:lumOff val="35000"/>
                </a:schemeClr>
              </a:solidFill>
            </a:endParaRPr>
          </a:p>
          <a:p>
            <a:pPr marL="285750" indent="-285750" algn="just" fontAlgn="t">
              <a:buFont typeface="Wingdings" panose="05000000000000000000" pitchFamily="2" charset="2"/>
              <a:buChar char="ü"/>
            </a:pPr>
            <a:r>
              <a:rPr lang="es-CO" sz="1400" dirty="0" smtClean="0">
                <a:solidFill>
                  <a:schemeClr val="tx1">
                    <a:lumMod val="65000"/>
                    <a:lumOff val="35000"/>
                  </a:schemeClr>
                </a:solidFill>
              </a:rPr>
              <a:t>Documentación </a:t>
            </a:r>
            <a:r>
              <a:rPr lang="es-CO" sz="1400" dirty="0">
                <a:solidFill>
                  <a:schemeClr val="tx1">
                    <a:lumMod val="65000"/>
                    <a:lumOff val="35000"/>
                  </a:schemeClr>
                </a:solidFill>
              </a:rPr>
              <a:t>de diseño del software (vistas estáticas, vistas arquitectónicas, patrones, modelo de datos, interfaces gráficas).</a:t>
            </a:r>
            <a:endParaRPr lang="en-US" sz="1400" dirty="0">
              <a:solidFill>
                <a:schemeClr val="tx1">
                  <a:lumMod val="65000"/>
                  <a:lumOff val="35000"/>
                </a:schemeClr>
              </a:solidFill>
            </a:endParaRPr>
          </a:p>
          <a:p>
            <a:pPr marL="285750" indent="-285750" algn="just" fontAlgn="t">
              <a:buFont typeface="Wingdings" panose="05000000000000000000" pitchFamily="2" charset="2"/>
              <a:buChar char="ü"/>
            </a:pPr>
            <a:r>
              <a:rPr lang="es-CO" sz="1400" dirty="0" smtClean="0">
                <a:solidFill>
                  <a:schemeClr val="tx1">
                    <a:lumMod val="65000"/>
                    <a:lumOff val="35000"/>
                  </a:schemeClr>
                </a:solidFill>
              </a:rPr>
              <a:t>Software </a:t>
            </a:r>
            <a:r>
              <a:rPr lang="es-CO" sz="1400" dirty="0">
                <a:solidFill>
                  <a:schemeClr val="tx1">
                    <a:lumMod val="65000"/>
                    <a:lumOff val="35000"/>
                  </a:schemeClr>
                </a:solidFill>
              </a:rPr>
              <a:t>implantado.</a:t>
            </a:r>
            <a:endParaRPr lang="en-US" sz="1400" dirty="0">
              <a:solidFill>
                <a:schemeClr val="tx1">
                  <a:lumMod val="65000"/>
                  <a:lumOff val="35000"/>
                </a:schemeClr>
              </a:solidFill>
            </a:endParaRPr>
          </a:p>
          <a:p>
            <a:pPr marL="285750" indent="-285750" algn="just" fontAlgn="t">
              <a:buFont typeface="Wingdings" panose="05000000000000000000" pitchFamily="2" charset="2"/>
              <a:buChar char="ü"/>
            </a:pPr>
            <a:r>
              <a:rPr lang="es-CO" sz="1400" dirty="0" smtClean="0">
                <a:solidFill>
                  <a:schemeClr val="tx1">
                    <a:lumMod val="65000"/>
                    <a:lumOff val="35000"/>
                  </a:schemeClr>
                </a:solidFill>
              </a:rPr>
              <a:t>Usuarios </a:t>
            </a:r>
            <a:r>
              <a:rPr lang="es-CO" sz="1400" dirty="0">
                <a:solidFill>
                  <a:schemeClr val="tx1">
                    <a:lumMod val="65000"/>
                    <a:lumOff val="35000"/>
                  </a:schemeClr>
                </a:solidFill>
              </a:rPr>
              <a:t>capacitados.</a:t>
            </a:r>
            <a:endParaRPr lang="en-US" sz="1400" dirty="0">
              <a:solidFill>
                <a:schemeClr val="tx1">
                  <a:lumMod val="65000"/>
                  <a:lumOff val="35000"/>
                </a:schemeClr>
              </a:solidFill>
            </a:endParaRPr>
          </a:p>
          <a:p>
            <a:endParaRPr lang="es-CO" dirty="0"/>
          </a:p>
        </p:txBody>
      </p:sp>
      <p:sp>
        <p:nvSpPr>
          <p:cNvPr id="4" name="CuadroTexto 3"/>
          <p:cNvSpPr txBox="1"/>
          <p:nvPr/>
        </p:nvSpPr>
        <p:spPr>
          <a:xfrm>
            <a:off x="3760839" y="1552494"/>
            <a:ext cx="4114800" cy="2954655"/>
          </a:xfrm>
          <a:prstGeom prst="rect">
            <a:avLst/>
          </a:prstGeom>
          <a:noFill/>
        </p:spPr>
        <p:txBody>
          <a:bodyPr wrap="square" rtlCol="0">
            <a:spAutoFit/>
          </a:bodyPr>
          <a:lstStyle/>
          <a:p>
            <a:pPr algn="just"/>
            <a:r>
              <a:rPr lang="es-CO" sz="1400" b="1" dirty="0" smtClean="0">
                <a:solidFill>
                  <a:schemeClr val="tx1">
                    <a:lumMod val="65000"/>
                    <a:lumOff val="35000"/>
                  </a:schemeClr>
                </a:solidFill>
              </a:rPr>
              <a:t>CODIFICACIÓN DE MODULOS:</a:t>
            </a:r>
          </a:p>
          <a:p>
            <a:pPr marL="285750" indent="-285750" algn="just">
              <a:buFont typeface="Wingdings" panose="05000000000000000000" pitchFamily="2" charset="2"/>
              <a:buChar char="ü"/>
            </a:pPr>
            <a:r>
              <a:rPr lang="es-CO" sz="1400" dirty="0" smtClean="0">
                <a:solidFill>
                  <a:schemeClr val="tx1">
                    <a:lumMod val="65000"/>
                    <a:lumOff val="35000"/>
                  </a:schemeClr>
                </a:solidFill>
              </a:rPr>
              <a:t>Entrada: Este proceso permitirá registrar los productos que los proveedores proveen a la empresa.</a:t>
            </a:r>
          </a:p>
          <a:p>
            <a:pPr marL="285750" indent="-285750" algn="just">
              <a:buFont typeface="Wingdings" panose="05000000000000000000" pitchFamily="2" charset="2"/>
              <a:buChar char="ü"/>
            </a:pPr>
            <a:r>
              <a:rPr lang="es-CO" sz="1400" dirty="0" smtClean="0">
                <a:solidFill>
                  <a:schemeClr val="tx1">
                    <a:lumMod val="65000"/>
                    <a:lumOff val="35000"/>
                  </a:schemeClr>
                </a:solidFill>
              </a:rPr>
              <a:t>Control de existencias: Este proceso permitirá el registro de nuevos productos, mostrar los productos que se tienen y actualizar los productos ya existentes.</a:t>
            </a:r>
          </a:p>
          <a:p>
            <a:pPr marL="285750" indent="-285750" algn="just">
              <a:buFont typeface="Wingdings" panose="05000000000000000000" pitchFamily="2" charset="2"/>
              <a:buChar char="ü"/>
            </a:pPr>
            <a:r>
              <a:rPr lang="es-CO" sz="1400" dirty="0" smtClean="0">
                <a:solidFill>
                  <a:schemeClr val="tx1">
                    <a:lumMod val="65000"/>
                    <a:lumOff val="35000"/>
                  </a:schemeClr>
                </a:solidFill>
              </a:rPr>
              <a:t>Salida: Este proceso permitirá </a:t>
            </a:r>
            <a:r>
              <a:rPr lang="es-ES" sz="1400" dirty="0">
                <a:solidFill>
                  <a:schemeClr val="tx1">
                    <a:lumMod val="65000"/>
                    <a:lumOff val="35000"/>
                  </a:schemeClr>
                </a:solidFill>
              </a:rPr>
              <a:t>registrar los diferentes productos, accesorios y bicicletas que se generaran en una venta, aplicando descuentos ocasionalmente y generando la salida.</a:t>
            </a:r>
          </a:p>
          <a:p>
            <a:pPr marL="285750" indent="-285750">
              <a:buFont typeface="Wingdings" panose="05000000000000000000" pitchFamily="2" charset="2"/>
              <a:buChar char="ü"/>
            </a:pPr>
            <a:endParaRPr lang="es-CO" dirty="0">
              <a:solidFill>
                <a:schemeClr val="tx1">
                  <a:lumMod val="65000"/>
                  <a:lumOff val="35000"/>
                </a:schemeClr>
              </a:solidFill>
            </a:endParaRPr>
          </a:p>
        </p:txBody>
      </p:sp>
    </p:spTree>
    <p:extLst>
      <p:ext uri="{BB962C8B-B14F-4D97-AF65-F5344CB8AC3E}">
        <p14:creationId xmlns:p14="http://schemas.microsoft.com/office/powerpoint/2010/main" val="401140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565474" y="540548"/>
            <a:ext cx="1961536" cy="461665"/>
          </a:xfrm>
          <a:prstGeom prst="rect">
            <a:avLst/>
          </a:prstGeom>
          <a:noFill/>
        </p:spPr>
        <p:txBody>
          <a:bodyPr wrap="square" rtlCol="0">
            <a:spAutoFit/>
          </a:bodyPr>
          <a:lstStyle/>
          <a:p>
            <a:pPr algn="ctr"/>
            <a:r>
              <a:rPr lang="es-CO" sz="2400" dirty="0" smtClean="0">
                <a:solidFill>
                  <a:srgbClr val="274FB2"/>
                </a:solidFill>
                <a:latin typeface="+mj-lt"/>
              </a:rPr>
              <a:t>ALCANCE</a:t>
            </a:r>
            <a:endParaRPr lang="es-CO" sz="2400" dirty="0">
              <a:solidFill>
                <a:srgbClr val="274FB2"/>
              </a:solidFill>
              <a:latin typeface="+mj-lt"/>
            </a:endParaRPr>
          </a:p>
        </p:txBody>
      </p:sp>
      <p:sp>
        <p:nvSpPr>
          <p:cNvPr id="5" name="CuadroTexto 4"/>
          <p:cNvSpPr txBox="1"/>
          <p:nvPr/>
        </p:nvSpPr>
        <p:spPr>
          <a:xfrm>
            <a:off x="881267" y="1430594"/>
            <a:ext cx="7329949" cy="2523768"/>
          </a:xfrm>
          <a:prstGeom prst="rect">
            <a:avLst/>
          </a:prstGeom>
          <a:noFill/>
        </p:spPr>
        <p:txBody>
          <a:bodyPr wrap="square" rtlCol="0">
            <a:spAutoFit/>
          </a:bodyPr>
          <a:lstStyle/>
          <a:p>
            <a:pPr algn="just"/>
            <a:r>
              <a:rPr lang="es-ES" sz="1400" dirty="0">
                <a:solidFill>
                  <a:schemeClr val="tx1">
                    <a:lumMod val="65000"/>
                    <a:lumOff val="35000"/>
                  </a:schemeClr>
                </a:solidFill>
              </a:rPr>
              <a:t>Se desarrollará la gestión de entradas (proveedores), salidas y control de existencia (productos, tipo producto, categoría, marca y stock mínimo).</a:t>
            </a:r>
          </a:p>
          <a:p>
            <a:pPr algn="just"/>
            <a:endParaRPr lang="es-ES" sz="1400" dirty="0">
              <a:solidFill>
                <a:schemeClr val="tx1">
                  <a:lumMod val="65000"/>
                  <a:lumOff val="35000"/>
                </a:schemeClr>
              </a:solidFill>
            </a:endParaRPr>
          </a:p>
          <a:p>
            <a:pPr algn="just"/>
            <a:endParaRPr lang="es-ES" sz="1400" dirty="0">
              <a:solidFill>
                <a:schemeClr val="tx1">
                  <a:lumMod val="65000"/>
                  <a:lumOff val="35000"/>
                </a:schemeClr>
              </a:solidFill>
            </a:endParaRPr>
          </a:p>
          <a:p>
            <a:pPr algn="just"/>
            <a:r>
              <a:rPr lang="es-ES" sz="1400" dirty="0">
                <a:solidFill>
                  <a:schemeClr val="tx1">
                    <a:lumMod val="65000"/>
                    <a:lumOff val="35000"/>
                  </a:schemeClr>
                </a:solidFill>
              </a:rPr>
              <a:t>No incluye: </a:t>
            </a:r>
          </a:p>
          <a:p>
            <a:pPr algn="just"/>
            <a:r>
              <a:rPr lang="es-ES" sz="1400" dirty="0">
                <a:solidFill>
                  <a:schemeClr val="tx1">
                    <a:lumMod val="65000"/>
                    <a:lumOff val="35000"/>
                  </a:schemeClr>
                </a:solidFill>
              </a:rPr>
              <a:t>-	Elaborar un sistema de cartera.</a:t>
            </a:r>
          </a:p>
          <a:p>
            <a:pPr algn="just"/>
            <a:r>
              <a:rPr lang="es-ES" sz="1400" dirty="0">
                <a:solidFill>
                  <a:schemeClr val="tx1">
                    <a:lumMod val="65000"/>
                    <a:lumOff val="35000"/>
                  </a:schemeClr>
                </a:solidFill>
              </a:rPr>
              <a:t>-	Realizar reservas de productos.</a:t>
            </a:r>
          </a:p>
          <a:p>
            <a:pPr algn="just"/>
            <a:r>
              <a:rPr lang="es-ES" sz="1400" dirty="0">
                <a:solidFill>
                  <a:schemeClr val="tx1">
                    <a:lumMod val="65000"/>
                    <a:lumOff val="35000"/>
                  </a:schemeClr>
                </a:solidFill>
              </a:rPr>
              <a:t>-	Gestionar el cambio de productos.</a:t>
            </a:r>
          </a:p>
          <a:p>
            <a:pPr algn="just"/>
            <a:r>
              <a:rPr lang="es-ES" sz="1400" dirty="0">
                <a:solidFill>
                  <a:schemeClr val="tx1">
                    <a:lumMod val="65000"/>
                    <a:lumOff val="35000"/>
                  </a:schemeClr>
                </a:solidFill>
              </a:rPr>
              <a:t>-	Realizar facturación.</a:t>
            </a:r>
          </a:p>
          <a:p>
            <a:pPr algn="just"/>
            <a:r>
              <a:rPr lang="es-ES" sz="1400" dirty="0">
                <a:solidFill>
                  <a:schemeClr val="tx1">
                    <a:lumMod val="65000"/>
                    <a:lumOff val="35000"/>
                  </a:schemeClr>
                </a:solidFill>
              </a:rPr>
              <a:t>-	Elaborar seguimiento al servicio de mantenimiento.</a:t>
            </a:r>
          </a:p>
          <a:p>
            <a:endParaRPr lang="es-CO" dirty="0"/>
          </a:p>
        </p:txBody>
      </p:sp>
    </p:spTree>
    <p:extLst>
      <p:ext uri="{BB962C8B-B14F-4D97-AF65-F5344CB8AC3E}">
        <p14:creationId xmlns:p14="http://schemas.microsoft.com/office/powerpoint/2010/main" val="370823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74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299</TotalTime>
  <Words>953</Words>
  <Application>Microsoft Office PowerPoint</Application>
  <PresentationFormat>Presentación en pantalla (16:9)</PresentationFormat>
  <Paragraphs>68</Paragraphs>
  <Slides>9</Slides>
  <Notes>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Valen Ocampo</cp:lastModifiedBy>
  <cp:revision>28</cp:revision>
  <dcterms:created xsi:type="dcterms:W3CDTF">2018-12-10T14:32:57Z</dcterms:created>
  <dcterms:modified xsi:type="dcterms:W3CDTF">2019-06-05T12:26:46Z</dcterms:modified>
</cp:coreProperties>
</file>