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Exo 2" pitchFamily="2" charset="77"/>
      <p:regular r:id="rId18"/>
      <p:bold r:id="rId19"/>
      <p:italic r:id="rId20"/>
      <p:boldItalic r:id="rId21"/>
    </p:embeddedFont>
    <p:embeddedFont>
      <p:font typeface="Fira Sans Extra Condensed Medium" panose="020B0603050000020004" pitchFamily="34" charset="0"/>
      <p:regular r:id="rId22"/>
      <p:bold r:id="rId23"/>
      <p:italic r:id="rId24"/>
      <p:boldItalic r:id="rId25"/>
    </p:embeddedFont>
    <p:embeddedFont>
      <p:font typeface="Roboto Condensed" panose="020000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bold r:id="rId31"/>
      <p:italic r:id="rId32"/>
      <p:boldItalic r:id="rId33"/>
    </p:embeddedFont>
    <p:embeddedFont>
      <p:font typeface="Squada One" panose="02000000000000000000" pitchFamily="2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ottutorial.com/software-design-solid-principle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b02cb0e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b02cb0e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c0c61da2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c0c61da2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b718fc5e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b718fc5e1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https://anchormen.nl/blog/big-data-services/spring-boot-tutorial/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b718fc5e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b718fc5e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https://www.springboottutorial.com/software-design-solid-principles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do: any more principles?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b718fc5e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b718fc5e1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b02cb0ea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b02cb0ea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c0d380b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c0d380b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b718fc5e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b718fc5e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b02cb0ea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b02cb0ea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b02cb0ead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b02cb0ead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29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Yilin, Casper, Jielin &amp; Jayden</a:t>
            </a: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Object Oriented Programming Group 3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134" name="Google Shape;134;p26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ctrTitle"/>
          </p:nvPr>
        </p:nvSpPr>
        <p:spPr>
          <a:xfrm>
            <a:off x="1964850" y="169150"/>
            <a:ext cx="52143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LIBRARIES</a:t>
            </a:r>
            <a:endParaRPr/>
          </a:p>
        </p:txBody>
      </p:sp>
      <p:sp>
        <p:nvSpPr>
          <p:cNvPr id="274" name="Google Shape;274;p35"/>
          <p:cNvSpPr txBox="1">
            <a:spLocks noGrp="1"/>
          </p:cNvSpPr>
          <p:nvPr>
            <p:ph type="subTitle" idx="4294967295"/>
          </p:nvPr>
        </p:nvSpPr>
        <p:spPr>
          <a:xfrm>
            <a:off x="784650" y="1421250"/>
            <a:ext cx="5322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Open source Java library to serialize and deserialize Java objects to (and from) JSON</a:t>
            </a:r>
            <a:endParaRPr sz="1900"/>
          </a:p>
        </p:txBody>
      </p:sp>
      <p:sp>
        <p:nvSpPr>
          <p:cNvPr id="275" name="Google Shape;275;p35"/>
          <p:cNvSpPr txBox="1">
            <a:spLocks noGrp="1"/>
          </p:cNvSpPr>
          <p:nvPr>
            <p:ph type="ctrTitle" idx="4294967295"/>
          </p:nvPr>
        </p:nvSpPr>
        <p:spPr>
          <a:xfrm>
            <a:off x="784650" y="993750"/>
            <a:ext cx="44064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Google Gson</a:t>
            </a:r>
            <a:endParaRPr sz="2000"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650" y="825700"/>
            <a:ext cx="2117350" cy="1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 txBox="1">
            <a:spLocks noGrp="1"/>
          </p:cNvSpPr>
          <p:nvPr>
            <p:ph type="subTitle" idx="4294967295"/>
          </p:nvPr>
        </p:nvSpPr>
        <p:spPr>
          <a:xfrm>
            <a:off x="784650" y="3561275"/>
            <a:ext cx="5322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/>
              <a:t>Starter for using Java Mail and Spring Framework's email sending support</a:t>
            </a:r>
            <a:endParaRPr sz="1900"/>
          </a:p>
        </p:txBody>
      </p:sp>
      <p:sp>
        <p:nvSpPr>
          <p:cNvPr id="278" name="Google Shape;278;p35"/>
          <p:cNvSpPr txBox="1">
            <a:spLocks noGrp="1"/>
          </p:cNvSpPr>
          <p:nvPr>
            <p:ph type="ctrTitle" idx="4294967295"/>
          </p:nvPr>
        </p:nvSpPr>
        <p:spPr>
          <a:xfrm>
            <a:off x="784650" y="3133775"/>
            <a:ext cx="44064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Spring Boot Starter Mail</a:t>
            </a:r>
            <a:endParaRPr sz="2000"/>
          </a:p>
        </p:txBody>
      </p:sp>
      <p:pic>
        <p:nvPicPr>
          <p:cNvPr id="279" name="Google Shape;279;p35"/>
          <p:cNvPicPr preferRelativeResize="0"/>
          <p:nvPr/>
        </p:nvPicPr>
        <p:blipFill rotWithShape="1">
          <a:blip r:embed="rId4">
            <a:alphaModFix/>
          </a:blip>
          <a:srcRect t="8633" b="11423"/>
          <a:stretch/>
        </p:blipFill>
        <p:spPr>
          <a:xfrm>
            <a:off x="6737100" y="2881750"/>
            <a:ext cx="1986450" cy="15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Principle</a:t>
            </a:r>
            <a:endParaRPr/>
          </a:p>
        </p:txBody>
      </p:sp>
      <p:sp>
        <p:nvSpPr>
          <p:cNvPr id="285" name="Google Shape;285;p36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86" name="Google Shape;286;p36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36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the team design and layer the application?</a:t>
            </a: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0132D9-A992-344A-BDFD-2C6D10606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073" y="703217"/>
            <a:ext cx="1564927" cy="156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>
            <a:spLocks noGrp="1"/>
          </p:cNvSpPr>
          <p:nvPr>
            <p:ph type="ctrTitle"/>
          </p:nvPr>
        </p:nvSpPr>
        <p:spPr>
          <a:xfrm>
            <a:off x="1911276" y="224275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Layers</a:t>
            </a:r>
            <a:endParaRPr/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263" y="865588"/>
            <a:ext cx="534352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/>
          <p:nvPr/>
        </p:nvSpPr>
        <p:spPr>
          <a:xfrm>
            <a:off x="6947875" y="1170475"/>
            <a:ext cx="1028700" cy="450036"/>
          </a:xfrm>
          <a:prstGeom prst="flowChartTerminator">
            <a:avLst/>
          </a:prstGeom>
          <a:solidFill>
            <a:srgbClr val="69B9B2"/>
          </a:solidFill>
          <a:ln w="9525" cap="flat" cmpd="sng">
            <a:solidFill>
              <a:srgbClr val="69B9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Controller</a:t>
            </a:r>
            <a:endParaRPr sz="1200"/>
          </a:p>
        </p:txBody>
      </p:sp>
      <p:sp>
        <p:nvSpPr>
          <p:cNvPr id="295" name="Google Shape;295;p37"/>
          <p:cNvSpPr/>
          <p:nvPr/>
        </p:nvSpPr>
        <p:spPr>
          <a:xfrm>
            <a:off x="6947875" y="2097350"/>
            <a:ext cx="1028700" cy="450036"/>
          </a:xfrm>
          <a:prstGeom prst="flowChartTerminator">
            <a:avLst/>
          </a:prstGeom>
          <a:solidFill>
            <a:srgbClr val="69B9B2"/>
          </a:solidFill>
          <a:ln w="9525" cap="flat" cmpd="sng">
            <a:solidFill>
              <a:srgbClr val="69B9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Service</a:t>
            </a:r>
            <a:endParaRPr sz="1200"/>
          </a:p>
        </p:txBody>
      </p:sp>
      <p:sp>
        <p:nvSpPr>
          <p:cNvPr id="296" name="Google Shape;296;p37"/>
          <p:cNvSpPr/>
          <p:nvPr/>
        </p:nvSpPr>
        <p:spPr>
          <a:xfrm>
            <a:off x="6947875" y="3024225"/>
            <a:ext cx="1028700" cy="450036"/>
          </a:xfrm>
          <a:prstGeom prst="flowChartTerminator">
            <a:avLst/>
          </a:prstGeom>
          <a:solidFill>
            <a:srgbClr val="69B9B2"/>
          </a:solidFill>
          <a:ln w="9525" cap="flat" cmpd="sng">
            <a:solidFill>
              <a:srgbClr val="69B9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Repository</a:t>
            </a:r>
            <a:endParaRPr sz="1200"/>
          </a:p>
        </p:txBody>
      </p:sp>
      <p:sp>
        <p:nvSpPr>
          <p:cNvPr id="297" name="Google Shape;297;p37"/>
          <p:cNvSpPr/>
          <p:nvPr/>
        </p:nvSpPr>
        <p:spPr>
          <a:xfrm>
            <a:off x="6989750" y="3932625"/>
            <a:ext cx="961750" cy="675100"/>
          </a:xfrm>
          <a:prstGeom prst="flowChartMagneticDisk">
            <a:avLst/>
          </a:prstGeom>
          <a:solidFill>
            <a:srgbClr val="BAC8D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Database</a:t>
            </a:r>
            <a:endParaRPr sz="1200"/>
          </a:p>
        </p:txBody>
      </p:sp>
      <p:cxnSp>
        <p:nvCxnSpPr>
          <p:cNvPr id="298" name="Google Shape;298;p37"/>
          <p:cNvCxnSpPr>
            <a:stCxn id="294" idx="2"/>
            <a:endCxn id="295" idx="0"/>
          </p:cNvCxnSpPr>
          <p:nvPr/>
        </p:nvCxnSpPr>
        <p:spPr>
          <a:xfrm>
            <a:off x="7462225" y="1620511"/>
            <a:ext cx="0" cy="47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9" name="Google Shape;299;p37"/>
          <p:cNvCxnSpPr>
            <a:endCxn id="296" idx="0"/>
          </p:cNvCxnSpPr>
          <p:nvPr/>
        </p:nvCxnSpPr>
        <p:spPr>
          <a:xfrm>
            <a:off x="7462225" y="2528925"/>
            <a:ext cx="0" cy="4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0" name="Google Shape;300;p37"/>
          <p:cNvCxnSpPr>
            <a:stCxn id="296" idx="2"/>
            <a:endCxn id="297" idx="1"/>
          </p:cNvCxnSpPr>
          <p:nvPr/>
        </p:nvCxnSpPr>
        <p:spPr>
          <a:xfrm>
            <a:off x="7462225" y="3474261"/>
            <a:ext cx="8400" cy="45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Principles</a:t>
            </a:r>
            <a:endParaRPr/>
          </a:p>
        </p:txBody>
      </p:sp>
      <p:sp>
        <p:nvSpPr>
          <p:cNvPr id="306" name="Google Shape;306;p38"/>
          <p:cNvSpPr txBox="1"/>
          <p:nvPr/>
        </p:nvSpPr>
        <p:spPr>
          <a:xfrm>
            <a:off x="1918100" y="1200150"/>
            <a:ext cx="53472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Single Responsibility Principle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principle is not just applicable to a class, but also at the level of a package, a component, an application, or a service. Each of these should each have just one responsibility.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Maintain consistent standards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Spring boot have many simplified Annotations, Configuration and autoconfiguration mechanism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Easily maintain the standard of code throughout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12" name="Google Shape;312;p39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313" name="Google Shape;313;p39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66122E-DD04-474D-8A89-986015B5F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942" y="717221"/>
            <a:ext cx="1390484" cy="139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>
            <a:spLocks noGrp="1"/>
          </p:cNvSpPr>
          <p:nvPr>
            <p:ph type="subTitle" idx="4294967295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500" b="1">
                <a:latin typeface="Roboto Condensed"/>
                <a:ea typeface="Roboto Condensed"/>
                <a:cs typeface="Roboto Condensed"/>
                <a:sym typeface="Roboto Condensed"/>
              </a:rPr>
              <a:t>Q&amp;A</a:t>
            </a:r>
            <a:endParaRPr sz="3700"/>
          </a:p>
        </p:txBody>
      </p:sp>
      <p:sp>
        <p:nvSpPr>
          <p:cNvPr id="319" name="Google Shape;319;p40"/>
          <p:cNvSpPr txBox="1">
            <a:spLocks noGrp="1"/>
          </p:cNvSpPr>
          <p:nvPr>
            <p:ph type="ctrTitle" idx="4294967295"/>
          </p:nvPr>
        </p:nvSpPr>
        <p:spPr>
          <a:xfrm flipH="1">
            <a:off x="1974150" y="11684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</a:t>
            </a:r>
            <a:endParaRPr sz="7200"/>
          </a:p>
        </p:txBody>
      </p:sp>
      <p:cxnSp>
        <p:nvCxnSpPr>
          <p:cNvPr id="320" name="Google Shape;320;p40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1" name="Google Shape;321;p40"/>
          <p:cNvGrpSpPr/>
          <p:nvPr/>
        </p:nvGrpSpPr>
        <p:grpSpPr>
          <a:xfrm>
            <a:off x="8090523" y="808178"/>
            <a:ext cx="279476" cy="279476"/>
            <a:chOff x="1379798" y="1723250"/>
            <a:chExt cx="397887" cy="397887"/>
          </a:xfrm>
        </p:grpSpPr>
        <p:sp>
          <p:nvSpPr>
            <p:cNvPr id="322" name="Google Shape;322;p40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40"/>
          <p:cNvGrpSpPr/>
          <p:nvPr/>
        </p:nvGrpSpPr>
        <p:grpSpPr>
          <a:xfrm>
            <a:off x="7341818" y="808178"/>
            <a:ext cx="279490" cy="279476"/>
            <a:chOff x="266768" y="1721375"/>
            <a:chExt cx="397907" cy="397887"/>
          </a:xfrm>
        </p:grpSpPr>
        <p:sp>
          <p:nvSpPr>
            <p:cNvPr id="327" name="Google Shape;327;p4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40"/>
          <p:cNvGrpSpPr/>
          <p:nvPr/>
        </p:nvGrpSpPr>
        <p:grpSpPr>
          <a:xfrm>
            <a:off x="7716184" y="808178"/>
            <a:ext cx="279461" cy="279476"/>
            <a:chOff x="864491" y="1723250"/>
            <a:chExt cx="397866" cy="397887"/>
          </a:xfrm>
        </p:grpSpPr>
        <p:sp>
          <p:nvSpPr>
            <p:cNvPr id="330" name="Google Shape;330;p4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3" name="Google Shape;333;p40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ctrTitle" idx="2"/>
          </p:nvPr>
        </p:nvSpPr>
        <p:spPr>
          <a:xfrm>
            <a:off x="390296" y="582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Client-Server Architecture</a:t>
            </a:r>
            <a:endParaRPr sz="1700"/>
          </a:p>
        </p:txBody>
      </p:sp>
      <p:sp>
        <p:nvSpPr>
          <p:cNvPr id="141" name="Google Shape;141;p27"/>
          <p:cNvSpPr txBox="1">
            <a:spLocks noGrp="1"/>
          </p:cNvSpPr>
          <p:nvPr>
            <p:ph type="ctrTitle" idx="9"/>
          </p:nvPr>
        </p:nvSpPr>
        <p:spPr>
          <a:xfrm>
            <a:off x="390296" y="1548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Client-Server Communication</a:t>
            </a:r>
            <a:endParaRPr sz="1700"/>
          </a:p>
        </p:txBody>
      </p:sp>
      <p:sp>
        <p:nvSpPr>
          <p:cNvPr id="142" name="Google Shape;142;p27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45" name="Google Shape;145;p27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7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27"/>
          <p:cNvSpPr txBox="1">
            <a:spLocks noGrp="1"/>
          </p:cNvSpPr>
          <p:nvPr>
            <p:ph type="title" idx="6"/>
          </p:nvPr>
        </p:nvSpPr>
        <p:spPr>
          <a:xfrm>
            <a:off x="5922008" y="3347897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 idx="7"/>
          </p:nvPr>
        </p:nvSpPr>
        <p:spPr>
          <a:xfrm>
            <a:off x="5922008" y="4367595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ctrTitle" idx="14"/>
          </p:nvPr>
        </p:nvSpPr>
        <p:spPr>
          <a:xfrm>
            <a:off x="390296" y="2522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Open Source Libraries</a:t>
            </a:r>
            <a:endParaRPr sz="1700"/>
          </a:p>
        </p:txBody>
      </p:sp>
      <p:sp>
        <p:nvSpPr>
          <p:cNvPr id="150" name="Google Shape;150;p27"/>
          <p:cNvSpPr txBox="1">
            <a:spLocks noGrp="1"/>
          </p:cNvSpPr>
          <p:nvPr>
            <p:ph type="ctrTitle" idx="16"/>
          </p:nvPr>
        </p:nvSpPr>
        <p:spPr>
          <a:xfrm>
            <a:off x="6811558" y="325903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Design Principle</a:t>
            </a:r>
            <a:endParaRPr sz="1700"/>
          </a:p>
        </p:txBody>
      </p:sp>
      <p:sp>
        <p:nvSpPr>
          <p:cNvPr id="151" name="Google Shape;151;p27"/>
          <p:cNvSpPr txBox="1">
            <a:spLocks noGrp="1"/>
          </p:cNvSpPr>
          <p:nvPr>
            <p:ph type="ctrTitle" idx="18"/>
          </p:nvPr>
        </p:nvSpPr>
        <p:spPr>
          <a:xfrm>
            <a:off x="6811558" y="428294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Demonstration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ctrTitle"/>
          </p:nvPr>
        </p:nvSpPr>
        <p:spPr>
          <a:xfrm flipH="1">
            <a:off x="106425" y="3085150"/>
            <a:ext cx="60627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Client-Server Architecture</a:t>
            </a:r>
            <a:endParaRPr sz="3400"/>
          </a:p>
        </p:txBody>
      </p:sp>
      <p:sp>
        <p:nvSpPr>
          <p:cNvPr id="157" name="Google Shape;157;p28"/>
          <p:cNvSpPr txBox="1">
            <a:spLocks noGrp="1"/>
          </p:cNvSpPr>
          <p:nvPr>
            <p:ph type="title" idx="2"/>
          </p:nvPr>
        </p:nvSpPr>
        <p:spPr>
          <a:xfrm flipH="1">
            <a:off x="10662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58" name="Google Shape;158;p28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8248FE-CC45-EC45-A956-2A19C02D4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32" y="1959225"/>
            <a:ext cx="1636975" cy="163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/>
          <p:nvPr/>
        </p:nvSpPr>
        <p:spPr>
          <a:xfrm>
            <a:off x="1779050" y="945675"/>
            <a:ext cx="4548300" cy="33861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6504363" y="972700"/>
            <a:ext cx="2078700" cy="338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5" name="Google Shape;165;p29"/>
          <p:cNvCxnSpPr/>
          <p:nvPr/>
        </p:nvCxnSpPr>
        <p:spPr>
          <a:xfrm>
            <a:off x="3399950" y="5229450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9"/>
          <p:cNvSpPr txBox="1">
            <a:spLocks noGrp="1"/>
          </p:cNvSpPr>
          <p:nvPr>
            <p:ph type="ctrTitle" idx="2"/>
          </p:nvPr>
        </p:nvSpPr>
        <p:spPr>
          <a:xfrm>
            <a:off x="1996365" y="342025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Boot flow Architecture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375" y="3803874"/>
            <a:ext cx="534627" cy="3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9722" y="1225087"/>
            <a:ext cx="424875" cy="4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6942175" y="3840750"/>
            <a:ext cx="1362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-64462" y="3127613"/>
            <a:ext cx="1843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Client (Browser)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6739575" y="4501475"/>
            <a:ext cx="1843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Enterprise Server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350" y="2338925"/>
            <a:ext cx="1025875" cy="78463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/>
          <p:nvPr/>
        </p:nvSpPr>
        <p:spPr>
          <a:xfrm rot="-947355">
            <a:off x="1463914" y="2252974"/>
            <a:ext cx="1270123" cy="1851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5238" y="1225064"/>
            <a:ext cx="424875" cy="4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/>
        </p:nvSpPr>
        <p:spPr>
          <a:xfrm>
            <a:off x="2870600" y="4501475"/>
            <a:ext cx="1843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Application Server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3674" y="2094819"/>
            <a:ext cx="1368000" cy="193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10750" y="1183800"/>
            <a:ext cx="457946" cy="4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/>
          <p:nvPr/>
        </p:nvSpPr>
        <p:spPr>
          <a:xfrm>
            <a:off x="2751514" y="1758825"/>
            <a:ext cx="11001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Controller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2810775" y="2928713"/>
            <a:ext cx="11340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View(JSP)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 rot="-1019045">
            <a:off x="1249406" y="2025053"/>
            <a:ext cx="1491239" cy="18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Request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1" name="Google Shape;181;p29"/>
          <p:cNvSpPr/>
          <p:nvPr/>
        </p:nvSpPr>
        <p:spPr>
          <a:xfrm rot="-9994973">
            <a:off x="1480198" y="2969620"/>
            <a:ext cx="1326505" cy="184961"/>
          </a:xfrm>
          <a:prstGeom prst="rightArrow">
            <a:avLst>
              <a:gd name="adj1" fmla="val 50000"/>
              <a:gd name="adj2" fmla="val 51554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 txBox="1"/>
          <p:nvPr/>
        </p:nvSpPr>
        <p:spPr>
          <a:xfrm rot="725312">
            <a:off x="1376447" y="3040426"/>
            <a:ext cx="1350855" cy="22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Response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83" name="Google Shape;183;p29"/>
          <p:cNvCxnSpPr>
            <a:stCxn id="178" idx="2"/>
            <a:endCxn id="179" idx="0"/>
          </p:cNvCxnSpPr>
          <p:nvPr/>
        </p:nvCxnSpPr>
        <p:spPr>
          <a:xfrm>
            <a:off x="3301564" y="2348625"/>
            <a:ext cx="76200" cy="5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4" name="Google Shape;184;p29"/>
          <p:cNvSpPr/>
          <p:nvPr/>
        </p:nvSpPr>
        <p:spPr>
          <a:xfrm rot="-5243">
            <a:off x="5807849" y="3131074"/>
            <a:ext cx="1180201" cy="18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9"/>
          <p:cNvSpPr/>
          <p:nvPr/>
        </p:nvSpPr>
        <p:spPr>
          <a:xfrm>
            <a:off x="4796326" y="2982713"/>
            <a:ext cx="9657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Model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(Entity)</a:t>
            </a:r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4124550" y="1758825"/>
            <a:ext cx="8925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Service </a:t>
            </a:r>
            <a:endParaRPr/>
          </a:p>
        </p:txBody>
      </p:sp>
      <p:cxnSp>
        <p:nvCxnSpPr>
          <p:cNvPr id="187" name="Google Shape;187;p29"/>
          <p:cNvCxnSpPr>
            <a:stCxn id="178" idx="3"/>
            <a:endCxn id="186" idx="1"/>
          </p:cNvCxnSpPr>
          <p:nvPr/>
        </p:nvCxnSpPr>
        <p:spPr>
          <a:xfrm>
            <a:off x="3851614" y="2053725"/>
            <a:ext cx="27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8" name="Google Shape;188;p29"/>
          <p:cNvSpPr/>
          <p:nvPr/>
        </p:nvSpPr>
        <p:spPr>
          <a:xfrm rot="2151983">
            <a:off x="6166973" y="2550554"/>
            <a:ext cx="808504" cy="18494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5277863" y="1661475"/>
            <a:ext cx="965700" cy="7845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Repository Class Extending CRUD Services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90" name="Google Shape;190;p29"/>
          <p:cNvCxnSpPr/>
          <p:nvPr/>
        </p:nvCxnSpPr>
        <p:spPr>
          <a:xfrm>
            <a:off x="4990264" y="2053725"/>
            <a:ext cx="27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1" name="Google Shape;191;p29"/>
          <p:cNvCxnSpPr>
            <a:stCxn id="186" idx="2"/>
            <a:endCxn id="185" idx="0"/>
          </p:cNvCxnSpPr>
          <p:nvPr/>
        </p:nvCxnSpPr>
        <p:spPr>
          <a:xfrm>
            <a:off x="4570800" y="2348625"/>
            <a:ext cx="708300" cy="63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ctrTitle"/>
          </p:nvPr>
        </p:nvSpPr>
        <p:spPr>
          <a:xfrm flipH="1">
            <a:off x="2916850" y="2635675"/>
            <a:ext cx="65595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Client-Server Communication</a:t>
            </a:r>
            <a:endParaRPr sz="3400"/>
          </a:p>
        </p:txBody>
      </p:sp>
      <p:sp>
        <p:nvSpPr>
          <p:cNvPr id="197" name="Google Shape;197;p30"/>
          <p:cNvSpPr txBox="1">
            <a:spLocks noGrp="1"/>
          </p:cNvSpPr>
          <p:nvPr>
            <p:ph type="title" idx="2"/>
          </p:nvPr>
        </p:nvSpPr>
        <p:spPr>
          <a:xfrm flipH="1">
            <a:off x="5285654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98" name="Google Shape;198;p30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2E9331-CF67-D844-BDE3-D6A8FEC7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368" y="1740499"/>
            <a:ext cx="1921201" cy="192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1519800" y="1023875"/>
            <a:ext cx="4548300" cy="33861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6413450" y="1023875"/>
            <a:ext cx="2078700" cy="3386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" name="Google Shape;205;p31"/>
          <p:cNvCxnSpPr/>
          <p:nvPr/>
        </p:nvCxnSpPr>
        <p:spPr>
          <a:xfrm>
            <a:off x="3399950" y="5229450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31"/>
          <p:cNvSpPr txBox="1">
            <a:spLocks noGrp="1"/>
          </p:cNvSpPr>
          <p:nvPr>
            <p:ph type="ctrTitle" idx="2"/>
          </p:nvPr>
        </p:nvSpPr>
        <p:spPr>
          <a:xfrm>
            <a:off x="1884027" y="849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Communication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950" y="3750049"/>
            <a:ext cx="534627" cy="3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8810" y="1210762"/>
            <a:ext cx="424875" cy="4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6851263" y="3826425"/>
            <a:ext cx="1362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-228162" y="2897763"/>
            <a:ext cx="1843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Client 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6648663" y="4487150"/>
            <a:ext cx="1843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Enterprise Server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350" y="2144950"/>
            <a:ext cx="905100" cy="692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/>
          <p:nvPr/>
        </p:nvSpPr>
        <p:spPr>
          <a:xfrm rot="-947353">
            <a:off x="1150998" y="2179744"/>
            <a:ext cx="891954" cy="1851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325" y="1210739"/>
            <a:ext cx="424875" cy="4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2752725" y="4417200"/>
            <a:ext cx="1843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 Condensed"/>
                <a:ea typeface="Roboto Condensed"/>
                <a:cs typeface="Roboto Condensed"/>
                <a:sym typeface="Roboto Condensed"/>
              </a:rPr>
              <a:t>Application Server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2762" y="2080494"/>
            <a:ext cx="1368000" cy="1934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19838" y="1169475"/>
            <a:ext cx="457946" cy="4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2002614" y="1529038"/>
            <a:ext cx="11001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Controller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2051175" y="3518338"/>
            <a:ext cx="11340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View(JSP)</a:t>
            </a:r>
            <a:endParaRPr/>
          </a:p>
        </p:txBody>
      </p:sp>
      <p:sp>
        <p:nvSpPr>
          <p:cNvPr id="220" name="Google Shape;220;p31"/>
          <p:cNvSpPr txBox="1"/>
          <p:nvPr/>
        </p:nvSpPr>
        <p:spPr>
          <a:xfrm rot="-1019045">
            <a:off x="1174406" y="1831078"/>
            <a:ext cx="1491239" cy="18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Request</a:t>
            </a:r>
            <a:endParaRPr sz="13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21" name="Google Shape;221;p31"/>
          <p:cNvSpPr/>
          <p:nvPr/>
        </p:nvSpPr>
        <p:spPr>
          <a:xfrm rot="-9235807">
            <a:off x="943113" y="3110027"/>
            <a:ext cx="1381673" cy="185148"/>
          </a:xfrm>
          <a:prstGeom prst="rightArrow">
            <a:avLst>
              <a:gd name="adj1" fmla="val 50000"/>
              <a:gd name="adj2" fmla="val 51554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1"/>
          <p:cNvSpPr txBox="1"/>
          <p:nvPr/>
        </p:nvSpPr>
        <p:spPr>
          <a:xfrm rot="1596038">
            <a:off x="948762" y="3157543"/>
            <a:ext cx="1296428" cy="22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Server rendered</a:t>
            </a:r>
            <a:endParaRPr sz="13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Web page</a:t>
            </a:r>
            <a:endParaRPr sz="13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23" name="Google Shape;223;p31"/>
          <p:cNvCxnSpPr/>
          <p:nvPr/>
        </p:nvCxnSpPr>
        <p:spPr>
          <a:xfrm>
            <a:off x="2676551" y="2144950"/>
            <a:ext cx="0" cy="13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" name="Google Shape;224;p31"/>
          <p:cNvSpPr/>
          <p:nvPr/>
        </p:nvSpPr>
        <p:spPr>
          <a:xfrm rot="-5458">
            <a:off x="4767958" y="3294855"/>
            <a:ext cx="2078703" cy="18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3732176" y="3115850"/>
            <a:ext cx="9657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Model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(Entity)</a:t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3761925" y="1531788"/>
            <a:ext cx="8925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Service </a:t>
            </a:r>
            <a:endParaRPr/>
          </a:p>
        </p:txBody>
      </p:sp>
      <p:cxnSp>
        <p:nvCxnSpPr>
          <p:cNvPr id="227" name="Google Shape;227;p31"/>
          <p:cNvCxnSpPr>
            <a:stCxn id="218" idx="3"/>
            <a:endCxn id="226" idx="1"/>
          </p:cNvCxnSpPr>
          <p:nvPr/>
        </p:nvCxnSpPr>
        <p:spPr>
          <a:xfrm>
            <a:off x="3102714" y="1823938"/>
            <a:ext cx="659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" name="Google Shape;228;p31"/>
          <p:cNvCxnSpPr>
            <a:stCxn id="226" idx="2"/>
            <a:endCxn id="225" idx="0"/>
          </p:cNvCxnSpPr>
          <p:nvPr/>
        </p:nvCxnSpPr>
        <p:spPr>
          <a:xfrm>
            <a:off x="4208175" y="2121588"/>
            <a:ext cx="6900" cy="99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29" name="Google Shape;229;p31"/>
          <p:cNvSpPr/>
          <p:nvPr/>
        </p:nvSpPr>
        <p:spPr>
          <a:xfrm rot="2150655">
            <a:off x="5804881" y="2453053"/>
            <a:ext cx="1173188" cy="18494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2153013" y="2364475"/>
            <a:ext cx="6225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Map the API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31" name="Google Shape;231;p31"/>
          <p:cNvCxnSpPr/>
          <p:nvPr/>
        </p:nvCxnSpPr>
        <p:spPr>
          <a:xfrm>
            <a:off x="2870514" y="2144950"/>
            <a:ext cx="0" cy="13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32" name="Google Shape;232;p31"/>
          <p:cNvSpPr txBox="1"/>
          <p:nvPr/>
        </p:nvSpPr>
        <p:spPr>
          <a:xfrm>
            <a:off x="2879400" y="2507925"/>
            <a:ext cx="5346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Send API</a:t>
            </a:r>
            <a:endParaRPr sz="11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3031325" y="1401850"/>
            <a:ext cx="801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Call service logic</a:t>
            </a:r>
            <a:endParaRPr sz="1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6205825" y="2081325"/>
            <a:ext cx="8925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CRUD Operations</a:t>
            </a:r>
            <a:endParaRPr sz="1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5051076" y="1529038"/>
            <a:ext cx="965700" cy="589800"/>
          </a:xfrm>
          <a:prstGeom prst="rect">
            <a:avLst/>
          </a:prstGeom>
          <a:solidFill>
            <a:srgbClr val="69B9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 Access Layer(Repository Class)</a:t>
            </a:r>
            <a:endParaRPr sz="1200"/>
          </a:p>
        </p:txBody>
      </p:sp>
      <p:cxnSp>
        <p:nvCxnSpPr>
          <p:cNvPr id="236" name="Google Shape;236;p31"/>
          <p:cNvCxnSpPr>
            <a:endCxn id="235" idx="1"/>
          </p:cNvCxnSpPr>
          <p:nvPr/>
        </p:nvCxnSpPr>
        <p:spPr>
          <a:xfrm rot="10800000" flipH="1">
            <a:off x="4654476" y="1823938"/>
            <a:ext cx="3966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7" name="Google Shape;237;p31"/>
          <p:cNvSpPr txBox="1"/>
          <p:nvPr/>
        </p:nvSpPr>
        <p:spPr>
          <a:xfrm>
            <a:off x="4541525" y="1363775"/>
            <a:ext cx="622500" cy="1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CRUD</a:t>
            </a:r>
            <a:endParaRPr sz="1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methods</a:t>
            </a:r>
            <a:endParaRPr sz="1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4162338" y="2382150"/>
            <a:ext cx="801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get/set methods</a:t>
            </a:r>
            <a:endParaRPr sz="1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5314078" y="3041525"/>
            <a:ext cx="11340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Create tables </a:t>
            </a:r>
            <a:endParaRPr sz="10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ctrTitle"/>
          </p:nvPr>
        </p:nvSpPr>
        <p:spPr>
          <a:xfrm flipH="1">
            <a:off x="3320950" y="1713150"/>
            <a:ext cx="5756700" cy="18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LIBRARIES</a:t>
            </a:r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title" idx="2"/>
          </p:nvPr>
        </p:nvSpPr>
        <p:spPr>
          <a:xfrm flipH="1">
            <a:off x="5537318" y="11876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46" name="Google Shape;246;p32"/>
          <p:cNvCxnSpPr/>
          <p:nvPr/>
        </p:nvCxnSpPr>
        <p:spPr>
          <a:xfrm>
            <a:off x="7626825" y="3125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9A9306-F5D1-BF44-B1F6-ACDCE73A2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286" y="731105"/>
            <a:ext cx="1665301" cy="166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>
            <a:spLocks noGrp="1"/>
          </p:cNvSpPr>
          <p:nvPr>
            <p:ph type="subTitle" idx="1"/>
          </p:nvPr>
        </p:nvSpPr>
        <p:spPr>
          <a:xfrm>
            <a:off x="767850" y="1317325"/>
            <a:ext cx="5490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 application framework and inversion of control container for the Java platform. 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It is a modern server-side Java template engine for both web and standalone environments and to display HTML in browsers and also to work as static prototypes. </a:t>
            </a:r>
            <a:endParaRPr sz="1900"/>
          </a:p>
        </p:txBody>
      </p:sp>
      <p:sp>
        <p:nvSpPr>
          <p:cNvPr id="252" name="Google Shape;252;p33"/>
          <p:cNvSpPr txBox="1">
            <a:spLocks noGrp="1"/>
          </p:cNvSpPr>
          <p:nvPr>
            <p:ph type="ctrTitle"/>
          </p:nvPr>
        </p:nvSpPr>
        <p:spPr>
          <a:xfrm>
            <a:off x="1964850" y="184475"/>
            <a:ext cx="5214300" cy="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LIBRARIES</a:t>
            </a:r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ctrTitle" idx="2"/>
          </p:nvPr>
        </p:nvSpPr>
        <p:spPr>
          <a:xfrm>
            <a:off x="798466" y="901927"/>
            <a:ext cx="3699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org.springframework.boot</a:t>
            </a:r>
            <a:endParaRPr sz="2000"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650" y="1177475"/>
            <a:ext cx="2079775" cy="12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>
            <a:spLocks noGrp="1"/>
          </p:cNvSpPr>
          <p:nvPr>
            <p:ph type="ctrTitle" idx="2"/>
          </p:nvPr>
        </p:nvSpPr>
        <p:spPr>
          <a:xfrm>
            <a:off x="767850" y="3273975"/>
            <a:ext cx="3699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org.apache.tomcat.embed</a:t>
            </a:r>
            <a:endParaRPr sz="2000"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7075" y="3472875"/>
            <a:ext cx="12287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 txBox="1">
            <a:spLocks noGrp="1"/>
          </p:cNvSpPr>
          <p:nvPr>
            <p:ph type="subTitle" idx="1"/>
          </p:nvPr>
        </p:nvSpPr>
        <p:spPr>
          <a:xfrm>
            <a:off x="767850" y="3666525"/>
            <a:ext cx="5322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It acts as a web server and servlet container, used by Java web applications that don’t require full Java EE specifications.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ctrTitle"/>
          </p:nvPr>
        </p:nvSpPr>
        <p:spPr>
          <a:xfrm>
            <a:off x="1964850" y="199775"/>
            <a:ext cx="52143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LIBRARIES</a:t>
            </a:r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subTitle" idx="1"/>
          </p:nvPr>
        </p:nvSpPr>
        <p:spPr>
          <a:xfrm>
            <a:off x="767850" y="1421275"/>
            <a:ext cx="5322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set of tags to simplify the JSP development, which consists of core tags, function tags, formatting tags, xml tags and sql tags</a:t>
            </a:r>
            <a:endParaRPr sz="1900"/>
          </a:p>
        </p:txBody>
      </p:sp>
      <p:sp>
        <p:nvSpPr>
          <p:cNvPr id="264" name="Google Shape;264;p34"/>
          <p:cNvSpPr txBox="1">
            <a:spLocks noGrp="1"/>
          </p:cNvSpPr>
          <p:nvPr>
            <p:ph type="ctrTitle" idx="2"/>
          </p:nvPr>
        </p:nvSpPr>
        <p:spPr>
          <a:xfrm>
            <a:off x="767850" y="993775"/>
            <a:ext cx="440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JSTL (JSP Standard Tag Library)</a:t>
            </a:r>
            <a:endParaRPr sz="2000"/>
          </a:p>
        </p:txBody>
      </p:sp>
      <p:pic>
        <p:nvPicPr>
          <p:cNvPr id="265" name="Google Shape;2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150" y="1146175"/>
            <a:ext cx="1225300" cy="12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 txBox="1">
            <a:spLocks noGrp="1"/>
          </p:cNvSpPr>
          <p:nvPr>
            <p:ph type="subTitle" idx="1"/>
          </p:nvPr>
        </p:nvSpPr>
        <p:spPr>
          <a:xfrm>
            <a:off x="767850" y="3243275"/>
            <a:ext cx="5322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java library that automatically plugs into the editor and build tools. It can generate getters and setters for those object automatically by using Lombok annotations 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 Condensed"/>
                <a:ea typeface="Roboto Condensed"/>
                <a:cs typeface="Roboto Condensed"/>
                <a:sym typeface="Roboto Condensed"/>
              </a:rPr>
              <a:t>EG: @Data annotation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7" name="Google Shape;267;p34"/>
          <p:cNvSpPr txBox="1">
            <a:spLocks noGrp="1"/>
          </p:cNvSpPr>
          <p:nvPr>
            <p:ph type="ctrTitle" idx="2"/>
          </p:nvPr>
        </p:nvSpPr>
        <p:spPr>
          <a:xfrm>
            <a:off x="767850" y="2811725"/>
            <a:ext cx="3699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Lombok</a:t>
            </a:r>
            <a:endParaRPr sz="2000"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475" y="2887925"/>
            <a:ext cx="2693900" cy="17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Macintosh PowerPoint</Application>
  <PresentationFormat>On-screen Show (16:9)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Exo 2</vt:lpstr>
      <vt:lpstr>Squada One</vt:lpstr>
      <vt:lpstr>Arial</vt:lpstr>
      <vt:lpstr>Roboto Condensed</vt:lpstr>
      <vt:lpstr>Roboto Condensed Light</vt:lpstr>
      <vt:lpstr>Fira Sans Extra Condensed Medium</vt:lpstr>
      <vt:lpstr>Tech Newsletter by Slidesgo</vt:lpstr>
      <vt:lpstr>Object Oriented Programming Group 3</vt:lpstr>
      <vt:lpstr>TABLE OF CONTENTS</vt:lpstr>
      <vt:lpstr>Client-Server Architecture</vt:lpstr>
      <vt:lpstr>Sprint Boot flow Architecture</vt:lpstr>
      <vt:lpstr>Client-Server Communication</vt:lpstr>
      <vt:lpstr>Client-Server Communication </vt:lpstr>
      <vt:lpstr>OPEN SOURCE LIBRARIES</vt:lpstr>
      <vt:lpstr>OPEN SOURCE LIBRARIES</vt:lpstr>
      <vt:lpstr>OPEN SOURCE LIBRARIES</vt:lpstr>
      <vt:lpstr>OPEN SOURCE LIBRARIES</vt:lpstr>
      <vt:lpstr>Design Principle</vt:lpstr>
      <vt:lpstr>Application Layers</vt:lpstr>
      <vt:lpstr>Design Principles</vt:lpstr>
      <vt:lpstr>Demo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Group 3</dc:title>
  <cp:lastModifiedBy>SIA Yan Rui</cp:lastModifiedBy>
  <cp:revision>2</cp:revision>
  <dcterms:modified xsi:type="dcterms:W3CDTF">2020-11-18T15:45:35Z</dcterms:modified>
</cp:coreProperties>
</file>