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Fira Sans Extra Condensed Medium"/>
      <p:regular r:id="rId20"/>
      <p:bold r:id="rId21"/>
      <p:italic r:id="rId22"/>
      <p:boldItalic r:id="rId23"/>
    </p:embeddedFont>
    <p:embeddedFont>
      <p:font typeface="Roboto Condensed"/>
      <p:regular r:id="rId24"/>
      <p:bold r:id="rId25"/>
      <p:italic r:id="rId26"/>
      <p:boldItalic r:id="rId27"/>
    </p:embeddedFont>
    <p:embeddedFont>
      <p:font typeface="Squada One"/>
      <p:regular r:id="rId28"/>
    </p:embeddedFont>
    <p:embeddedFont>
      <p:font typeface="Roboto Condensed Light"/>
      <p:regular r:id="rId29"/>
      <p:bold r:id="rId30"/>
      <p:italic r:id="rId31"/>
      <p:boldItalic r:id="rId32"/>
    </p:embeddedFont>
    <p:embeddedFont>
      <p:font typeface="Exo 2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RobotoCondensed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italic.fntdata"/><Relationship Id="rId25" Type="http://schemas.openxmlformats.org/officeDocument/2006/relationships/font" Target="fonts/RobotoCondensed-bold.fntdata"/><Relationship Id="rId28" Type="http://schemas.openxmlformats.org/officeDocument/2006/relationships/font" Target="fonts/SquadaOne-regular.fntdata"/><Relationship Id="rId27" Type="http://schemas.openxmlformats.org/officeDocument/2006/relationships/font" Target="fonts/Roboto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Light-italic.fntdata"/><Relationship Id="rId30" Type="http://schemas.openxmlformats.org/officeDocument/2006/relationships/font" Target="fonts/RobotoCondensedLight-bold.fntdata"/><Relationship Id="rId11" Type="http://schemas.openxmlformats.org/officeDocument/2006/relationships/slide" Target="slides/slide7.xml"/><Relationship Id="rId33" Type="http://schemas.openxmlformats.org/officeDocument/2006/relationships/font" Target="fonts/Exo2-regular.fntdata"/><Relationship Id="rId10" Type="http://schemas.openxmlformats.org/officeDocument/2006/relationships/slide" Target="slides/slide6.xml"/><Relationship Id="rId32" Type="http://schemas.openxmlformats.org/officeDocument/2006/relationships/font" Target="fonts/RobotoCondensedLight-boldItalic.fntdata"/><Relationship Id="rId13" Type="http://schemas.openxmlformats.org/officeDocument/2006/relationships/slide" Target="slides/slide9.xml"/><Relationship Id="rId35" Type="http://schemas.openxmlformats.org/officeDocument/2006/relationships/font" Target="fonts/Exo2-italic.fntdata"/><Relationship Id="rId12" Type="http://schemas.openxmlformats.org/officeDocument/2006/relationships/slide" Target="slides/slide8.xml"/><Relationship Id="rId34" Type="http://schemas.openxmlformats.org/officeDocument/2006/relationships/font" Target="fonts/Exo2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Exo2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pringboottutorial.com/software-design-solid-principles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b02cb0e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b02cb0e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c0c61da2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c0c61da2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8d3b44f0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8d3b44f0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b718fc5e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b718fc5e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https://anchormen.nl/blog/big-data-services/spring-boot-tutorial/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b718fc5e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b718fc5e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https://www.springboottutorial.com/software-design-solid-principles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 any more principles?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b718fc5e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b718fc5e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b02cb0e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b02cb0e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d3b44f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d3b44f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c0d380b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c0d380b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d3b44f0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d3b44f0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b718fc5e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b718fc5e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8d3b44f0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8d3b44f0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b02cb0e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b02cb0e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b02cb0ea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b02cb0ea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hasCustomPrompt="1"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2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2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2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2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8" name="Google Shape;78;p12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0" name="Google Shape;80;p12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3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6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6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16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29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hasCustomPrompt="1"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hasCustomPrompt="1"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3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3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3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hasCustomPrompt="1"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33"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hasCustomPrompt="1"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7" name="Google Shape;47;p8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9"/>
          <p:cNvSpPr txBox="1"/>
          <p:nvPr>
            <p:ph hasCustomPrompt="1"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9"/>
          <p:cNvSpPr txBox="1"/>
          <p:nvPr>
            <p:ph hasCustomPrompt="1"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9"/>
          <p:cNvSpPr txBox="1"/>
          <p:nvPr>
            <p:ph hasCustomPrompt="1"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0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0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0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Yilin, Casper, Jielin &amp; Jayden</a:t>
            </a:r>
            <a:endParaRPr/>
          </a:p>
        </p:txBody>
      </p:sp>
      <p:sp>
        <p:nvSpPr>
          <p:cNvPr id="133" name="Google Shape;133;p26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Object Oriented Programming Group 3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4" name="Google Shape;134;p26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ctrTitle"/>
          </p:nvPr>
        </p:nvSpPr>
        <p:spPr>
          <a:xfrm>
            <a:off x="1964850" y="169150"/>
            <a:ext cx="52143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LIBRARIES</a:t>
            </a:r>
            <a:endParaRPr/>
          </a:p>
        </p:txBody>
      </p:sp>
      <p:sp>
        <p:nvSpPr>
          <p:cNvPr id="274" name="Google Shape;274;p35"/>
          <p:cNvSpPr txBox="1"/>
          <p:nvPr>
            <p:ph idx="4294967295" type="subTitle"/>
          </p:nvPr>
        </p:nvSpPr>
        <p:spPr>
          <a:xfrm>
            <a:off x="784650" y="1421250"/>
            <a:ext cx="5322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Open source Java library to serialize and deserialize Java objects to (and from) JSON</a:t>
            </a:r>
            <a:endParaRPr sz="1900"/>
          </a:p>
        </p:txBody>
      </p:sp>
      <p:sp>
        <p:nvSpPr>
          <p:cNvPr id="275" name="Google Shape;275;p35"/>
          <p:cNvSpPr txBox="1"/>
          <p:nvPr>
            <p:ph idx="4294967295" type="ctrTitle"/>
          </p:nvPr>
        </p:nvSpPr>
        <p:spPr>
          <a:xfrm>
            <a:off x="784650" y="993750"/>
            <a:ext cx="44064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Google Gson</a:t>
            </a:r>
            <a:endParaRPr sz="2000"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650" y="825700"/>
            <a:ext cx="2117350" cy="1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 txBox="1"/>
          <p:nvPr>
            <p:ph idx="4294967295" type="subTitle"/>
          </p:nvPr>
        </p:nvSpPr>
        <p:spPr>
          <a:xfrm>
            <a:off x="784650" y="3561275"/>
            <a:ext cx="5322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/>
              <a:t>Starter for using Java Mail and Spring Framework's email sending support</a:t>
            </a:r>
            <a:endParaRPr sz="1900"/>
          </a:p>
        </p:txBody>
      </p:sp>
      <p:sp>
        <p:nvSpPr>
          <p:cNvPr id="278" name="Google Shape;278;p35"/>
          <p:cNvSpPr txBox="1"/>
          <p:nvPr>
            <p:ph idx="4294967295" type="ctrTitle"/>
          </p:nvPr>
        </p:nvSpPr>
        <p:spPr>
          <a:xfrm>
            <a:off x="784650" y="3133775"/>
            <a:ext cx="44064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Spring Boot Starter Mail</a:t>
            </a:r>
            <a:endParaRPr sz="2000"/>
          </a:p>
        </p:txBody>
      </p:sp>
      <p:pic>
        <p:nvPicPr>
          <p:cNvPr id="279" name="Google Shape;279;p35"/>
          <p:cNvPicPr preferRelativeResize="0"/>
          <p:nvPr/>
        </p:nvPicPr>
        <p:blipFill rotWithShape="1">
          <a:blip r:embed="rId4">
            <a:alphaModFix/>
          </a:blip>
          <a:srcRect b="11423" l="0" r="0" t="8633"/>
          <a:stretch/>
        </p:blipFill>
        <p:spPr>
          <a:xfrm>
            <a:off x="6737100" y="2881750"/>
            <a:ext cx="1986450" cy="15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Principle</a:t>
            </a:r>
            <a:endParaRPr/>
          </a:p>
        </p:txBody>
      </p:sp>
      <p:sp>
        <p:nvSpPr>
          <p:cNvPr id="285" name="Google Shape;285;p36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86" name="Google Shape;286;p36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36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the team design and layer the application?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ctrTitle"/>
          </p:nvPr>
        </p:nvSpPr>
        <p:spPr>
          <a:xfrm>
            <a:off x="1911276" y="224275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Layers</a:t>
            </a:r>
            <a:endParaRPr/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263" y="865588"/>
            <a:ext cx="534352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/>
          <p:nvPr/>
        </p:nvSpPr>
        <p:spPr>
          <a:xfrm>
            <a:off x="6947875" y="1170475"/>
            <a:ext cx="1028700" cy="450036"/>
          </a:xfrm>
          <a:prstGeom prst="flowChartTerminator">
            <a:avLst/>
          </a:prstGeom>
          <a:solidFill>
            <a:srgbClr val="69B9B2"/>
          </a:solidFill>
          <a:ln cap="flat" cmpd="sng" w="9525">
            <a:solidFill>
              <a:srgbClr val="69B9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Controller</a:t>
            </a:r>
            <a:endParaRPr sz="1200"/>
          </a:p>
        </p:txBody>
      </p:sp>
      <p:sp>
        <p:nvSpPr>
          <p:cNvPr id="295" name="Google Shape;295;p37"/>
          <p:cNvSpPr/>
          <p:nvPr/>
        </p:nvSpPr>
        <p:spPr>
          <a:xfrm>
            <a:off x="6947875" y="2097350"/>
            <a:ext cx="1028700" cy="450036"/>
          </a:xfrm>
          <a:prstGeom prst="flowChartTerminator">
            <a:avLst/>
          </a:prstGeom>
          <a:solidFill>
            <a:srgbClr val="69B9B2"/>
          </a:solidFill>
          <a:ln cap="flat" cmpd="sng" w="9525">
            <a:solidFill>
              <a:srgbClr val="69B9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Service</a:t>
            </a:r>
            <a:endParaRPr sz="1200"/>
          </a:p>
        </p:txBody>
      </p:sp>
      <p:sp>
        <p:nvSpPr>
          <p:cNvPr id="296" name="Google Shape;296;p37"/>
          <p:cNvSpPr/>
          <p:nvPr/>
        </p:nvSpPr>
        <p:spPr>
          <a:xfrm>
            <a:off x="6947875" y="3024225"/>
            <a:ext cx="1028700" cy="450036"/>
          </a:xfrm>
          <a:prstGeom prst="flowChartTerminator">
            <a:avLst/>
          </a:prstGeom>
          <a:solidFill>
            <a:srgbClr val="69B9B2"/>
          </a:solidFill>
          <a:ln cap="flat" cmpd="sng" w="9525">
            <a:solidFill>
              <a:srgbClr val="69B9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Repository</a:t>
            </a:r>
            <a:endParaRPr sz="1200"/>
          </a:p>
        </p:txBody>
      </p:sp>
      <p:sp>
        <p:nvSpPr>
          <p:cNvPr id="297" name="Google Shape;297;p37"/>
          <p:cNvSpPr/>
          <p:nvPr/>
        </p:nvSpPr>
        <p:spPr>
          <a:xfrm>
            <a:off x="6989750" y="3932625"/>
            <a:ext cx="961750" cy="675100"/>
          </a:xfrm>
          <a:prstGeom prst="flowChartMagneticDisk">
            <a:avLst/>
          </a:prstGeom>
          <a:solidFill>
            <a:srgbClr val="BAC8D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Database</a:t>
            </a:r>
            <a:endParaRPr sz="1200"/>
          </a:p>
        </p:txBody>
      </p:sp>
      <p:cxnSp>
        <p:nvCxnSpPr>
          <p:cNvPr id="298" name="Google Shape;298;p37"/>
          <p:cNvCxnSpPr>
            <a:stCxn id="294" idx="2"/>
            <a:endCxn id="295" idx="0"/>
          </p:cNvCxnSpPr>
          <p:nvPr/>
        </p:nvCxnSpPr>
        <p:spPr>
          <a:xfrm>
            <a:off x="7462225" y="1620511"/>
            <a:ext cx="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9" name="Google Shape;299;p37"/>
          <p:cNvCxnSpPr>
            <a:endCxn id="296" idx="0"/>
          </p:cNvCxnSpPr>
          <p:nvPr/>
        </p:nvCxnSpPr>
        <p:spPr>
          <a:xfrm>
            <a:off x="7462225" y="2528925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0" name="Google Shape;300;p37"/>
          <p:cNvCxnSpPr>
            <a:stCxn id="296" idx="2"/>
            <a:endCxn id="297" idx="1"/>
          </p:cNvCxnSpPr>
          <p:nvPr/>
        </p:nvCxnSpPr>
        <p:spPr>
          <a:xfrm>
            <a:off x="7462225" y="3474261"/>
            <a:ext cx="840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Principles</a:t>
            </a:r>
            <a:endParaRPr/>
          </a:p>
        </p:txBody>
      </p:sp>
      <p:sp>
        <p:nvSpPr>
          <p:cNvPr id="306" name="Google Shape;306;p38"/>
          <p:cNvSpPr txBox="1"/>
          <p:nvPr/>
        </p:nvSpPr>
        <p:spPr>
          <a:xfrm>
            <a:off x="1918100" y="1200150"/>
            <a:ext cx="53472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Single Responsibility Principle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principle is not just applicable to a class, but also at the level of a package, a component, an application, or a service. Each of these should each have just one responsibility.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Maintain consistent standards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Spring boot have many simplified Annotations, Configuration and 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autoconfiguration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mechanism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Easily maintain the 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standard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of code throughout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12" name="Google Shape;312;p39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313" name="Google Shape;313;p39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idx="4294967295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500">
                <a:latin typeface="Roboto Condensed"/>
                <a:ea typeface="Roboto Condensed"/>
                <a:cs typeface="Roboto Condensed"/>
                <a:sym typeface="Roboto Condensed"/>
              </a:rPr>
              <a:t>Q&amp;A</a:t>
            </a:r>
            <a:endParaRPr sz="3700"/>
          </a:p>
        </p:txBody>
      </p:sp>
      <p:sp>
        <p:nvSpPr>
          <p:cNvPr id="319" name="Google Shape;319;p40"/>
          <p:cNvSpPr txBox="1"/>
          <p:nvPr>
            <p:ph idx="4294967295" type="ctrTitle"/>
          </p:nvPr>
        </p:nvSpPr>
        <p:spPr>
          <a:xfrm flipH="1">
            <a:off x="1974150" y="1168400"/>
            <a:ext cx="5195700" cy="1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</a:t>
            </a:r>
            <a:endParaRPr sz="7200"/>
          </a:p>
        </p:txBody>
      </p:sp>
      <p:cxnSp>
        <p:nvCxnSpPr>
          <p:cNvPr id="320" name="Google Shape;320;p40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1" name="Google Shape;321;p40"/>
          <p:cNvGrpSpPr/>
          <p:nvPr/>
        </p:nvGrpSpPr>
        <p:grpSpPr>
          <a:xfrm>
            <a:off x="8090523" y="808178"/>
            <a:ext cx="279476" cy="279476"/>
            <a:chOff x="1379798" y="1723250"/>
            <a:chExt cx="397887" cy="397887"/>
          </a:xfrm>
        </p:grpSpPr>
        <p:sp>
          <p:nvSpPr>
            <p:cNvPr id="322" name="Google Shape;322;p40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40"/>
          <p:cNvGrpSpPr/>
          <p:nvPr/>
        </p:nvGrpSpPr>
        <p:grpSpPr>
          <a:xfrm>
            <a:off x="7341818" y="808178"/>
            <a:ext cx="279490" cy="279476"/>
            <a:chOff x="266768" y="1721375"/>
            <a:chExt cx="397907" cy="397887"/>
          </a:xfrm>
        </p:grpSpPr>
        <p:sp>
          <p:nvSpPr>
            <p:cNvPr id="327" name="Google Shape;327;p40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40"/>
          <p:cNvGrpSpPr/>
          <p:nvPr/>
        </p:nvGrpSpPr>
        <p:grpSpPr>
          <a:xfrm>
            <a:off x="7716184" y="808178"/>
            <a:ext cx="279461" cy="279476"/>
            <a:chOff x="864491" y="1723250"/>
            <a:chExt cx="397866" cy="397887"/>
          </a:xfrm>
        </p:grpSpPr>
        <p:sp>
          <p:nvSpPr>
            <p:cNvPr id="330" name="Google Shape;330;p40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3" name="Google Shape;333;p40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0" name="Google Shape;140;p27"/>
          <p:cNvSpPr txBox="1"/>
          <p:nvPr>
            <p:ph idx="2" type="ctrTitle"/>
          </p:nvPr>
        </p:nvSpPr>
        <p:spPr>
          <a:xfrm>
            <a:off x="390296" y="582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Client-Server Architecture</a:t>
            </a:r>
            <a:endParaRPr sz="1700"/>
          </a:p>
        </p:txBody>
      </p:sp>
      <p:sp>
        <p:nvSpPr>
          <p:cNvPr id="141" name="Google Shape;141;p27"/>
          <p:cNvSpPr txBox="1"/>
          <p:nvPr>
            <p:ph idx="9" type="ctrTitle"/>
          </p:nvPr>
        </p:nvSpPr>
        <p:spPr>
          <a:xfrm>
            <a:off x="390296" y="15488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Client-Server Communication</a:t>
            </a:r>
            <a:endParaRPr sz="1700"/>
          </a:p>
        </p:txBody>
      </p:sp>
      <p:sp>
        <p:nvSpPr>
          <p:cNvPr id="142" name="Google Shape;142;p27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3" name="Google Shape;143;p27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4" name="Google Shape;144;p27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45" name="Google Shape;145;p27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7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7"/>
          <p:cNvSpPr txBox="1"/>
          <p:nvPr>
            <p:ph idx="6" type="title"/>
          </p:nvPr>
        </p:nvSpPr>
        <p:spPr>
          <a:xfrm>
            <a:off x="5922008" y="3347897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8" name="Google Shape;148;p27"/>
          <p:cNvSpPr txBox="1"/>
          <p:nvPr>
            <p:ph idx="7" type="title"/>
          </p:nvPr>
        </p:nvSpPr>
        <p:spPr>
          <a:xfrm>
            <a:off x="5922008" y="4367595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9" name="Google Shape;149;p27"/>
          <p:cNvSpPr txBox="1"/>
          <p:nvPr>
            <p:ph idx="14" type="ctrTitle"/>
          </p:nvPr>
        </p:nvSpPr>
        <p:spPr>
          <a:xfrm>
            <a:off x="390296" y="2522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Open Source Libraries</a:t>
            </a:r>
            <a:endParaRPr sz="1700"/>
          </a:p>
        </p:txBody>
      </p:sp>
      <p:sp>
        <p:nvSpPr>
          <p:cNvPr id="150" name="Google Shape;150;p27"/>
          <p:cNvSpPr txBox="1"/>
          <p:nvPr>
            <p:ph idx="16" type="ctrTitle"/>
          </p:nvPr>
        </p:nvSpPr>
        <p:spPr>
          <a:xfrm>
            <a:off x="6811558" y="325903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Design Principle</a:t>
            </a:r>
            <a:endParaRPr sz="1700"/>
          </a:p>
        </p:txBody>
      </p:sp>
      <p:sp>
        <p:nvSpPr>
          <p:cNvPr id="151" name="Google Shape;151;p27"/>
          <p:cNvSpPr txBox="1"/>
          <p:nvPr>
            <p:ph idx="18" type="ctrTitle"/>
          </p:nvPr>
        </p:nvSpPr>
        <p:spPr>
          <a:xfrm>
            <a:off x="6811558" y="428294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Demonstration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ctrTitle"/>
          </p:nvPr>
        </p:nvSpPr>
        <p:spPr>
          <a:xfrm flipH="1">
            <a:off x="106425" y="3085150"/>
            <a:ext cx="60627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Client-Server Architecture</a:t>
            </a:r>
            <a:endParaRPr sz="3400"/>
          </a:p>
        </p:txBody>
      </p:sp>
      <p:sp>
        <p:nvSpPr>
          <p:cNvPr id="157" name="Google Shape;157;p28"/>
          <p:cNvSpPr txBox="1"/>
          <p:nvPr>
            <p:ph idx="2" type="title"/>
          </p:nvPr>
        </p:nvSpPr>
        <p:spPr>
          <a:xfrm flipH="1">
            <a:off x="10662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58" name="Google Shape;158;p28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/>
          <p:nvPr/>
        </p:nvSpPr>
        <p:spPr>
          <a:xfrm>
            <a:off x="1779050" y="945675"/>
            <a:ext cx="4548300" cy="3386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6504363" y="972700"/>
            <a:ext cx="2078700" cy="3386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9"/>
          <p:cNvCxnSpPr/>
          <p:nvPr/>
        </p:nvCxnSpPr>
        <p:spPr>
          <a:xfrm>
            <a:off x="3399950" y="5229450"/>
            <a:ext cx="136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9"/>
          <p:cNvSpPr txBox="1"/>
          <p:nvPr>
            <p:ph idx="2" type="ctrTitle"/>
          </p:nvPr>
        </p:nvSpPr>
        <p:spPr>
          <a:xfrm>
            <a:off x="1996365" y="342025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Boot flow Architecture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375" y="3803874"/>
            <a:ext cx="534627" cy="3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9722" y="1225087"/>
            <a:ext cx="424875" cy="4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6942175" y="3840750"/>
            <a:ext cx="136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-64462" y="3127613"/>
            <a:ext cx="1843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Client (Browser)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6739575" y="4501475"/>
            <a:ext cx="1843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Enterprise Server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350" y="2338925"/>
            <a:ext cx="1025875" cy="78463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/>
          <p:nvPr/>
        </p:nvSpPr>
        <p:spPr>
          <a:xfrm rot="-947355">
            <a:off x="1463914" y="2252974"/>
            <a:ext cx="1270123" cy="18510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5238" y="1225064"/>
            <a:ext cx="424875" cy="4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/>
        </p:nvSpPr>
        <p:spPr>
          <a:xfrm>
            <a:off x="2870600" y="4501475"/>
            <a:ext cx="1843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Application Server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3674" y="2094819"/>
            <a:ext cx="1368000" cy="193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10750" y="1183800"/>
            <a:ext cx="457946" cy="4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/>
          <p:nvPr/>
        </p:nvSpPr>
        <p:spPr>
          <a:xfrm>
            <a:off x="2751514" y="1758825"/>
            <a:ext cx="11001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Controller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2810775" y="2928713"/>
            <a:ext cx="11340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View(JSP)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 rot="-1019045">
            <a:off x="1249406" y="2025053"/>
            <a:ext cx="1491239" cy="18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Request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1" name="Google Shape;181;p29"/>
          <p:cNvSpPr/>
          <p:nvPr/>
        </p:nvSpPr>
        <p:spPr>
          <a:xfrm rot="-9994973">
            <a:off x="1480198" y="2969620"/>
            <a:ext cx="1326505" cy="184961"/>
          </a:xfrm>
          <a:prstGeom prst="rightArrow">
            <a:avLst>
              <a:gd fmla="val 50000" name="adj1"/>
              <a:gd fmla="val 51554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 rot="725312">
            <a:off x="1376447" y="3040426"/>
            <a:ext cx="1350855" cy="2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Response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83" name="Google Shape;183;p29"/>
          <p:cNvCxnSpPr>
            <a:stCxn id="178" idx="2"/>
            <a:endCxn id="179" idx="0"/>
          </p:cNvCxnSpPr>
          <p:nvPr/>
        </p:nvCxnSpPr>
        <p:spPr>
          <a:xfrm>
            <a:off x="3301564" y="2348625"/>
            <a:ext cx="7620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4" name="Google Shape;184;p29"/>
          <p:cNvSpPr/>
          <p:nvPr/>
        </p:nvSpPr>
        <p:spPr>
          <a:xfrm rot="-5243">
            <a:off x="5807849" y="3131074"/>
            <a:ext cx="1180201" cy="1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/>
          <p:nvPr/>
        </p:nvSpPr>
        <p:spPr>
          <a:xfrm>
            <a:off x="4796326" y="2982713"/>
            <a:ext cx="9657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Model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(Entity)</a:t>
            </a: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4124550" y="1758825"/>
            <a:ext cx="8925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Service </a:t>
            </a:r>
            <a:endParaRPr/>
          </a:p>
        </p:txBody>
      </p:sp>
      <p:cxnSp>
        <p:nvCxnSpPr>
          <p:cNvPr id="187" name="Google Shape;187;p29"/>
          <p:cNvCxnSpPr>
            <a:stCxn id="178" idx="3"/>
            <a:endCxn id="186" idx="1"/>
          </p:cNvCxnSpPr>
          <p:nvPr/>
        </p:nvCxnSpPr>
        <p:spPr>
          <a:xfrm>
            <a:off x="3851614" y="2053725"/>
            <a:ext cx="27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8" name="Google Shape;188;p29"/>
          <p:cNvSpPr/>
          <p:nvPr/>
        </p:nvSpPr>
        <p:spPr>
          <a:xfrm rot="2151983">
            <a:off x="6166973" y="2550554"/>
            <a:ext cx="808504" cy="18494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5277863" y="1661475"/>
            <a:ext cx="965700" cy="7845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Repository Class Extending CRUD Services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90" name="Google Shape;190;p29"/>
          <p:cNvCxnSpPr/>
          <p:nvPr/>
        </p:nvCxnSpPr>
        <p:spPr>
          <a:xfrm>
            <a:off x="4990264" y="2053725"/>
            <a:ext cx="27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1" name="Google Shape;191;p29"/>
          <p:cNvCxnSpPr>
            <a:stCxn id="186" idx="2"/>
            <a:endCxn id="185" idx="0"/>
          </p:cNvCxnSpPr>
          <p:nvPr/>
        </p:nvCxnSpPr>
        <p:spPr>
          <a:xfrm>
            <a:off x="4570800" y="2348625"/>
            <a:ext cx="708300" cy="6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ctrTitle"/>
          </p:nvPr>
        </p:nvSpPr>
        <p:spPr>
          <a:xfrm flipH="1">
            <a:off x="2916850" y="2635675"/>
            <a:ext cx="65595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Client-Server Communication</a:t>
            </a:r>
            <a:endParaRPr sz="3400"/>
          </a:p>
        </p:txBody>
      </p:sp>
      <p:sp>
        <p:nvSpPr>
          <p:cNvPr id="197" name="Google Shape;197;p30"/>
          <p:cNvSpPr txBox="1"/>
          <p:nvPr>
            <p:ph idx="2" type="title"/>
          </p:nvPr>
        </p:nvSpPr>
        <p:spPr>
          <a:xfrm flipH="1">
            <a:off x="5285654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98" name="Google Shape;198;p30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1519800" y="1023875"/>
            <a:ext cx="4548300" cy="3386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6413450" y="1023875"/>
            <a:ext cx="2078700" cy="3386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31"/>
          <p:cNvCxnSpPr/>
          <p:nvPr/>
        </p:nvCxnSpPr>
        <p:spPr>
          <a:xfrm>
            <a:off x="3399950" y="5229450"/>
            <a:ext cx="136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1"/>
          <p:cNvSpPr txBox="1"/>
          <p:nvPr>
            <p:ph idx="2" type="ctrTitle"/>
          </p:nvPr>
        </p:nvSpPr>
        <p:spPr>
          <a:xfrm>
            <a:off x="1884027" y="8490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Communication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950" y="3750049"/>
            <a:ext cx="534627" cy="3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8810" y="1210762"/>
            <a:ext cx="424875" cy="4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6851263" y="3826425"/>
            <a:ext cx="136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-228162" y="2897763"/>
            <a:ext cx="1843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Client 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6648663" y="4487150"/>
            <a:ext cx="1843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Enterprise Server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350" y="2144950"/>
            <a:ext cx="905100" cy="69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/>
          <p:nvPr/>
        </p:nvSpPr>
        <p:spPr>
          <a:xfrm rot="-947353">
            <a:off x="1150998" y="2179744"/>
            <a:ext cx="891954" cy="18510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325" y="1210739"/>
            <a:ext cx="424875" cy="4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2752725" y="4417200"/>
            <a:ext cx="1843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Application Server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2762" y="2080494"/>
            <a:ext cx="1368000" cy="193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19838" y="1169475"/>
            <a:ext cx="457946" cy="4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2002614" y="1529038"/>
            <a:ext cx="11001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Controller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2051175" y="3518338"/>
            <a:ext cx="11340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View(JSP)</a:t>
            </a:r>
            <a:endParaRPr/>
          </a:p>
        </p:txBody>
      </p:sp>
      <p:sp>
        <p:nvSpPr>
          <p:cNvPr id="220" name="Google Shape;220;p31"/>
          <p:cNvSpPr txBox="1"/>
          <p:nvPr/>
        </p:nvSpPr>
        <p:spPr>
          <a:xfrm rot="-1019045">
            <a:off x="1174406" y="1831078"/>
            <a:ext cx="1491239" cy="18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</a:t>
            </a:r>
            <a:r>
              <a:rPr lang="en" sz="13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</a:t>
            </a:r>
            <a:r>
              <a:rPr lang="en" sz="13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uest</a:t>
            </a:r>
            <a:endParaRPr sz="13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1" name="Google Shape;221;p31"/>
          <p:cNvSpPr/>
          <p:nvPr/>
        </p:nvSpPr>
        <p:spPr>
          <a:xfrm rot="-9235807">
            <a:off x="943113" y="3110027"/>
            <a:ext cx="1381673" cy="185148"/>
          </a:xfrm>
          <a:prstGeom prst="rightArrow">
            <a:avLst>
              <a:gd fmla="val 50000" name="adj1"/>
              <a:gd fmla="val 51554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 rot="1596038">
            <a:off x="948762" y="3157543"/>
            <a:ext cx="1296428" cy="220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Server rendered</a:t>
            </a:r>
            <a:endParaRPr sz="13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Web page</a:t>
            </a:r>
            <a:endParaRPr sz="13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23" name="Google Shape;223;p31"/>
          <p:cNvCxnSpPr/>
          <p:nvPr/>
        </p:nvCxnSpPr>
        <p:spPr>
          <a:xfrm>
            <a:off x="2676551" y="2144950"/>
            <a:ext cx="0" cy="13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1"/>
          <p:cNvSpPr/>
          <p:nvPr/>
        </p:nvSpPr>
        <p:spPr>
          <a:xfrm rot="-5458">
            <a:off x="4767958" y="3294855"/>
            <a:ext cx="2078703" cy="1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3732176" y="3115850"/>
            <a:ext cx="9657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Model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(Entity)</a:t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3761925" y="1531788"/>
            <a:ext cx="8925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Service </a:t>
            </a:r>
            <a:endParaRPr/>
          </a:p>
        </p:txBody>
      </p:sp>
      <p:cxnSp>
        <p:nvCxnSpPr>
          <p:cNvPr id="227" name="Google Shape;227;p31"/>
          <p:cNvCxnSpPr>
            <a:stCxn id="218" idx="3"/>
            <a:endCxn id="226" idx="1"/>
          </p:cNvCxnSpPr>
          <p:nvPr/>
        </p:nvCxnSpPr>
        <p:spPr>
          <a:xfrm>
            <a:off x="3102714" y="1823938"/>
            <a:ext cx="659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8" name="Google Shape;228;p31"/>
          <p:cNvCxnSpPr>
            <a:stCxn id="226" idx="2"/>
            <a:endCxn id="225" idx="0"/>
          </p:cNvCxnSpPr>
          <p:nvPr/>
        </p:nvCxnSpPr>
        <p:spPr>
          <a:xfrm>
            <a:off x="4208175" y="2121588"/>
            <a:ext cx="6900" cy="9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9" name="Google Shape;229;p31"/>
          <p:cNvSpPr/>
          <p:nvPr/>
        </p:nvSpPr>
        <p:spPr>
          <a:xfrm rot="2150655">
            <a:off x="5804881" y="2453053"/>
            <a:ext cx="1173188" cy="18494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2153013" y="2364475"/>
            <a:ext cx="6225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Map the API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31" name="Google Shape;231;p31"/>
          <p:cNvCxnSpPr/>
          <p:nvPr/>
        </p:nvCxnSpPr>
        <p:spPr>
          <a:xfrm>
            <a:off x="2870514" y="2144950"/>
            <a:ext cx="0" cy="13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2" name="Google Shape;232;p31"/>
          <p:cNvSpPr txBox="1"/>
          <p:nvPr/>
        </p:nvSpPr>
        <p:spPr>
          <a:xfrm>
            <a:off x="2879400" y="2507925"/>
            <a:ext cx="534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Send API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3031325" y="1401850"/>
            <a:ext cx="801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Call service logic</a:t>
            </a:r>
            <a:endParaRPr sz="1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6205825" y="2081325"/>
            <a:ext cx="8925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CRUD Operations</a:t>
            </a:r>
            <a:endParaRPr sz="1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5051076" y="1529038"/>
            <a:ext cx="9657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 Access Layer(Repository Class)</a:t>
            </a:r>
            <a:endParaRPr sz="1200"/>
          </a:p>
        </p:txBody>
      </p:sp>
      <p:cxnSp>
        <p:nvCxnSpPr>
          <p:cNvPr id="236" name="Google Shape;236;p31"/>
          <p:cNvCxnSpPr>
            <a:endCxn id="235" idx="1"/>
          </p:cNvCxnSpPr>
          <p:nvPr/>
        </p:nvCxnSpPr>
        <p:spPr>
          <a:xfrm flipH="1" rot="10800000">
            <a:off x="4654476" y="1823938"/>
            <a:ext cx="3966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7" name="Google Shape;237;p31"/>
          <p:cNvSpPr txBox="1"/>
          <p:nvPr/>
        </p:nvSpPr>
        <p:spPr>
          <a:xfrm>
            <a:off x="4541525" y="1363775"/>
            <a:ext cx="6225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CRUD</a:t>
            </a:r>
            <a:endParaRPr sz="1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methods</a:t>
            </a:r>
            <a:endParaRPr sz="1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4162338" y="2382150"/>
            <a:ext cx="801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get/set methods</a:t>
            </a:r>
            <a:endParaRPr sz="1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5314078" y="3041525"/>
            <a:ext cx="1134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 tables </a:t>
            </a:r>
            <a:endParaRPr sz="1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ctrTitle"/>
          </p:nvPr>
        </p:nvSpPr>
        <p:spPr>
          <a:xfrm flipH="1">
            <a:off x="3320950" y="1713150"/>
            <a:ext cx="5756700" cy="18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LIBRARIES</a:t>
            </a:r>
            <a:endParaRPr/>
          </a:p>
        </p:txBody>
      </p:sp>
      <p:sp>
        <p:nvSpPr>
          <p:cNvPr id="245" name="Google Shape;245;p32"/>
          <p:cNvSpPr txBox="1"/>
          <p:nvPr>
            <p:ph idx="2" type="title"/>
          </p:nvPr>
        </p:nvSpPr>
        <p:spPr>
          <a:xfrm flipH="1">
            <a:off x="5537318" y="11876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46" name="Google Shape;246;p32"/>
          <p:cNvCxnSpPr/>
          <p:nvPr/>
        </p:nvCxnSpPr>
        <p:spPr>
          <a:xfrm>
            <a:off x="7626825" y="3125700"/>
            <a:ext cx="156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idx="1" type="subTitle"/>
          </p:nvPr>
        </p:nvSpPr>
        <p:spPr>
          <a:xfrm>
            <a:off x="767850" y="1317325"/>
            <a:ext cx="54906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 application framework and inversion of control container for the Java platform</a:t>
            </a:r>
            <a:r>
              <a:rPr lang="en" sz="1900"/>
              <a:t>.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It is a modern server-side Java template engine for both web and standalone environments and to display HTML in browsers and also to work as static prototypes. </a:t>
            </a:r>
            <a:endParaRPr sz="1900"/>
          </a:p>
        </p:txBody>
      </p:sp>
      <p:sp>
        <p:nvSpPr>
          <p:cNvPr id="252" name="Google Shape;252;p33"/>
          <p:cNvSpPr txBox="1"/>
          <p:nvPr>
            <p:ph type="ctrTitle"/>
          </p:nvPr>
        </p:nvSpPr>
        <p:spPr>
          <a:xfrm>
            <a:off x="1964850" y="184475"/>
            <a:ext cx="52143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LIBRARIES</a:t>
            </a:r>
            <a:endParaRPr/>
          </a:p>
        </p:txBody>
      </p:sp>
      <p:sp>
        <p:nvSpPr>
          <p:cNvPr id="253" name="Google Shape;253;p33"/>
          <p:cNvSpPr txBox="1"/>
          <p:nvPr>
            <p:ph idx="2" type="ctrTitle"/>
          </p:nvPr>
        </p:nvSpPr>
        <p:spPr>
          <a:xfrm>
            <a:off x="798466" y="901927"/>
            <a:ext cx="3699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org.springframework.boot</a:t>
            </a:r>
            <a:endParaRPr sz="2000"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650" y="1177475"/>
            <a:ext cx="2079775" cy="12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>
            <p:ph idx="2" type="ctrTitle"/>
          </p:nvPr>
        </p:nvSpPr>
        <p:spPr>
          <a:xfrm>
            <a:off x="767850" y="3273975"/>
            <a:ext cx="3699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org.apache.tomcat.embed</a:t>
            </a:r>
            <a:endParaRPr sz="2000"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7075" y="3472875"/>
            <a:ext cx="12287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 txBox="1"/>
          <p:nvPr>
            <p:ph idx="1" type="subTitle"/>
          </p:nvPr>
        </p:nvSpPr>
        <p:spPr>
          <a:xfrm>
            <a:off x="767850" y="3666525"/>
            <a:ext cx="5322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It acts as a web server and servlet container, used by Java web applications that don’t require full Java EE specifications.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ctrTitle"/>
          </p:nvPr>
        </p:nvSpPr>
        <p:spPr>
          <a:xfrm>
            <a:off x="1964850" y="199775"/>
            <a:ext cx="52143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LIBRARIES</a:t>
            </a:r>
            <a:endParaRPr/>
          </a:p>
        </p:txBody>
      </p:sp>
      <p:sp>
        <p:nvSpPr>
          <p:cNvPr id="263" name="Google Shape;263;p34"/>
          <p:cNvSpPr txBox="1"/>
          <p:nvPr>
            <p:ph idx="1" type="subTitle"/>
          </p:nvPr>
        </p:nvSpPr>
        <p:spPr>
          <a:xfrm>
            <a:off x="767850" y="1421275"/>
            <a:ext cx="5322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set of tags to simplify the JSP development, which consists of core tags, function tags, formatting tags, xml tags and sql tags</a:t>
            </a:r>
            <a:endParaRPr sz="1900"/>
          </a:p>
        </p:txBody>
      </p:sp>
      <p:sp>
        <p:nvSpPr>
          <p:cNvPr id="264" name="Google Shape;264;p34"/>
          <p:cNvSpPr txBox="1"/>
          <p:nvPr>
            <p:ph idx="2" type="ctrTitle"/>
          </p:nvPr>
        </p:nvSpPr>
        <p:spPr>
          <a:xfrm>
            <a:off x="767850" y="993775"/>
            <a:ext cx="440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JSTL (JSP Standard Tag Library)</a:t>
            </a:r>
            <a:endParaRPr sz="2000"/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150" y="1146175"/>
            <a:ext cx="1225300" cy="12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/>
          <p:nvPr>
            <p:ph idx="1" type="subTitle"/>
          </p:nvPr>
        </p:nvSpPr>
        <p:spPr>
          <a:xfrm>
            <a:off x="767850" y="3243275"/>
            <a:ext cx="5322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java library that automatically plugs into the editor and build tools. It can generate getters and setters for those object automatically by using Lombok annotations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EG: @Data annotation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7" name="Google Shape;267;p34"/>
          <p:cNvSpPr txBox="1"/>
          <p:nvPr>
            <p:ph idx="2" type="ctrTitle"/>
          </p:nvPr>
        </p:nvSpPr>
        <p:spPr>
          <a:xfrm>
            <a:off x="767850" y="2811725"/>
            <a:ext cx="3699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Lombok</a:t>
            </a:r>
            <a:endParaRPr sz="2000"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475" y="2887925"/>
            <a:ext cx="2693900" cy="17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