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  <p:sldMasterId id="2147483690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5143500" type="screen16x9"/>
  <p:notesSz cx="6858000" cy="9144000"/>
  <p:embeddedFontLst>
    <p:embeddedFont>
      <p:font typeface="Reem Kufi" panose="020B0604020202020204"/>
      <p:regular r:id="rId24"/>
    </p:embeddedFont>
    <p:embeddedFont>
      <p:font typeface="Source Sans Pro" panose="020B0503030403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a24a783109_2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a24a783109_2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a24a783109_2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5" name="Google Shape;315;ga24a783109_2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This is because it provides a lot of flexibility and convenience.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There is auto configuration in place and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many processes may be more easily and elegantly handled.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There are also pre-packaged starter kits which help us bypass the need of sourcing the different dependencies and finding which versions are compatible.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a24a783109_2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1" name="Google Shape;321;ga24a783109_2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starting with the starter kits,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we used spring data java persistence api to interact with the database as it allows for a lot of custom implementations that reduces the boilerplate code needed.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quartz is used to schedule and automate the timely execution of jobs.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We also enabled the basic authentication of Spring Security to secure the APIs from unauthorized access and attacks.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finally, we used spring mail for notifications and the password reset functionality.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a24a783109_2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ga24a783109_2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other than the starters, we also looked at handling http requests with http client. we used it to pass the API key in the headers and configure timeout.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We also used jackson to support the conversion between java objects and the JSON responses.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a24a783109_2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ga24a783109_2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finally, we made use of annotations to write less repetitive code.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it was used to enforce validations or perform cleaning up.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a24a783109_2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9" name="Google Shape;339;ga24a783109_2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next we talk about the thought process behind our code structure.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a24a7831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ga24a7831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a24a78310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1" name="Google Shape;361;ga24a78310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a24a78310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5" name="Google Shape;385;ga24a78310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a24a78310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2" name="Google Shape;392;ga24a78310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a24a783109_2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8" name="Google Shape;398;ga24a783109_2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a24a783109_2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ga24a783109_2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a24a783109_2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5" name="Google Shape;405;ga24a783109_2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a24a783109_2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ga24a783109_2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a24a783109_2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ga24a783109_2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This is the overview of our arch diagram. Now i will quickly run through how we implemented the different components.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a24a783109_2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ga24a783109_2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At the top, lies the reusable components namely utility classes, configs and environment properties.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Externalized properties and reloadable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a24a783109_2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a24a783109_2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To adhere to the srp and reduce coupling, broken components into layers.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Models: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As far as we could, we tried to use a dedicated model object for each different task to reduce coupling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Used database triggers to count no of times berth time changed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a24a783109_2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ga24a783109_2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Db listener that intercepts database update events and sends an email if any details changed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a24a783109_2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ga24a783109_2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After going through what we have implemented, next we have the tools we used in our implementation.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a24a783109_2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Google Shape;310;ga24a783109_2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We chose to use the spring boot framework.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ctrTitle"/>
          </p:nvPr>
        </p:nvSpPr>
        <p:spPr>
          <a:xfrm>
            <a:off x="1592850" y="2257100"/>
            <a:ext cx="59583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2617650" y="1786700"/>
            <a:ext cx="3908700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6" name="Google Shape;56;p14"/>
          <p:cNvSpPr/>
          <p:nvPr/>
        </p:nvSpPr>
        <p:spPr>
          <a:xfrm rot="900108">
            <a:off x="7586327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4"/>
          <p:cNvSpPr/>
          <p:nvPr/>
        </p:nvSpPr>
        <p:spPr>
          <a:xfrm>
            <a:off x="0" y="0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 idx="2"/>
          </p:nvPr>
        </p:nvSpPr>
        <p:spPr>
          <a:xfrm>
            <a:off x="876525" y="1867600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1"/>
          </p:nvPr>
        </p:nvSpPr>
        <p:spPr>
          <a:xfrm>
            <a:off x="2047875" y="1801850"/>
            <a:ext cx="25242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3"/>
          </p:nvPr>
        </p:nvSpPr>
        <p:spPr>
          <a:xfrm>
            <a:off x="2047875" y="2097125"/>
            <a:ext cx="22857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title" idx="4"/>
          </p:nvPr>
        </p:nvSpPr>
        <p:spPr>
          <a:xfrm>
            <a:off x="876525" y="3534475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5"/>
          </p:nvPr>
        </p:nvSpPr>
        <p:spPr>
          <a:xfrm>
            <a:off x="2047875" y="3468725"/>
            <a:ext cx="25242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6"/>
          </p:nvPr>
        </p:nvSpPr>
        <p:spPr>
          <a:xfrm>
            <a:off x="2047875" y="3764000"/>
            <a:ext cx="22857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 idx="7"/>
          </p:nvPr>
        </p:nvSpPr>
        <p:spPr>
          <a:xfrm>
            <a:off x="4695825" y="1867600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ubTitle" idx="8"/>
          </p:nvPr>
        </p:nvSpPr>
        <p:spPr>
          <a:xfrm>
            <a:off x="5867175" y="1801850"/>
            <a:ext cx="25242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9"/>
          </p:nvPr>
        </p:nvSpPr>
        <p:spPr>
          <a:xfrm>
            <a:off x="5867175" y="2097125"/>
            <a:ext cx="22857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title" idx="13"/>
          </p:nvPr>
        </p:nvSpPr>
        <p:spPr>
          <a:xfrm>
            <a:off x="4695825" y="3534475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14"/>
          </p:nvPr>
        </p:nvSpPr>
        <p:spPr>
          <a:xfrm>
            <a:off x="5867175" y="3468725"/>
            <a:ext cx="25242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ubTitle" idx="15"/>
          </p:nvPr>
        </p:nvSpPr>
        <p:spPr>
          <a:xfrm>
            <a:off x="5867175" y="3764000"/>
            <a:ext cx="22857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title" idx="2"/>
          </p:nvPr>
        </p:nvSpPr>
        <p:spPr>
          <a:xfrm>
            <a:off x="2343300" y="2406625"/>
            <a:ext cx="44577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720000" y="4341175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0" y="0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/>
          <p:nvPr/>
        </p:nvSpPr>
        <p:spPr>
          <a:xfrm rot="10800000">
            <a:off x="7603425" y="3602975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1"/>
          </p:nvPr>
        </p:nvSpPr>
        <p:spPr>
          <a:xfrm>
            <a:off x="2343300" y="2895900"/>
            <a:ext cx="44577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subTitle" idx="1"/>
          </p:nvPr>
        </p:nvSpPr>
        <p:spPr>
          <a:xfrm>
            <a:off x="2206250" y="1877517"/>
            <a:ext cx="4737300" cy="11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003125" y="3059517"/>
            <a:ext cx="31428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4" name="Google Shape;84;p17"/>
          <p:cNvSpPr/>
          <p:nvPr/>
        </p:nvSpPr>
        <p:spPr>
          <a:xfrm rot="9387396" flipH="1">
            <a:off x="7503726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7"/>
          <p:cNvSpPr/>
          <p:nvPr/>
        </p:nvSpPr>
        <p:spPr>
          <a:xfrm rot="-900108" flipH="1">
            <a:off x="-152805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ctrTitle"/>
          </p:nvPr>
        </p:nvSpPr>
        <p:spPr>
          <a:xfrm>
            <a:off x="1566750" y="1538250"/>
            <a:ext cx="6010500" cy="20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8"/>
          <p:cNvSpPr/>
          <p:nvPr/>
        </p:nvSpPr>
        <p:spPr>
          <a:xfrm flipH="1">
            <a:off x="720062" y="540000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8"/>
          <p:cNvSpPr/>
          <p:nvPr/>
        </p:nvSpPr>
        <p:spPr>
          <a:xfrm flipH="1">
            <a:off x="3515112" y="4341175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8"/>
          <p:cNvSpPr/>
          <p:nvPr/>
        </p:nvSpPr>
        <p:spPr>
          <a:xfrm rot="9387396" flipH="1">
            <a:off x="7503726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8"/>
          <p:cNvSpPr/>
          <p:nvPr/>
        </p:nvSpPr>
        <p:spPr>
          <a:xfrm rot="-900108" flipH="1">
            <a:off x="-152805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6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861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/>
          <p:nvPr/>
        </p:nvSpPr>
        <p:spPr>
          <a:xfrm>
            <a:off x="2293625" y="3662200"/>
            <a:ext cx="4552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CREDITS: This presentation template was created by </a:t>
            </a:r>
            <a:r>
              <a:rPr lang="en-GB" sz="1200" b="1" i="0" u="none" strike="noStrike" cap="none">
                <a:solidFill>
                  <a:schemeClr val="hlink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2"/>
              </a:rPr>
              <a:t>Slidesgo</a:t>
            </a:r>
            <a:r>
              <a:rPr lang="en-GB"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including icons by </a:t>
            </a:r>
            <a:r>
              <a:rPr lang="en-GB" sz="1200" b="1" i="0" u="none" strike="noStrike" cap="none">
                <a:solidFill>
                  <a:schemeClr val="hlink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Flaticon</a:t>
            </a:r>
            <a:r>
              <a:rPr lang="en-GB"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and infographics &amp; images by </a:t>
            </a:r>
            <a:r>
              <a:rPr lang="en-GB" sz="1200" b="1" i="0" u="none" strike="noStrike" cap="none">
                <a:solidFill>
                  <a:schemeClr val="hlink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Freepik</a:t>
            </a:r>
            <a:endParaRPr sz="1200" b="1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5" name="Google Shape;95;p19"/>
          <p:cNvSpPr txBox="1">
            <a:spLocks noGrp="1"/>
          </p:cNvSpPr>
          <p:nvPr>
            <p:ph type="subTitle" idx="1"/>
          </p:nvPr>
        </p:nvSpPr>
        <p:spPr>
          <a:xfrm>
            <a:off x="3101850" y="1499650"/>
            <a:ext cx="2940300" cy="11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/>
          <p:nvPr/>
        </p:nvSpPr>
        <p:spPr>
          <a:xfrm flipH="1">
            <a:off x="7603425" y="0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9"/>
          <p:cNvSpPr/>
          <p:nvPr/>
        </p:nvSpPr>
        <p:spPr>
          <a:xfrm rot="10800000" flipH="1">
            <a:off x="0" y="3602975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3">
  <p:cSld name="CUSTOM_3_1_2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subTitle" idx="1"/>
          </p:nvPr>
        </p:nvSpPr>
        <p:spPr>
          <a:xfrm>
            <a:off x="723900" y="2076450"/>
            <a:ext cx="2790900" cy="12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20"/>
          <p:cNvSpPr/>
          <p:nvPr/>
        </p:nvSpPr>
        <p:spPr>
          <a:xfrm rot="10800000" flipH="1">
            <a:off x="0" y="3602975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0"/>
          <p:cNvSpPr/>
          <p:nvPr/>
        </p:nvSpPr>
        <p:spPr>
          <a:xfrm>
            <a:off x="4250775" y="540000"/>
            <a:ext cx="4173300" cy="22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 Point 2">
  <p:cSld name="CUSTOM_7_1"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subTitle" idx="1"/>
          </p:nvPr>
        </p:nvSpPr>
        <p:spPr>
          <a:xfrm>
            <a:off x="1160550" y="1619250"/>
            <a:ext cx="4758900" cy="29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21"/>
          <p:cNvSpPr/>
          <p:nvPr/>
        </p:nvSpPr>
        <p:spPr>
          <a:xfrm>
            <a:off x="4250775" y="540000"/>
            <a:ext cx="4173300" cy="22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1"/>
          <p:cNvSpPr/>
          <p:nvPr/>
        </p:nvSpPr>
        <p:spPr>
          <a:xfrm rot="10800000">
            <a:off x="7603425" y="3602975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/>
          <p:nvPr/>
        </p:nvSpPr>
        <p:spPr>
          <a:xfrm rot="-9387396">
            <a:off x="-70379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3657825" y="540000"/>
            <a:ext cx="476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subTitle" idx="1"/>
          </p:nvPr>
        </p:nvSpPr>
        <p:spPr>
          <a:xfrm>
            <a:off x="4278250" y="1258300"/>
            <a:ext cx="4145700" cy="7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subTitle" idx="1"/>
          </p:nvPr>
        </p:nvSpPr>
        <p:spPr>
          <a:xfrm>
            <a:off x="1552725" y="2572650"/>
            <a:ext cx="228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3"/>
          <p:cNvSpPr txBox="1">
            <a:spLocks noGrp="1"/>
          </p:cNvSpPr>
          <p:nvPr>
            <p:ph type="subTitle" idx="2"/>
          </p:nvPr>
        </p:nvSpPr>
        <p:spPr>
          <a:xfrm>
            <a:off x="5410350" y="2572650"/>
            <a:ext cx="228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subTitle" idx="3"/>
          </p:nvPr>
        </p:nvSpPr>
        <p:spPr>
          <a:xfrm>
            <a:off x="3481525" y="3896625"/>
            <a:ext cx="228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/>
          <p:nvPr/>
        </p:nvSpPr>
        <p:spPr>
          <a:xfrm rot="900108">
            <a:off x="7586327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3"/>
          <p:cNvSpPr/>
          <p:nvPr/>
        </p:nvSpPr>
        <p:spPr>
          <a:xfrm rot="-900108" flipH="1">
            <a:off x="-152805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/>
          <p:nvPr/>
        </p:nvSpPr>
        <p:spPr>
          <a:xfrm rot="-9387396">
            <a:off x="-70379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>
            <a:off x="3657825" y="540000"/>
            <a:ext cx="476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subTitle" idx="1"/>
          </p:nvPr>
        </p:nvSpPr>
        <p:spPr>
          <a:xfrm>
            <a:off x="1976600" y="2953650"/>
            <a:ext cx="228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subTitle" idx="2"/>
          </p:nvPr>
        </p:nvSpPr>
        <p:spPr>
          <a:xfrm>
            <a:off x="5748500" y="2953650"/>
            <a:ext cx="228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/>
          <p:nvPr/>
        </p:nvSpPr>
        <p:spPr>
          <a:xfrm>
            <a:off x="4867275" y="540000"/>
            <a:ext cx="35568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5"/>
          <p:cNvSpPr txBox="1">
            <a:spLocks noGrp="1"/>
          </p:cNvSpPr>
          <p:nvPr>
            <p:ph type="subTitle" idx="3"/>
          </p:nvPr>
        </p:nvSpPr>
        <p:spPr>
          <a:xfrm>
            <a:off x="1976925" y="2636375"/>
            <a:ext cx="22857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ubTitle" idx="4"/>
          </p:nvPr>
        </p:nvSpPr>
        <p:spPr>
          <a:xfrm>
            <a:off x="5748500" y="2636375"/>
            <a:ext cx="22857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5"/>
          <p:cNvSpPr/>
          <p:nvPr/>
        </p:nvSpPr>
        <p:spPr>
          <a:xfrm rot="10800000" flipH="1">
            <a:off x="0" y="3602975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8">
    <p:bg>
      <p:bgPr>
        <a:solidFill>
          <a:schemeClr val="l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ctrTitle"/>
          </p:nvPr>
        </p:nvSpPr>
        <p:spPr>
          <a:xfrm>
            <a:off x="2646000" y="2744300"/>
            <a:ext cx="3852000" cy="14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B55A"/>
              </a:buClr>
              <a:buSzPts val="52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3" name="Google Shape;133;p26"/>
          <p:cNvSpPr/>
          <p:nvPr/>
        </p:nvSpPr>
        <p:spPr>
          <a:xfrm rot="-9387396">
            <a:off x="-70379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6"/>
          <p:cNvSpPr/>
          <p:nvPr/>
        </p:nvSpPr>
        <p:spPr>
          <a:xfrm rot="900108">
            <a:off x="7586327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/>
          <p:nvPr/>
        </p:nvSpPr>
        <p:spPr>
          <a:xfrm rot="-9387396">
            <a:off x="-70379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7"/>
          <p:cNvSpPr txBox="1">
            <a:spLocks noGrp="1"/>
          </p:cNvSpPr>
          <p:nvPr>
            <p:ph type="title"/>
          </p:nvPr>
        </p:nvSpPr>
        <p:spPr>
          <a:xfrm>
            <a:off x="5360825" y="540000"/>
            <a:ext cx="3063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"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/>
          <p:nvPr/>
        </p:nvSpPr>
        <p:spPr>
          <a:xfrm rot="900108">
            <a:off x="7586327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556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28"/>
          <p:cNvSpPr txBox="1">
            <a:spLocks noGrp="1"/>
          </p:cNvSpPr>
          <p:nvPr>
            <p:ph type="subTitle" idx="1"/>
          </p:nvPr>
        </p:nvSpPr>
        <p:spPr>
          <a:xfrm>
            <a:off x="1072413" y="2286900"/>
            <a:ext cx="1585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8"/>
          <p:cNvSpPr txBox="1">
            <a:spLocks noGrp="1"/>
          </p:cNvSpPr>
          <p:nvPr>
            <p:ph type="subTitle" idx="2"/>
          </p:nvPr>
        </p:nvSpPr>
        <p:spPr>
          <a:xfrm>
            <a:off x="1072413" y="1969625"/>
            <a:ext cx="15852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8"/>
          <p:cNvSpPr txBox="1">
            <a:spLocks noGrp="1"/>
          </p:cNvSpPr>
          <p:nvPr>
            <p:ph type="subTitle" idx="3"/>
          </p:nvPr>
        </p:nvSpPr>
        <p:spPr>
          <a:xfrm>
            <a:off x="1072413" y="3648975"/>
            <a:ext cx="1585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8"/>
          <p:cNvSpPr txBox="1">
            <a:spLocks noGrp="1"/>
          </p:cNvSpPr>
          <p:nvPr>
            <p:ph type="subTitle" idx="4"/>
          </p:nvPr>
        </p:nvSpPr>
        <p:spPr>
          <a:xfrm>
            <a:off x="1072413" y="3331700"/>
            <a:ext cx="15852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subTitle" idx="5"/>
          </p:nvPr>
        </p:nvSpPr>
        <p:spPr>
          <a:xfrm>
            <a:off x="3831785" y="2286900"/>
            <a:ext cx="1585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8"/>
          <p:cNvSpPr txBox="1">
            <a:spLocks noGrp="1"/>
          </p:cNvSpPr>
          <p:nvPr>
            <p:ph type="subTitle" idx="6"/>
          </p:nvPr>
        </p:nvSpPr>
        <p:spPr>
          <a:xfrm>
            <a:off x="3831785" y="1969625"/>
            <a:ext cx="15852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8"/>
          <p:cNvSpPr txBox="1">
            <a:spLocks noGrp="1"/>
          </p:cNvSpPr>
          <p:nvPr>
            <p:ph type="subTitle" idx="7"/>
          </p:nvPr>
        </p:nvSpPr>
        <p:spPr>
          <a:xfrm>
            <a:off x="3831785" y="3648975"/>
            <a:ext cx="1585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subTitle" idx="8"/>
          </p:nvPr>
        </p:nvSpPr>
        <p:spPr>
          <a:xfrm>
            <a:off x="3831785" y="3331700"/>
            <a:ext cx="15852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subTitle" idx="9"/>
          </p:nvPr>
        </p:nvSpPr>
        <p:spPr>
          <a:xfrm>
            <a:off x="6591160" y="2286900"/>
            <a:ext cx="1585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8"/>
          <p:cNvSpPr txBox="1">
            <a:spLocks noGrp="1"/>
          </p:cNvSpPr>
          <p:nvPr>
            <p:ph type="subTitle" idx="13"/>
          </p:nvPr>
        </p:nvSpPr>
        <p:spPr>
          <a:xfrm>
            <a:off x="6591160" y="1969625"/>
            <a:ext cx="15852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8"/>
          <p:cNvSpPr txBox="1">
            <a:spLocks noGrp="1"/>
          </p:cNvSpPr>
          <p:nvPr>
            <p:ph type="subTitle" idx="14"/>
          </p:nvPr>
        </p:nvSpPr>
        <p:spPr>
          <a:xfrm>
            <a:off x="6591160" y="3648975"/>
            <a:ext cx="1585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8"/>
          <p:cNvSpPr txBox="1">
            <a:spLocks noGrp="1"/>
          </p:cNvSpPr>
          <p:nvPr>
            <p:ph type="subTitle" idx="15"/>
          </p:nvPr>
        </p:nvSpPr>
        <p:spPr>
          <a:xfrm>
            <a:off x="6591160" y="3331700"/>
            <a:ext cx="15852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8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>
            <a:spLocks noGrp="1"/>
          </p:cNvSpPr>
          <p:nvPr>
            <p:ph type="body" idx="1"/>
          </p:nvPr>
        </p:nvSpPr>
        <p:spPr>
          <a:xfrm>
            <a:off x="1192350" y="1286875"/>
            <a:ext cx="6759300" cy="3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6" name="Google Shape;156;p29"/>
          <p:cNvSpPr/>
          <p:nvPr/>
        </p:nvSpPr>
        <p:spPr>
          <a:xfrm rot="-9387396">
            <a:off x="-70379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9"/>
          <p:cNvSpPr txBox="1">
            <a:spLocks noGrp="1"/>
          </p:cNvSpPr>
          <p:nvPr>
            <p:ph type="title"/>
          </p:nvPr>
        </p:nvSpPr>
        <p:spPr>
          <a:xfrm>
            <a:off x="2410375" y="540000"/>
            <a:ext cx="6013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5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>
            <a:spLocks noGrp="1"/>
          </p:cNvSpPr>
          <p:nvPr>
            <p:ph type="title"/>
          </p:nvPr>
        </p:nvSpPr>
        <p:spPr>
          <a:xfrm>
            <a:off x="2156850" y="3584875"/>
            <a:ext cx="4830600" cy="9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30"/>
          <p:cNvSpPr/>
          <p:nvPr/>
        </p:nvSpPr>
        <p:spPr>
          <a:xfrm>
            <a:off x="0" y="0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5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>
            <a:spLocks noGrp="1"/>
          </p:cNvSpPr>
          <p:nvPr>
            <p:ph type="title"/>
          </p:nvPr>
        </p:nvSpPr>
        <p:spPr>
          <a:xfrm>
            <a:off x="3657825" y="540000"/>
            <a:ext cx="476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1"/>
          <p:cNvSpPr/>
          <p:nvPr/>
        </p:nvSpPr>
        <p:spPr>
          <a:xfrm>
            <a:off x="0" y="0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bg>
      <p:bgPr>
        <a:solidFill>
          <a:schemeClr val="lt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32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2"/>
          <p:cNvSpPr txBox="1">
            <a:spLocks noGrp="1"/>
          </p:cNvSpPr>
          <p:nvPr>
            <p:ph type="subTitle" idx="1"/>
          </p:nvPr>
        </p:nvSpPr>
        <p:spPr>
          <a:xfrm>
            <a:off x="2314725" y="2496450"/>
            <a:ext cx="228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2"/>
          <p:cNvSpPr txBox="1">
            <a:spLocks noGrp="1"/>
          </p:cNvSpPr>
          <p:nvPr>
            <p:ph type="subTitle" idx="2"/>
          </p:nvPr>
        </p:nvSpPr>
        <p:spPr>
          <a:xfrm>
            <a:off x="5943750" y="2496450"/>
            <a:ext cx="228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2"/>
          <p:cNvSpPr txBox="1">
            <a:spLocks noGrp="1"/>
          </p:cNvSpPr>
          <p:nvPr>
            <p:ph type="subTitle" idx="3"/>
          </p:nvPr>
        </p:nvSpPr>
        <p:spPr>
          <a:xfrm>
            <a:off x="2314725" y="2179175"/>
            <a:ext cx="22857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32"/>
          <p:cNvSpPr txBox="1">
            <a:spLocks noGrp="1"/>
          </p:cNvSpPr>
          <p:nvPr>
            <p:ph type="subTitle" idx="4"/>
          </p:nvPr>
        </p:nvSpPr>
        <p:spPr>
          <a:xfrm>
            <a:off x="5943750" y="2179175"/>
            <a:ext cx="22857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2"/>
          <p:cNvSpPr txBox="1">
            <a:spLocks noGrp="1"/>
          </p:cNvSpPr>
          <p:nvPr>
            <p:ph type="subTitle" idx="5"/>
          </p:nvPr>
        </p:nvSpPr>
        <p:spPr>
          <a:xfrm>
            <a:off x="2314725" y="3858525"/>
            <a:ext cx="228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32"/>
          <p:cNvSpPr txBox="1">
            <a:spLocks noGrp="1"/>
          </p:cNvSpPr>
          <p:nvPr>
            <p:ph type="subTitle" idx="6"/>
          </p:nvPr>
        </p:nvSpPr>
        <p:spPr>
          <a:xfrm>
            <a:off x="5943750" y="3858525"/>
            <a:ext cx="228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2"/>
          <p:cNvSpPr txBox="1">
            <a:spLocks noGrp="1"/>
          </p:cNvSpPr>
          <p:nvPr>
            <p:ph type="subTitle" idx="7"/>
          </p:nvPr>
        </p:nvSpPr>
        <p:spPr>
          <a:xfrm>
            <a:off x="2314725" y="3541250"/>
            <a:ext cx="22857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2"/>
          <p:cNvSpPr txBox="1">
            <a:spLocks noGrp="1"/>
          </p:cNvSpPr>
          <p:nvPr>
            <p:ph type="subTitle" idx="8"/>
          </p:nvPr>
        </p:nvSpPr>
        <p:spPr>
          <a:xfrm>
            <a:off x="5943750" y="3541250"/>
            <a:ext cx="22857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2"/>
          <p:cNvSpPr/>
          <p:nvPr/>
        </p:nvSpPr>
        <p:spPr>
          <a:xfrm rot="10800000" flipH="1">
            <a:off x="0" y="3602975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 hasCustomPrompt="1"/>
          </p:nvPr>
        </p:nvSpPr>
        <p:spPr>
          <a:xfrm>
            <a:off x="1693500" y="1924050"/>
            <a:ext cx="5757000" cy="10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8" name="Google Shape;178;p33"/>
          <p:cNvSpPr/>
          <p:nvPr/>
        </p:nvSpPr>
        <p:spPr>
          <a:xfrm flipH="1">
            <a:off x="7603425" y="0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3"/>
          <p:cNvSpPr/>
          <p:nvPr/>
        </p:nvSpPr>
        <p:spPr>
          <a:xfrm rot="10800000" flipH="1">
            <a:off x="0" y="3602975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3"/>
          <p:cNvSpPr txBox="1">
            <a:spLocks noGrp="1"/>
          </p:cNvSpPr>
          <p:nvPr>
            <p:ph type="subTitle" idx="1"/>
          </p:nvPr>
        </p:nvSpPr>
        <p:spPr>
          <a:xfrm>
            <a:off x="1697400" y="2847975"/>
            <a:ext cx="57570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3"/>
          <p:cNvSpPr/>
          <p:nvPr/>
        </p:nvSpPr>
        <p:spPr>
          <a:xfrm flipH="1">
            <a:off x="720062" y="540000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3"/>
          <p:cNvSpPr/>
          <p:nvPr/>
        </p:nvSpPr>
        <p:spPr>
          <a:xfrm flipH="1">
            <a:off x="3515112" y="4341175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3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/>
          <p:nvPr/>
        </p:nvSpPr>
        <p:spPr>
          <a:xfrm rot="-9387396">
            <a:off x="-70379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4"/>
          <p:cNvSpPr txBox="1">
            <a:spLocks noGrp="1"/>
          </p:cNvSpPr>
          <p:nvPr>
            <p:ph type="title"/>
          </p:nvPr>
        </p:nvSpPr>
        <p:spPr>
          <a:xfrm>
            <a:off x="4930625" y="540000"/>
            <a:ext cx="349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34"/>
          <p:cNvSpPr txBox="1">
            <a:spLocks noGrp="1"/>
          </p:cNvSpPr>
          <p:nvPr>
            <p:ph type="subTitle" idx="1"/>
          </p:nvPr>
        </p:nvSpPr>
        <p:spPr>
          <a:xfrm>
            <a:off x="723900" y="2076450"/>
            <a:ext cx="2790900" cy="16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3_1_1">
    <p:bg>
      <p:bgPr>
        <a:solidFill>
          <a:schemeClr val="lt1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/>
          <p:nvPr/>
        </p:nvSpPr>
        <p:spPr>
          <a:xfrm rot="10800000">
            <a:off x="7603425" y="3602975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5"/>
          <p:cNvSpPr txBox="1">
            <a:spLocks noGrp="1"/>
          </p:cNvSpPr>
          <p:nvPr>
            <p:ph type="subTitle" idx="1"/>
          </p:nvPr>
        </p:nvSpPr>
        <p:spPr>
          <a:xfrm>
            <a:off x="5686200" y="1518250"/>
            <a:ext cx="2737800" cy="16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0" name="Google Shape;190;p3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496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5_1_2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556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36"/>
          <p:cNvSpPr/>
          <p:nvPr/>
        </p:nvSpPr>
        <p:spPr>
          <a:xfrm rot="900108">
            <a:off x="7586327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6"/>
          <p:cNvSpPr/>
          <p:nvPr/>
        </p:nvSpPr>
        <p:spPr>
          <a:xfrm>
            <a:off x="4867275" y="540000"/>
            <a:ext cx="35568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s">
  <p:cSld name="CUSTOM_5_1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7"/>
          <p:cNvSpPr/>
          <p:nvPr/>
        </p:nvSpPr>
        <p:spPr>
          <a:xfrm rot="9387396" flipH="1">
            <a:off x="7503726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7"/>
          <p:cNvSpPr/>
          <p:nvPr/>
        </p:nvSpPr>
        <p:spPr>
          <a:xfrm rot="-900108" flipH="1">
            <a:off x="-152805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37"/>
          <p:cNvSpPr txBox="1">
            <a:spLocks noGrp="1"/>
          </p:cNvSpPr>
          <p:nvPr>
            <p:ph type="title" idx="2"/>
          </p:nvPr>
        </p:nvSpPr>
        <p:spPr>
          <a:xfrm>
            <a:off x="720000" y="2014725"/>
            <a:ext cx="1985400" cy="10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200" name="Google Shape;200;p37"/>
          <p:cNvSpPr txBox="1">
            <a:spLocks noGrp="1"/>
          </p:cNvSpPr>
          <p:nvPr>
            <p:ph type="subTitle" idx="1"/>
          </p:nvPr>
        </p:nvSpPr>
        <p:spPr>
          <a:xfrm>
            <a:off x="721345" y="2786250"/>
            <a:ext cx="19854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37"/>
          <p:cNvSpPr txBox="1">
            <a:spLocks noGrp="1"/>
          </p:cNvSpPr>
          <p:nvPr>
            <p:ph type="title" idx="3"/>
          </p:nvPr>
        </p:nvSpPr>
        <p:spPr>
          <a:xfrm>
            <a:off x="3578625" y="2014725"/>
            <a:ext cx="1985400" cy="10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202" name="Google Shape;202;p37"/>
          <p:cNvSpPr txBox="1">
            <a:spLocks noGrp="1"/>
          </p:cNvSpPr>
          <p:nvPr>
            <p:ph type="subTitle" idx="4"/>
          </p:nvPr>
        </p:nvSpPr>
        <p:spPr>
          <a:xfrm>
            <a:off x="3579970" y="2786250"/>
            <a:ext cx="19854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7"/>
          <p:cNvSpPr txBox="1">
            <a:spLocks noGrp="1"/>
          </p:cNvSpPr>
          <p:nvPr>
            <p:ph type="title" idx="5"/>
          </p:nvPr>
        </p:nvSpPr>
        <p:spPr>
          <a:xfrm>
            <a:off x="6437250" y="2014725"/>
            <a:ext cx="1985400" cy="10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204" name="Google Shape;204;p37"/>
          <p:cNvSpPr txBox="1">
            <a:spLocks noGrp="1"/>
          </p:cNvSpPr>
          <p:nvPr>
            <p:ph type="subTitle" idx="6"/>
          </p:nvPr>
        </p:nvSpPr>
        <p:spPr>
          <a:xfrm>
            <a:off x="6438595" y="2786250"/>
            <a:ext cx="19854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37"/>
          <p:cNvSpPr/>
          <p:nvPr/>
        </p:nvSpPr>
        <p:spPr>
          <a:xfrm flipH="1">
            <a:off x="3515112" y="4341175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 point">
  <p:cSld name="BLANK_2">
    <p:bg>
      <p:bgPr>
        <a:solidFill>
          <a:schemeClr val="lt1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/>
          <p:nvPr/>
        </p:nvSpPr>
        <p:spPr>
          <a:xfrm rot="10800000">
            <a:off x="7603425" y="3602975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8"/>
          <p:cNvSpPr txBox="1">
            <a:spLocks noGrp="1"/>
          </p:cNvSpPr>
          <p:nvPr>
            <p:ph type="title"/>
          </p:nvPr>
        </p:nvSpPr>
        <p:spPr>
          <a:xfrm>
            <a:off x="4572000" y="540000"/>
            <a:ext cx="3852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38"/>
          <p:cNvSpPr txBox="1">
            <a:spLocks noGrp="1"/>
          </p:cNvSpPr>
          <p:nvPr>
            <p:ph type="subTitle" idx="1"/>
          </p:nvPr>
        </p:nvSpPr>
        <p:spPr>
          <a:xfrm>
            <a:off x="4830800" y="1564700"/>
            <a:ext cx="3436800" cy="24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AutoNum type="arabicPeriod"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eriod"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romanLcPeriod"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eriod"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romanLcPeriod"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eriod"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 Point 1">
  <p:cSld name="CUSTOM_7">
    <p:bg>
      <p:bgPr>
        <a:solidFill>
          <a:schemeClr val="lt1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/>
          <p:nvPr/>
        </p:nvSpPr>
        <p:spPr>
          <a:xfrm rot="-9387396">
            <a:off x="-70379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9"/>
          <p:cNvSpPr txBox="1">
            <a:spLocks noGrp="1"/>
          </p:cNvSpPr>
          <p:nvPr>
            <p:ph type="title"/>
          </p:nvPr>
        </p:nvSpPr>
        <p:spPr>
          <a:xfrm>
            <a:off x="5360825" y="540000"/>
            <a:ext cx="3063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39"/>
          <p:cNvSpPr txBox="1">
            <a:spLocks noGrp="1"/>
          </p:cNvSpPr>
          <p:nvPr>
            <p:ph type="subTitle" idx="1"/>
          </p:nvPr>
        </p:nvSpPr>
        <p:spPr>
          <a:xfrm>
            <a:off x="1160550" y="1619250"/>
            <a:ext cx="4758900" cy="25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4" name="Google Shape;214;p39"/>
          <p:cNvSpPr/>
          <p:nvPr/>
        </p:nvSpPr>
        <p:spPr>
          <a:xfrm flipH="1">
            <a:off x="3515112" y="4341175"/>
            <a:ext cx="4908900" cy="22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0"/>
          <p:cNvSpPr txBox="1">
            <a:spLocks noGrp="1"/>
          </p:cNvSpPr>
          <p:nvPr>
            <p:ph type="body" idx="1"/>
          </p:nvPr>
        </p:nvSpPr>
        <p:spPr>
          <a:xfrm>
            <a:off x="4312575" y="1188025"/>
            <a:ext cx="3790500" cy="3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40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40"/>
          <p:cNvSpPr/>
          <p:nvPr/>
        </p:nvSpPr>
        <p:spPr>
          <a:xfrm rot="-900108" flipH="1">
            <a:off x="-152805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0" name="Google Shape;220;p40"/>
          <p:cNvSpPr txBox="1">
            <a:spLocks noGrp="1"/>
          </p:cNvSpPr>
          <p:nvPr>
            <p:ph type="subTitle" idx="2"/>
          </p:nvPr>
        </p:nvSpPr>
        <p:spPr>
          <a:xfrm>
            <a:off x="720000" y="1479450"/>
            <a:ext cx="299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solidFill>
          <a:schemeClr val="lt1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2"/>
          <p:cNvSpPr/>
          <p:nvPr/>
        </p:nvSpPr>
        <p:spPr>
          <a:xfrm rot="-9387396">
            <a:off x="-70379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42"/>
          <p:cNvSpPr/>
          <p:nvPr/>
        </p:nvSpPr>
        <p:spPr>
          <a:xfrm rot="900108">
            <a:off x="7586327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8" name="Google Shape;228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em Kufi"/>
              <a:buNone/>
              <a:defRPr sz="2800" b="0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4"/>
          <p:cNvSpPr txBox="1">
            <a:spLocks noGrp="1"/>
          </p:cNvSpPr>
          <p:nvPr>
            <p:ph type="ctrTitle"/>
          </p:nvPr>
        </p:nvSpPr>
        <p:spPr>
          <a:xfrm>
            <a:off x="1592850" y="2104700"/>
            <a:ext cx="59583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b="1"/>
              <a:t>VSTA</a:t>
            </a:r>
            <a:endParaRPr b="1"/>
          </a:p>
        </p:txBody>
      </p:sp>
      <p:sp>
        <p:nvSpPr>
          <p:cNvPr id="234" name="Google Shape;234;p44"/>
          <p:cNvSpPr txBox="1">
            <a:spLocks noGrp="1"/>
          </p:cNvSpPr>
          <p:nvPr>
            <p:ph type="subTitle" idx="1"/>
          </p:nvPr>
        </p:nvSpPr>
        <p:spPr>
          <a:xfrm>
            <a:off x="2617650" y="3463100"/>
            <a:ext cx="3908700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Vessel Schedule Tracking Application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By G1T9, For PSA</a:t>
            </a:r>
            <a:endParaRPr/>
          </a:p>
        </p:txBody>
      </p:sp>
      <p:sp>
        <p:nvSpPr>
          <p:cNvPr id="235" name="Google Shape;235;p44"/>
          <p:cNvSpPr/>
          <p:nvPr/>
        </p:nvSpPr>
        <p:spPr>
          <a:xfrm rot="5400000">
            <a:off x="4558741" y="2257299"/>
            <a:ext cx="26525" cy="1867678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5400" y="762738"/>
            <a:ext cx="1073199" cy="121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3"/>
          <p:cNvSpPr txBox="1"/>
          <p:nvPr/>
        </p:nvSpPr>
        <p:spPr>
          <a:xfrm>
            <a:off x="125" y="21852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3000" b="0" i="0" u="none" strike="noStrike" cap="none">
                <a:solidFill>
                  <a:srgbClr val="EBB55A"/>
                </a:solidFill>
                <a:latin typeface="Reem Kufi"/>
                <a:ea typeface="Reem Kufi"/>
                <a:cs typeface="Reem Kufi"/>
                <a:sym typeface="Reem Kufi"/>
              </a:rPr>
              <a:t>Why Spring Boot?</a:t>
            </a:r>
            <a:endParaRPr sz="3000" b="0" i="0" u="none" strike="noStrike" cap="none">
              <a:solidFill>
                <a:srgbClr val="EBB55A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318" name="Google Shape;318;p53"/>
          <p:cNvSpPr txBox="1">
            <a:spLocks noGrp="1"/>
          </p:cNvSpPr>
          <p:nvPr>
            <p:ph type="body" idx="4294967295"/>
          </p:nvPr>
        </p:nvSpPr>
        <p:spPr>
          <a:xfrm>
            <a:off x="311700" y="980725"/>
            <a:ext cx="8520600" cy="3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Flexibility and convenience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Auto </a:t>
            </a:r>
            <a:r>
              <a:rPr lang="en-GB" b="1"/>
              <a:t>Configuration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Easier way to </a:t>
            </a:r>
            <a:r>
              <a:rPr lang="en-GB" b="1"/>
              <a:t>manage processes</a:t>
            </a:r>
            <a:endParaRPr b="1"/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GB" sz="1500"/>
              <a:t>REST endpoints </a:t>
            </a:r>
            <a:endParaRPr sz="1500"/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GB" sz="1500"/>
              <a:t>Interact with database</a:t>
            </a:r>
            <a:endParaRPr sz="15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Pre-packaged</a:t>
            </a:r>
            <a:r>
              <a:rPr lang="en-GB"/>
              <a:t> starter kits to bypass the need of:</a:t>
            </a:r>
            <a:endParaRPr/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Sourcing the different dependencies </a:t>
            </a:r>
            <a:endParaRPr sz="1500"/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Finding which versions are compatible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4"/>
          <p:cNvSpPr txBox="1"/>
          <p:nvPr/>
        </p:nvSpPr>
        <p:spPr>
          <a:xfrm>
            <a:off x="125" y="21852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3000" b="0" i="0" u="none" strike="noStrike" cap="none">
                <a:solidFill>
                  <a:srgbClr val="EBB55A"/>
                </a:solidFill>
                <a:latin typeface="Reem Kufi"/>
                <a:ea typeface="Reem Kufi"/>
                <a:cs typeface="Reem Kufi"/>
                <a:sym typeface="Reem Kufi"/>
              </a:rPr>
              <a:t>Libraries</a:t>
            </a:r>
            <a:endParaRPr sz="3000" b="0" i="0" u="none" strike="noStrike" cap="none">
              <a:solidFill>
                <a:srgbClr val="EBB55A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324" name="Google Shape;324;p54"/>
          <p:cNvSpPr txBox="1">
            <a:spLocks noGrp="1"/>
          </p:cNvSpPr>
          <p:nvPr>
            <p:ph type="body" idx="4294967295"/>
          </p:nvPr>
        </p:nvSpPr>
        <p:spPr>
          <a:xfrm>
            <a:off x="565900" y="847675"/>
            <a:ext cx="8266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Spring Data JPA </a:t>
            </a:r>
            <a:r>
              <a:rPr lang="en-GB"/>
              <a:t>for interacting with the database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Extra layer of abstraction on top of the Java Persistence API provider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Allow </a:t>
            </a:r>
            <a:r>
              <a:rPr lang="en-GB" u="sng"/>
              <a:t>custom</a:t>
            </a:r>
            <a:r>
              <a:rPr lang="en-GB"/>
              <a:t> implementations that reduces boilerplate code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Quartz </a:t>
            </a:r>
            <a:r>
              <a:rPr lang="en-GB"/>
              <a:t>to schedule the execution of jobs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u="sng"/>
              <a:t>Automation</a:t>
            </a:r>
            <a:r>
              <a:rPr lang="en-GB"/>
              <a:t> of support tasks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Provide </a:t>
            </a:r>
            <a:r>
              <a:rPr lang="en-GB" u="sng"/>
              <a:t>timely</a:t>
            </a:r>
            <a:r>
              <a:rPr lang="en-GB"/>
              <a:t> service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Security </a:t>
            </a:r>
            <a:r>
              <a:rPr lang="en-GB"/>
              <a:t>for authorisation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Enabled basic authentication for </a:t>
            </a:r>
            <a:r>
              <a:rPr lang="en-GB" u="sng"/>
              <a:t>API</a:t>
            </a:r>
            <a:r>
              <a:rPr lang="en-GB"/>
              <a:t> using credentials and headers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u="sng"/>
              <a:t>Protect</a:t>
            </a:r>
            <a:r>
              <a:rPr lang="en-GB"/>
              <a:t> against unauthorized access and cyber attacks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Mail </a:t>
            </a:r>
            <a:r>
              <a:rPr lang="en-GB"/>
              <a:t>for email sending support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u="sng"/>
              <a:t>Notifications</a:t>
            </a:r>
            <a:r>
              <a:rPr lang="en-GB"/>
              <a:t> for vessel subscriptions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Communicate information e.g. </a:t>
            </a:r>
            <a:r>
              <a:rPr lang="en-GB" u="sng"/>
              <a:t>password reset</a:t>
            </a:r>
            <a:r>
              <a:rPr lang="en-GB"/>
              <a:t> token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5"/>
          <p:cNvSpPr txBox="1"/>
          <p:nvPr/>
        </p:nvSpPr>
        <p:spPr>
          <a:xfrm>
            <a:off x="125" y="21852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3000" b="0" i="0" u="none" strike="noStrike" cap="none">
                <a:solidFill>
                  <a:srgbClr val="EBB55A"/>
                </a:solidFill>
                <a:latin typeface="Reem Kufi"/>
                <a:ea typeface="Reem Kufi"/>
                <a:cs typeface="Reem Kufi"/>
                <a:sym typeface="Reem Kufi"/>
              </a:rPr>
              <a:t>Libraries</a:t>
            </a:r>
            <a:endParaRPr sz="3000" b="0" i="0" u="none" strike="noStrike" cap="none">
              <a:solidFill>
                <a:srgbClr val="EBB55A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330" name="Google Shape;330;p55"/>
          <p:cNvSpPr txBox="1">
            <a:spLocks noGrp="1"/>
          </p:cNvSpPr>
          <p:nvPr>
            <p:ph type="body" idx="4294967295"/>
          </p:nvPr>
        </p:nvSpPr>
        <p:spPr>
          <a:xfrm>
            <a:off x="565900" y="847675"/>
            <a:ext cx="8266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700"/>
              <a:t>Apache HttpComponents </a:t>
            </a:r>
            <a:r>
              <a:rPr lang="en-GB" sz="1700" b="1"/>
              <a:t>HTTP client</a:t>
            </a:r>
            <a:r>
              <a:rPr lang="en-GB" sz="1700"/>
              <a:t> for working with HTTP requests</a:t>
            </a:r>
            <a:endParaRPr sz="170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Store </a:t>
            </a:r>
            <a:r>
              <a:rPr lang="en-GB" sz="1700" u="sng"/>
              <a:t>API key </a:t>
            </a:r>
            <a:r>
              <a:rPr lang="en-GB" sz="1700"/>
              <a:t>in HTTP header</a:t>
            </a:r>
            <a:endParaRPr sz="170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Factory to store </a:t>
            </a:r>
            <a:r>
              <a:rPr lang="en-GB" sz="1700" u="sng"/>
              <a:t>configuration</a:t>
            </a:r>
            <a:r>
              <a:rPr lang="en-GB" sz="1700"/>
              <a:t> details e.g. timeout</a:t>
            </a:r>
            <a:endParaRPr sz="1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700" b="1"/>
              <a:t>Jackson </a:t>
            </a:r>
            <a:r>
              <a:rPr lang="en-GB" sz="1700"/>
              <a:t>for JSON serialization/deserialization </a:t>
            </a:r>
            <a:endParaRPr sz="170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Conversion between Java Objects and </a:t>
            </a:r>
            <a:r>
              <a:rPr lang="en-GB" sz="1700" u="sng"/>
              <a:t>JSON</a:t>
            </a:r>
            <a:r>
              <a:rPr lang="en-GB" sz="1700"/>
              <a:t> Strings</a:t>
            </a:r>
            <a:endParaRPr sz="1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6"/>
          <p:cNvSpPr txBox="1"/>
          <p:nvPr/>
        </p:nvSpPr>
        <p:spPr>
          <a:xfrm>
            <a:off x="125" y="21852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3000" b="0" i="0" u="none" strike="noStrike" cap="none">
                <a:solidFill>
                  <a:srgbClr val="EBB55A"/>
                </a:solidFill>
                <a:latin typeface="Reem Kufi"/>
                <a:ea typeface="Reem Kufi"/>
                <a:cs typeface="Reem Kufi"/>
                <a:sym typeface="Reem Kufi"/>
              </a:rPr>
              <a:t>Libraries</a:t>
            </a:r>
            <a:endParaRPr sz="3000" b="0" i="0" u="none" strike="noStrike" cap="none">
              <a:solidFill>
                <a:srgbClr val="EBB55A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336" name="Google Shape;336;p56"/>
          <p:cNvSpPr txBox="1">
            <a:spLocks noGrp="1"/>
          </p:cNvSpPr>
          <p:nvPr>
            <p:ph type="body" idx="4294967295"/>
          </p:nvPr>
        </p:nvSpPr>
        <p:spPr>
          <a:xfrm>
            <a:off x="565900" y="847675"/>
            <a:ext cx="8266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700" b="1"/>
              <a:t>Annotations </a:t>
            </a:r>
            <a:r>
              <a:rPr lang="en-GB" sz="1700"/>
              <a:t>to write less repetitive code</a:t>
            </a:r>
            <a:endParaRPr sz="1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70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 b="1"/>
              <a:t>Javax </a:t>
            </a:r>
            <a:r>
              <a:rPr lang="en-GB" sz="1700"/>
              <a:t>Validation </a:t>
            </a:r>
            <a:endParaRPr sz="1700"/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E.g. NotBlank, Email</a:t>
            </a:r>
            <a:endParaRPr sz="1500"/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 u="sng"/>
              <a:t>Enforces validity</a:t>
            </a:r>
            <a:r>
              <a:rPr lang="en-GB" sz="1500"/>
              <a:t> before storing into the database</a:t>
            </a:r>
            <a:endParaRPr sz="15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Project </a:t>
            </a:r>
            <a:r>
              <a:rPr lang="en-GB" sz="1700" b="1"/>
              <a:t>Lombok </a:t>
            </a:r>
            <a:endParaRPr sz="1700" b="1"/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E.g. Cleanup, Data</a:t>
            </a:r>
            <a:endParaRPr sz="1500"/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 u="sng"/>
              <a:t>Cleanup</a:t>
            </a:r>
            <a:r>
              <a:rPr lang="en-GB" sz="1500"/>
              <a:t>: ensure reader of configurations automatically closed </a:t>
            </a:r>
            <a:endParaRPr sz="19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7"/>
          <p:cNvSpPr txBox="1">
            <a:spLocks noGrp="1"/>
          </p:cNvSpPr>
          <p:nvPr>
            <p:ph type="title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GB"/>
              <a:t>03</a:t>
            </a:r>
            <a:endParaRPr/>
          </a:p>
        </p:txBody>
      </p:sp>
      <p:sp>
        <p:nvSpPr>
          <p:cNvPr id="342" name="Google Shape;342;p57"/>
          <p:cNvSpPr txBox="1">
            <a:spLocks noGrp="1"/>
          </p:cNvSpPr>
          <p:nvPr>
            <p:ph type="title" idx="2"/>
          </p:nvPr>
        </p:nvSpPr>
        <p:spPr>
          <a:xfrm>
            <a:off x="2343300" y="2406625"/>
            <a:ext cx="44577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Design Principles</a:t>
            </a:r>
            <a:endParaRPr/>
          </a:p>
        </p:txBody>
      </p:sp>
      <p:sp>
        <p:nvSpPr>
          <p:cNvPr id="343" name="Google Shape;343;p57"/>
          <p:cNvSpPr txBox="1">
            <a:spLocks noGrp="1"/>
          </p:cNvSpPr>
          <p:nvPr>
            <p:ph type="subTitle" idx="1"/>
          </p:nvPr>
        </p:nvSpPr>
        <p:spPr>
          <a:xfrm>
            <a:off x="2343300" y="2895900"/>
            <a:ext cx="44577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How we layered &amp; designed the application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8"/>
          <p:cNvSpPr txBox="1"/>
          <p:nvPr/>
        </p:nvSpPr>
        <p:spPr>
          <a:xfrm>
            <a:off x="125" y="21852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rgbClr val="EBB55A"/>
                </a:solidFill>
                <a:latin typeface="Reem Kufi"/>
                <a:ea typeface="Reem Kufi"/>
                <a:cs typeface="Reem Kufi"/>
                <a:sym typeface="Reem Kufi"/>
              </a:rPr>
              <a:t>Design &amp; Architecture Stack</a:t>
            </a:r>
            <a:endParaRPr sz="3000">
              <a:solidFill>
                <a:srgbClr val="EBB55A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349" name="Google Shape;349;p58"/>
          <p:cNvSpPr/>
          <p:nvPr/>
        </p:nvSpPr>
        <p:spPr>
          <a:xfrm>
            <a:off x="1285025" y="2588775"/>
            <a:ext cx="2687700" cy="377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5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Object-Oriented Programming</a:t>
            </a:r>
            <a:endParaRPr sz="15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0" name="Google Shape;350;p58"/>
          <p:cNvSpPr/>
          <p:nvPr/>
        </p:nvSpPr>
        <p:spPr>
          <a:xfrm>
            <a:off x="1285025" y="1294975"/>
            <a:ext cx="2687700" cy="377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Source Sans Pro"/>
                <a:ea typeface="Source Sans Pro"/>
                <a:cs typeface="Source Sans Pro"/>
                <a:sym typeface="Source Sans Pro"/>
              </a:rPr>
              <a:t>Architectural Style</a:t>
            </a:r>
            <a:endParaRPr sz="15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1" name="Google Shape;351;p58"/>
          <p:cNvSpPr/>
          <p:nvPr/>
        </p:nvSpPr>
        <p:spPr>
          <a:xfrm>
            <a:off x="1285025" y="1941875"/>
            <a:ext cx="2687700" cy="3774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5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Design Pattern &amp; Principles</a:t>
            </a:r>
            <a:endParaRPr sz="15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2" name="Google Shape;352;p58"/>
          <p:cNvSpPr/>
          <p:nvPr/>
        </p:nvSpPr>
        <p:spPr>
          <a:xfrm>
            <a:off x="1285025" y="3235675"/>
            <a:ext cx="2687700" cy="3774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Source Sans Pro"/>
                <a:ea typeface="Source Sans Pro"/>
                <a:cs typeface="Source Sans Pro"/>
                <a:sym typeface="Source Sans Pro"/>
              </a:rPr>
              <a:t>Programming Paradigms</a:t>
            </a:r>
            <a:endParaRPr sz="15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3" name="Google Shape;353;p58"/>
          <p:cNvSpPr/>
          <p:nvPr/>
        </p:nvSpPr>
        <p:spPr>
          <a:xfrm>
            <a:off x="1285025" y="3882575"/>
            <a:ext cx="2687700" cy="3774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Source Sans Pro"/>
                <a:ea typeface="Source Sans Pro"/>
                <a:cs typeface="Source Sans Pro"/>
                <a:sym typeface="Source Sans Pro"/>
              </a:rPr>
              <a:t>Clean Code</a:t>
            </a:r>
            <a:endParaRPr sz="15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4" name="Google Shape;354;p58"/>
          <p:cNvSpPr txBox="1"/>
          <p:nvPr/>
        </p:nvSpPr>
        <p:spPr>
          <a:xfrm>
            <a:off x="4332150" y="1241050"/>
            <a:ext cx="46479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Source Sans Pro"/>
                <a:ea typeface="Source Sans Pro"/>
                <a:cs typeface="Source Sans Pro"/>
                <a:sym typeface="Source Sans Pro"/>
              </a:rPr>
              <a:t>Layered</a:t>
            </a:r>
            <a:endParaRPr sz="15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5" name="Google Shape;355;p58"/>
          <p:cNvSpPr txBox="1"/>
          <p:nvPr/>
        </p:nvSpPr>
        <p:spPr>
          <a:xfrm>
            <a:off x="4332150" y="1908163"/>
            <a:ext cx="46479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Source Sans Pro"/>
                <a:ea typeface="Source Sans Pro"/>
                <a:cs typeface="Source Sans Pro"/>
                <a:sym typeface="Source Sans Pro"/>
              </a:rPr>
              <a:t>Factory, Single Responsibility Principle</a:t>
            </a:r>
            <a:endParaRPr sz="15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6" name="Google Shape;356;p58"/>
          <p:cNvSpPr txBox="1"/>
          <p:nvPr/>
        </p:nvSpPr>
        <p:spPr>
          <a:xfrm>
            <a:off x="4332150" y="2575300"/>
            <a:ext cx="46479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Source Sans Pro"/>
                <a:ea typeface="Source Sans Pro"/>
                <a:cs typeface="Source Sans Pro"/>
                <a:sym typeface="Source Sans Pro"/>
              </a:rPr>
              <a:t>Inheritance, Polymorphism, Encapsulation</a:t>
            </a:r>
            <a:endParaRPr sz="15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7" name="Google Shape;357;p58"/>
          <p:cNvSpPr txBox="1"/>
          <p:nvPr/>
        </p:nvSpPr>
        <p:spPr>
          <a:xfrm>
            <a:off x="4332150" y="3228938"/>
            <a:ext cx="46479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Source Sans Pro"/>
                <a:ea typeface="Source Sans Pro"/>
                <a:cs typeface="Source Sans Pro"/>
                <a:sym typeface="Source Sans Pro"/>
              </a:rPr>
              <a:t>Mixture of Structured, Functional &amp; Object Oriented</a:t>
            </a:r>
            <a:endParaRPr sz="15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8" name="Google Shape;358;p58"/>
          <p:cNvSpPr txBox="1"/>
          <p:nvPr/>
        </p:nvSpPr>
        <p:spPr>
          <a:xfrm>
            <a:off x="4332150" y="3882600"/>
            <a:ext cx="46479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Source Sans Pro"/>
                <a:ea typeface="Source Sans Pro"/>
                <a:cs typeface="Source Sans Pro"/>
                <a:sym typeface="Source Sans Pro"/>
              </a:rPr>
              <a:t>Clear Naming, Structure, Consistency, Readability</a:t>
            </a:r>
            <a:endParaRPr sz="15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9"/>
          <p:cNvSpPr txBox="1"/>
          <p:nvPr/>
        </p:nvSpPr>
        <p:spPr>
          <a:xfrm>
            <a:off x="0" y="2676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rgbClr val="EBB55A"/>
                </a:solidFill>
                <a:latin typeface="Reem Kufi"/>
                <a:ea typeface="Reem Kufi"/>
                <a:cs typeface="Reem Kufi"/>
                <a:sym typeface="Reem Kufi"/>
              </a:rPr>
              <a:t>Architectural Style</a:t>
            </a:r>
            <a:endParaRPr sz="3000">
              <a:solidFill>
                <a:srgbClr val="EBB55A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364" name="Google Shape;364;p59"/>
          <p:cNvSpPr txBox="1">
            <a:spLocks noGrp="1"/>
          </p:cNvSpPr>
          <p:nvPr>
            <p:ph type="body" idx="4294967295"/>
          </p:nvPr>
        </p:nvSpPr>
        <p:spPr>
          <a:xfrm>
            <a:off x="381875" y="774225"/>
            <a:ext cx="86304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b="1"/>
              <a:t>Layered</a:t>
            </a:r>
            <a:r>
              <a:rPr lang="en-GB"/>
              <a:t>.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Components are organized in horizontal layers, each performing a specific role.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600" i="1"/>
              <a:t>E.g. Adding voyage to favourite</a:t>
            </a:r>
            <a:endParaRPr sz="1600" i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5" name="Google Shape;365;p59"/>
          <p:cNvSpPr/>
          <p:nvPr/>
        </p:nvSpPr>
        <p:spPr>
          <a:xfrm>
            <a:off x="1862125" y="1923725"/>
            <a:ext cx="6517200" cy="6480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Presentation Layer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6" name="Google Shape;366;p59"/>
          <p:cNvSpPr/>
          <p:nvPr/>
        </p:nvSpPr>
        <p:spPr>
          <a:xfrm>
            <a:off x="1862225" y="2654175"/>
            <a:ext cx="6517200" cy="6480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Service Layer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7" name="Google Shape;367;p59"/>
          <p:cNvSpPr/>
          <p:nvPr/>
        </p:nvSpPr>
        <p:spPr>
          <a:xfrm>
            <a:off x="1862225" y="3384625"/>
            <a:ext cx="6517200" cy="6480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Persistence Layer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8" name="Google Shape;368;p59"/>
          <p:cNvSpPr/>
          <p:nvPr/>
        </p:nvSpPr>
        <p:spPr>
          <a:xfrm>
            <a:off x="1862225" y="4115075"/>
            <a:ext cx="6517200" cy="6480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Database Layer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9" name="Google Shape;369;p59"/>
          <p:cNvSpPr/>
          <p:nvPr/>
        </p:nvSpPr>
        <p:spPr>
          <a:xfrm>
            <a:off x="3947300" y="2041775"/>
            <a:ext cx="1038000" cy="4119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User Screen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70" name="Google Shape;370;p59"/>
          <p:cNvSpPr/>
          <p:nvPr/>
        </p:nvSpPr>
        <p:spPr>
          <a:xfrm>
            <a:off x="6518100" y="2041775"/>
            <a:ext cx="1038000" cy="4119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Controller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71" name="Google Shape;371;p59"/>
          <p:cNvSpPr/>
          <p:nvPr/>
        </p:nvSpPr>
        <p:spPr>
          <a:xfrm>
            <a:off x="5334000" y="2772225"/>
            <a:ext cx="1038000" cy="4119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Favourite Service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72" name="Google Shape;372;p59"/>
          <p:cNvSpPr/>
          <p:nvPr/>
        </p:nvSpPr>
        <p:spPr>
          <a:xfrm>
            <a:off x="5334000" y="3502675"/>
            <a:ext cx="1038000" cy="4119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Favourite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DAO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73" name="Google Shape;373;p59"/>
          <p:cNvSpPr/>
          <p:nvPr/>
        </p:nvSpPr>
        <p:spPr>
          <a:xfrm>
            <a:off x="5376582" y="4271350"/>
            <a:ext cx="967500" cy="411900"/>
          </a:xfrm>
          <a:prstGeom prst="can">
            <a:avLst>
              <a:gd name="adj" fmla="val 25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Database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374" name="Google Shape;374;p59"/>
          <p:cNvCxnSpPr/>
          <p:nvPr/>
        </p:nvCxnSpPr>
        <p:spPr>
          <a:xfrm>
            <a:off x="4985300" y="2171525"/>
            <a:ext cx="15327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Google Shape;375;p59"/>
          <p:cNvCxnSpPr/>
          <p:nvPr/>
        </p:nvCxnSpPr>
        <p:spPr>
          <a:xfrm rot="10800000">
            <a:off x="4985300" y="2323925"/>
            <a:ext cx="15327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8" name="Google Shape;378;p59"/>
          <p:cNvCxnSpPr>
            <a:stCxn id="370" idx="2"/>
            <a:endCxn id="371" idx="3"/>
          </p:cNvCxnSpPr>
          <p:nvPr/>
        </p:nvCxnSpPr>
        <p:spPr>
          <a:xfrm rot="5400000">
            <a:off x="6442350" y="2383325"/>
            <a:ext cx="524400" cy="665100"/>
          </a:xfrm>
          <a:prstGeom prst="bentConnector2">
            <a:avLst/>
          </a:prstGeom>
          <a:ln>
            <a:headEnd type="none" w="med" len="med"/>
            <a:tailEnd type="stealth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Google Shape;379;p59"/>
          <p:cNvCxnSpPr/>
          <p:nvPr/>
        </p:nvCxnSpPr>
        <p:spPr>
          <a:xfrm>
            <a:off x="5624400" y="3184125"/>
            <a:ext cx="0" cy="3186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Google Shape;380;p59"/>
          <p:cNvCxnSpPr/>
          <p:nvPr/>
        </p:nvCxnSpPr>
        <p:spPr>
          <a:xfrm rot="10800000">
            <a:off x="6005400" y="3184075"/>
            <a:ext cx="0" cy="3186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AA185B7F-D407-4973-BC3A-66EB20D1C570}"/>
              </a:ext>
            </a:extLst>
          </p:cNvPr>
          <p:cNvCxnSpPr>
            <a:cxnSpLocks/>
          </p:cNvCxnSpPr>
          <p:nvPr/>
        </p:nvCxnSpPr>
        <p:spPr>
          <a:xfrm flipV="1">
            <a:off x="6359450" y="2445150"/>
            <a:ext cx="922325" cy="666884"/>
          </a:xfrm>
          <a:prstGeom prst="bentConnector3">
            <a:avLst>
              <a:gd name="adj1" fmla="val 10082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33E4EE-987D-448A-89E5-C68DFEFAA1E3}"/>
              </a:ext>
            </a:extLst>
          </p:cNvPr>
          <p:cNvCxnSpPr/>
          <p:nvPr/>
        </p:nvCxnSpPr>
        <p:spPr>
          <a:xfrm>
            <a:off x="5632397" y="3914575"/>
            <a:ext cx="0" cy="356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0A09073-7327-4415-BEB8-B98D5AB1F46B}"/>
              </a:ext>
            </a:extLst>
          </p:cNvPr>
          <p:cNvCxnSpPr/>
          <p:nvPr/>
        </p:nvCxnSpPr>
        <p:spPr>
          <a:xfrm flipV="1">
            <a:off x="6005400" y="3914575"/>
            <a:ext cx="0" cy="356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0"/>
          <p:cNvSpPr txBox="1"/>
          <p:nvPr/>
        </p:nvSpPr>
        <p:spPr>
          <a:xfrm>
            <a:off x="125" y="21852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rgbClr val="EBB55A"/>
                </a:solidFill>
                <a:latin typeface="Reem Kufi"/>
                <a:ea typeface="Reem Kufi"/>
                <a:cs typeface="Reem Kufi"/>
                <a:sym typeface="Reem Kufi"/>
              </a:rPr>
              <a:t>Design Pattern and Principles</a:t>
            </a:r>
            <a:endParaRPr sz="3000">
              <a:solidFill>
                <a:srgbClr val="EBB55A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388" name="Google Shape;388;p60"/>
          <p:cNvSpPr txBox="1">
            <a:spLocks noGrp="1"/>
          </p:cNvSpPr>
          <p:nvPr>
            <p:ph type="body" idx="4294967295"/>
          </p:nvPr>
        </p:nvSpPr>
        <p:spPr>
          <a:xfrm>
            <a:off x="1099300" y="1000075"/>
            <a:ext cx="4326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b="1"/>
              <a:t>Single Responsibility Principle</a:t>
            </a:r>
            <a:r>
              <a:rPr lang="en-GB"/>
              <a:t>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A class should only have one responsibility.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600" i="1"/>
              <a:t>E.g. Functionalities for User are splitted </a:t>
            </a:r>
            <a:endParaRPr sz="1600" i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600" i="1"/>
              <a:t>(login and reset password)</a:t>
            </a:r>
            <a:endParaRPr sz="1600" i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b="1"/>
              <a:t>Factory Design Pattern</a:t>
            </a:r>
            <a:r>
              <a:rPr lang="en-GB"/>
              <a:t>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Provide interfaces for creating objects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in a superclass, but allow subclasses to alter the type of objects to be created.</a:t>
            </a:r>
            <a:endParaRPr/>
          </a:p>
        </p:txBody>
      </p:sp>
      <p:pic>
        <p:nvPicPr>
          <p:cNvPr id="389" name="Google Shape;389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5848" y="1192025"/>
            <a:ext cx="3437151" cy="324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1"/>
          <p:cNvSpPr txBox="1"/>
          <p:nvPr/>
        </p:nvSpPr>
        <p:spPr>
          <a:xfrm>
            <a:off x="125" y="21852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rgbClr val="EBB55A"/>
                </a:solidFill>
                <a:latin typeface="Reem Kufi"/>
                <a:ea typeface="Reem Kufi"/>
                <a:cs typeface="Reem Kufi"/>
                <a:sym typeface="Reem Kufi"/>
              </a:rPr>
              <a:t>Object-Oriented Programming</a:t>
            </a:r>
            <a:endParaRPr sz="3000">
              <a:solidFill>
                <a:srgbClr val="EBB55A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395" name="Google Shape;395;p61"/>
          <p:cNvSpPr txBox="1">
            <a:spLocks noGrp="1"/>
          </p:cNvSpPr>
          <p:nvPr>
            <p:ph type="body" idx="4294967295"/>
          </p:nvPr>
        </p:nvSpPr>
        <p:spPr>
          <a:xfrm>
            <a:off x="643075" y="791225"/>
            <a:ext cx="7825800" cy="4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b="1"/>
              <a:t>Inheritance</a:t>
            </a:r>
            <a:r>
              <a:rPr lang="en-GB"/>
              <a:t>. Extends the following:</a:t>
            </a:r>
            <a:endParaRPr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 u="sng"/>
              <a:t>CRUDrepository</a:t>
            </a:r>
            <a:r>
              <a:rPr lang="en-GB" sz="1500"/>
              <a:t> for generic CRUD operation for a specific type </a:t>
            </a:r>
            <a:endParaRPr sz="150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 u="sng"/>
              <a:t>JPArepository</a:t>
            </a:r>
            <a:r>
              <a:rPr lang="en-GB" sz="1500"/>
              <a:t> for extra methods such as delete records in batch &amp; flushing data directly to a database for our DAOs</a:t>
            </a:r>
            <a:endParaRPr sz="15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b="1"/>
              <a:t>Polymorphism</a:t>
            </a:r>
            <a:r>
              <a:rPr lang="en-GB"/>
              <a:t>. Practice different types of polymorphism:</a:t>
            </a:r>
            <a:endParaRPr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 u="sng"/>
              <a:t>Compile time Polymorphism</a:t>
            </a:r>
            <a:r>
              <a:rPr lang="en-GB" sz="1500"/>
              <a:t>. Overloaded sendEmail function for notification</a:t>
            </a:r>
            <a:endParaRPr sz="150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 u="sng"/>
              <a:t>Runtime Polymorphism</a:t>
            </a:r>
            <a:r>
              <a:rPr lang="en-GB" sz="1500"/>
              <a:t>. Overrided setApplicationContext from SpringBeanJobFactory to inject spring beans from application context</a:t>
            </a:r>
            <a:endParaRPr sz="15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b="1"/>
              <a:t>Encapsulation</a:t>
            </a:r>
            <a:r>
              <a:rPr lang="en-GB"/>
              <a:t>: Methods are declared private if it is only called within the class.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500" i="1"/>
              <a:t>E.g. validations methods for classes are private.</a:t>
            </a:r>
            <a:endParaRPr sz="1500" i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2"/>
          <p:cNvSpPr txBox="1">
            <a:spLocks noGrp="1"/>
          </p:cNvSpPr>
          <p:nvPr>
            <p:ph type="title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GB"/>
              <a:t>04</a:t>
            </a:r>
            <a:endParaRPr/>
          </a:p>
        </p:txBody>
      </p:sp>
      <p:sp>
        <p:nvSpPr>
          <p:cNvPr id="401" name="Google Shape;401;p62"/>
          <p:cNvSpPr txBox="1">
            <a:spLocks noGrp="1"/>
          </p:cNvSpPr>
          <p:nvPr>
            <p:ph type="title" idx="2"/>
          </p:nvPr>
        </p:nvSpPr>
        <p:spPr>
          <a:xfrm>
            <a:off x="2343300" y="2406625"/>
            <a:ext cx="44577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Application Demo</a:t>
            </a:r>
            <a:endParaRPr/>
          </a:p>
        </p:txBody>
      </p:sp>
      <p:sp>
        <p:nvSpPr>
          <p:cNvPr id="402" name="Google Shape;402;p62"/>
          <p:cNvSpPr txBox="1">
            <a:spLocks noGrp="1"/>
          </p:cNvSpPr>
          <p:nvPr>
            <p:ph type="subTitle" idx="1"/>
          </p:nvPr>
        </p:nvSpPr>
        <p:spPr>
          <a:xfrm>
            <a:off x="2343300" y="2895900"/>
            <a:ext cx="44577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How to start our app &amp; features walkthrough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242" name="Google Shape;242;p45"/>
          <p:cNvSpPr txBox="1">
            <a:spLocks noGrp="1"/>
          </p:cNvSpPr>
          <p:nvPr>
            <p:ph type="title" idx="2"/>
          </p:nvPr>
        </p:nvSpPr>
        <p:spPr>
          <a:xfrm>
            <a:off x="876525" y="1867600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/>
              <a:t>01</a:t>
            </a:r>
            <a:endParaRPr/>
          </a:p>
        </p:txBody>
      </p:sp>
      <p:sp>
        <p:nvSpPr>
          <p:cNvPr id="243" name="Google Shape;243;p45"/>
          <p:cNvSpPr txBox="1">
            <a:spLocks noGrp="1"/>
          </p:cNvSpPr>
          <p:nvPr>
            <p:ph type="subTitle" idx="1"/>
          </p:nvPr>
        </p:nvSpPr>
        <p:spPr>
          <a:xfrm>
            <a:off x="2047875" y="1801850"/>
            <a:ext cx="25242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Architecture Diagram</a:t>
            </a:r>
            <a:endParaRPr/>
          </a:p>
        </p:txBody>
      </p:sp>
      <p:sp>
        <p:nvSpPr>
          <p:cNvPr id="244" name="Google Shape;244;p45"/>
          <p:cNvSpPr txBox="1">
            <a:spLocks noGrp="1"/>
          </p:cNvSpPr>
          <p:nvPr>
            <p:ph type="subTitle" idx="3"/>
          </p:nvPr>
        </p:nvSpPr>
        <p:spPr>
          <a:xfrm>
            <a:off x="2047875" y="2097125"/>
            <a:ext cx="22857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Overview &amp; walkthrough of components</a:t>
            </a:r>
            <a:endParaRPr/>
          </a:p>
        </p:txBody>
      </p:sp>
      <p:sp>
        <p:nvSpPr>
          <p:cNvPr id="245" name="Google Shape;245;p45"/>
          <p:cNvSpPr txBox="1">
            <a:spLocks noGrp="1"/>
          </p:cNvSpPr>
          <p:nvPr>
            <p:ph type="title" idx="4"/>
          </p:nvPr>
        </p:nvSpPr>
        <p:spPr>
          <a:xfrm>
            <a:off x="876525" y="3534475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/>
              <a:t>03</a:t>
            </a:r>
            <a:endParaRPr/>
          </a:p>
        </p:txBody>
      </p:sp>
      <p:sp>
        <p:nvSpPr>
          <p:cNvPr id="246" name="Google Shape;246;p45"/>
          <p:cNvSpPr txBox="1">
            <a:spLocks noGrp="1"/>
          </p:cNvSpPr>
          <p:nvPr>
            <p:ph type="subTitle" idx="5"/>
          </p:nvPr>
        </p:nvSpPr>
        <p:spPr>
          <a:xfrm>
            <a:off x="2047875" y="3468725"/>
            <a:ext cx="25242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Design Principles</a:t>
            </a:r>
            <a:endParaRPr/>
          </a:p>
        </p:txBody>
      </p:sp>
      <p:sp>
        <p:nvSpPr>
          <p:cNvPr id="247" name="Google Shape;247;p45"/>
          <p:cNvSpPr txBox="1">
            <a:spLocks noGrp="1"/>
          </p:cNvSpPr>
          <p:nvPr>
            <p:ph type="subTitle" idx="6"/>
          </p:nvPr>
        </p:nvSpPr>
        <p:spPr>
          <a:xfrm>
            <a:off x="2047875" y="3764000"/>
            <a:ext cx="22857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How we layered &amp; designed the application</a:t>
            </a:r>
            <a:endParaRPr/>
          </a:p>
        </p:txBody>
      </p:sp>
      <p:sp>
        <p:nvSpPr>
          <p:cNvPr id="248" name="Google Shape;248;p45"/>
          <p:cNvSpPr txBox="1">
            <a:spLocks noGrp="1"/>
          </p:cNvSpPr>
          <p:nvPr>
            <p:ph type="title" idx="7"/>
          </p:nvPr>
        </p:nvSpPr>
        <p:spPr>
          <a:xfrm>
            <a:off x="4695825" y="1867600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/>
              <a:t>02</a:t>
            </a:r>
            <a:endParaRPr/>
          </a:p>
        </p:txBody>
      </p:sp>
      <p:sp>
        <p:nvSpPr>
          <p:cNvPr id="249" name="Google Shape;249;p45"/>
          <p:cNvSpPr txBox="1">
            <a:spLocks noGrp="1"/>
          </p:cNvSpPr>
          <p:nvPr>
            <p:ph type="subTitle" idx="8"/>
          </p:nvPr>
        </p:nvSpPr>
        <p:spPr>
          <a:xfrm>
            <a:off x="5867175" y="1801850"/>
            <a:ext cx="25242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Libraries Used</a:t>
            </a:r>
            <a:endParaRPr/>
          </a:p>
        </p:txBody>
      </p:sp>
      <p:sp>
        <p:nvSpPr>
          <p:cNvPr id="250" name="Google Shape;250;p45"/>
          <p:cNvSpPr txBox="1">
            <a:spLocks noGrp="1"/>
          </p:cNvSpPr>
          <p:nvPr>
            <p:ph type="subTitle" idx="9"/>
          </p:nvPr>
        </p:nvSpPr>
        <p:spPr>
          <a:xfrm>
            <a:off x="5867175" y="2097125"/>
            <a:ext cx="22857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Tools used for our implementation</a:t>
            </a:r>
            <a:endParaRPr/>
          </a:p>
        </p:txBody>
      </p:sp>
      <p:sp>
        <p:nvSpPr>
          <p:cNvPr id="251" name="Google Shape;251;p45"/>
          <p:cNvSpPr txBox="1">
            <a:spLocks noGrp="1"/>
          </p:cNvSpPr>
          <p:nvPr>
            <p:ph type="title" idx="13"/>
          </p:nvPr>
        </p:nvSpPr>
        <p:spPr>
          <a:xfrm>
            <a:off x="4695825" y="3534475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/>
              <a:t>04</a:t>
            </a:r>
            <a:endParaRPr/>
          </a:p>
        </p:txBody>
      </p:sp>
      <p:sp>
        <p:nvSpPr>
          <p:cNvPr id="252" name="Google Shape;252;p45"/>
          <p:cNvSpPr txBox="1">
            <a:spLocks noGrp="1"/>
          </p:cNvSpPr>
          <p:nvPr>
            <p:ph type="subTitle" idx="14"/>
          </p:nvPr>
        </p:nvSpPr>
        <p:spPr>
          <a:xfrm>
            <a:off x="5867175" y="3468725"/>
            <a:ext cx="25242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Application Demo</a:t>
            </a:r>
            <a:endParaRPr/>
          </a:p>
        </p:txBody>
      </p:sp>
      <p:sp>
        <p:nvSpPr>
          <p:cNvPr id="253" name="Google Shape;253;p45"/>
          <p:cNvSpPr txBox="1">
            <a:spLocks noGrp="1"/>
          </p:cNvSpPr>
          <p:nvPr>
            <p:ph type="subTitle" idx="15"/>
          </p:nvPr>
        </p:nvSpPr>
        <p:spPr>
          <a:xfrm>
            <a:off x="5867175" y="3764000"/>
            <a:ext cx="25242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How to start our app &amp; walkthrough of features </a:t>
            </a:r>
            <a:endParaRPr/>
          </a:p>
        </p:txBody>
      </p:sp>
      <p:sp>
        <p:nvSpPr>
          <p:cNvPr id="254" name="Google Shape;254;p45"/>
          <p:cNvSpPr/>
          <p:nvPr/>
        </p:nvSpPr>
        <p:spPr>
          <a:xfrm>
            <a:off x="1943100" y="1867627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45"/>
          <p:cNvSpPr/>
          <p:nvPr/>
        </p:nvSpPr>
        <p:spPr>
          <a:xfrm>
            <a:off x="1943100" y="3534502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45"/>
          <p:cNvSpPr/>
          <p:nvPr/>
        </p:nvSpPr>
        <p:spPr>
          <a:xfrm>
            <a:off x="5762400" y="1867627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45"/>
          <p:cNvSpPr/>
          <p:nvPr/>
        </p:nvSpPr>
        <p:spPr>
          <a:xfrm>
            <a:off x="5762400" y="3534502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51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GB" sz="4000"/>
              <a:t>THANK</a:t>
            </a:r>
            <a:r>
              <a:rPr lang="en-GB"/>
              <a:t> YOU</a:t>
            </a:r>
            <a:endParaRPr sz="4000"/>
          </a:p>
        </p:txBody>
      </p:sp>
      <p:sp>
        <p:nvSpPr>
          <p:cNvPr id="408" name="Google Shape;408;p63"/>
          <p:cNvSpPr txBox="1">
            <a:spLocks noGrp="1"/>
          </p:cNvSpPr>
          <p:nvPr>
            <p:ph type="subTitle" idx="1"/>
          </p:nvPr>
        </p:nvSpPr>
        <p:spPr>
          <a:xfrm>
            <a:off x="810025" y="1331525"/>
            <a:ext cx="2940300" cy="11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600"/>
              <a:buNone/>
            </a:pPr>
            <a:r>
              <a:rPr lang="en-GB"/>
              <a:t>Questions? </a:t>
            </a:r>
            <a:endParaRPr/>
          </a:p>
        </p:txBody>
      </p:sp>
      <p:sp>
        <p:nvSpPr>
          <p:cNvPr id="409" name="Google Shape;409;p63"/>
          <p:cNvSpPr txBox="1"/>
          <p:nvPr/>
        </p:nvSpPr>
        <p:spPr>
          <a:xfrm>
            <a:off x="2909725" y="4048100"/>
            <a:ext cx="33246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Please keep this slide for attribution</a:t>
            </a:r>
            <a:endParaRPr sz="14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6"/>
          <p:cNvSpPr txBox="1">
            <a:spLocks noGrp="1"/>
          </p:cNvSpPr>
          <p:nvPr>
            <p:ph type="title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GB"/>
              <a:t>01</a:t>
            </a:r>
            <a:endParaRPr/>
          </a:p>
        </p:txBody>
      </p:sp>
      <p:sp>
        <p:nvSpPr>
          <p:cNvPr id="263" name="Google Shape;263;p46"/>
          <p:cNvSpPr txBox="1">
            <a:spLocks noGrp="1"/>
          </p:cNvSpPr>
          <p:nvPr>
            <p:ph type="title" idx="2"/>
          </p:nvPr>
        </p:nvSpPr>
        <p:spPr>
          <a:xfrm>
            <a:off x="2343300" y="2406625"/>
            <a:ext cx="44577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Architecture Diagram</a:t>
            </a:r>
            <a:endParaRPr/>
          </a:p>
        </p:txBody>
      </p:sp>
      <p:sp>
        <p:nvSpPr>
          <p:cNvPr id="264" name="Google Shape;264;p46"/>
          <p:cNvSpPr txBox="1">
            <a:spLocks noGrp="1"/>
          </p:cNvSpPr>
          <p:nvPr>
            <p:ph type="subTitle" idx="1"/>
          </p:nvPr>
        </p:nvSpPr>
        <p:spPr>
          <a:xfrm>
            <a:off x="2343300" y="2895900"/>
            <a:ext cx="44577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Overview &amp; walkthrough of components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9650" y="1005213"/>
            <a:ext cx="6124681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47"/>
          <p:cNvSpPr txBox="1"/>
          <p:nvPr/>
        </p:nvSpPr>
        <p:spPr>
          <a:xfrm>
            <a:off x="125" y="21852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3000" b="0" i="0" u="none" strike="noStrike" cap="none">
                <a:solidFill>
                  <a:srgbClr val="EBB55A"/>
                </a:solidFill>
                <a:latin typeface="Reem Kufi"/>
                <a:ea typeface="Reem Kufi"/>
                <a:cs typeface="Reem Kufi"/>
                <a:sym typeface="Reem Kufi"/>
              </a:rPr>
              <a:t>Architecture diagram: Overview</a:t>
            </a:r>
            <a:endParaRPr sz="3000" b="0" i="0" u="none" strike="noStrike" cap="none">
              <a:solidFill>
                <a:srgbClr val="EBB55A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pic>
        <p:nvPicPr>
          <p:cNvPr id="271" name="Google Shape;271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5" y="3790950"/>
            <a:ext cx="1914525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9650" y="1005213"/>
            <a:ext cx="6124681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8"/>
          <p:cNvSpPr txBox="1"/>
          <p:nvPr/>
        </p:nvSpPr>
        <p:spPr>
          <a:xfrm>
            <a:off x="-152275" y="21852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3000" b="0" i="0" u="none" strike="noStrike" cap="none">
                <a:solidFill>
                  <a:srgbClr val="EBB55A"/>
                </a:solidFill>
                <a:latin typeface="Reem Kufi"/>
                <a:ea typeface="Reem Kufi"/>
                <a:cs typeface="Reem Kufi"/>
                <a:sym typeface="Reem Kufi"/>
              </a:rPr>
              <a:t>Architecture diagram: Utility &amp; Properties</a:t>
            </a:r>
            <a:endParaRPr sz="3000" b="0" i="0" u="none" strike="noStrike" cap="none">
              <a:solidFill>
                <a:srgbClr val="EBB55A"/>
              </a:solidFill>
              <a:latin typeface="Reem Kufi"/>
              <a:ea typeface="Reem Kufi"/>
              <a:cs typeface="Reem Kufi"/>
              <a:sym typeface="Reem Kuf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EBB55A"/>
              </a:solidFill>
              <a:latin typeface="Reem Kufi"/>
              <a:ea typeface="Reem Kufi"/>
              <a:cs typeface="Reem Kufi"/>
              <a:sym typeface="Reem Kuf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EBB55A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pic>
        <p:nvPicPr>
          <p:cNvPr id="278" name="Google Shape;278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5" y="3790950"/>
            <a:ext cx="1914525" cy="13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48"/>
          <p:cNvSpPr/>
          <p:nvPr/>
        </p:nvSpPr>
        <p:spPr>
          <a:xfrm>
            <a:off x="2590988" y="1062875"/>
            <a:ext cx="3653100" cy="8100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9650" y="1005213"/>
            <a:ext cx="6124681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49"/>
          <p:cNvSpPr txBox="1"/>
          <p:nvPr/>
        </p:nvSpPr>
        <p:spPr>
          <a:xfrm>
            <a:off x="125" y="21852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3000" b="0" i="0" u="none" strike="noStrike" cap="none">
                <a:solidFill>
                  <a:srgbClr val="EBB55A"/>
                </a:solidFill>
                <a:latin typeface="Reem Kufi"/>
                <a:ea typeface="Reem Kufi"/>
                <a:cs typeface="Reem Kufi"/>
                <a:sym typeface="Reem Kufi"/>
              </a:rPr>
              <a:t>Architecture diagram: Layers</a:t>
            </a:r>
            <a:endParaRPr sz="3000" b="0" i="0" u="none" strike="noStrike" cap="none">
              <a:solidFill>
                <a:srgbClr val="EBB55A"/>
              </a:solidFill>
              <a:latin typeface="Reem Kufi"/>
              <a:ea typeface="Reem Kufi"/>
              <a:cs typeface="Reem Kufi"/>
              <a:sym typeface="Reem Kuf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EBB55A"/>
              </a:solidFill>
              <a:latin typeface="Reem Kufi"/>
              <a:ea typeface="Reem Kufi"/>
              <a:cs typeface="Reem Kufi"/>
              <a:sym typeface="Reem Kuf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EBB55A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pic>
        <p:nvPicPr>
          <p:cNvPr id="286" name="Google Shape;286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5" y="3790950"/>
            <a:ext cx="1914525" cy="13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49"/>
          <p:cNvSpPr/>
          <p:nvPr/>
        </p:nvSpPr>
        <p:spPr>
          <a:xfrm>
            <a:off x="1421650" y="1972350"/>
            <a:ext cx="6278700" cy="12993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9650" y="1005213"/>
            <a:ext cx="6124681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50"/>
          <p:cNvSpPr txBox="1"/>
          <p:nvPr/>
        </p:nvSpPr>
        <p:spPr>
          <a:xfrm>
            <a:off x="125" y="21852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3000" b="0" i="0" u="none" strike="noStrike" cap="none">
                <a:solidFill>
                  <a:srgbClr val="EBB55A"/>
                </a:solidFill>
                <a:latin typeface="Reem Kufi"/>
                <a:ea typeface="Reem Kufi"/>
                <a:cs typeface="Reem Kufi"/>
                <a:sym typeface="Reem Kufi"/>
              </a:rPr>
              <a:t>Architecture diagram: Cron Job</a:t>
            </a:r>
            <a:endParaRPr sz="3000" b="0" i="0" u="none" strike="noStrike" cap="none">
              <a:solidFill>
                <a:srgbClr val="EBB55A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pic>
        <p:nvPicPr>
          <p:cNvPr id="294" name="Google Shape;294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5" y="3790950"/>
            <a:ext cx="1914525" cy="1352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5" name="Google Shape;295;p50"/>
          <p:cNvCxnSpPr/>
          <p:nvPr/>
        </p:nvCxnSpPr>
        <p:spPr>
          <a:xfrm>
            <a:off x="2629200" y="3175300"/>
            <a:ext cx="0" cy="16509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6" name="Google Shape;296;p50"/>
          <p:cNvCxnSpPr/>
          <p:nvPr/>
        </p:nvCxnSpPr>
        <p:spPr>
          <a:xfrm rot="10800000">
            <a:off x="2629250" y="4826150"/>
            <a:ext cx="5169000" cy="33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7" name="Google Shape;297;p50"/>
          <p:cNvCxnSpPr/>
          <p:nvPr/>
        </p:nvCxnSpPr>
        <p:spPr>
          <a:xfrm>
            <a:off x="7798250" y="1982650"/>
            <a:ext cx="0" cy="28437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8" name="Google Shape;298;p50"/>
          <p:cNvCxnSpPr/>
          <p:nvPr/>
        </p:nvCxnSpPr>
        <p:spPr>
          <a:xfrm rot="10800000">
            <a:off x="4029650" y="1982650"/>
            <a:ext cx="3768600" cy="33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9" name="Google Shape;299;p50"/>
          <p:cNvCxnSpPr/>
          <p:nvPr/>
        </p:nvCxnSpPr>
        <p:spPr>
          <a:xfrm>
            <a:off x="4029650" y="1982650"/>
            <a:ext cx="0" cy="11829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0" name="Google Shape;300;p50"/>
          <p:cNvCxnSpPr/>
          <p:nvPr/>
        </p:nvCxnSpPr>
        <p:spPr>
          <a:xfrm rot="10800000">
            <a:off x="2629075" y="3165425"/>
            <a:ext cx="14088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1"/>
          <p:cNvSpPr txBox="1">
            <a:spLocks noGrp="1"/>
          </p:cNvSpPr>
          <p:nvPr>
            <p:ph type="title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GB"/>
              <a:t>02</a:t>
            </a:r>
            <a:endParaRPr/>
          </a:p>
        </p:txBody>
      </p:sp>
      <p:sp>
        <p:nvSpPr>
          <p:cNvPr id="306" name="Google Shape;306;p51"/>
          <p:cNvSpPr txBox="1">
            <a:spLocks noGrp="1"/>
          </p:cNvSpPr>
          <p:nvPr>
            <p:ph type="title" idx="2"/>
          </p:nvPr>
        </p:nvSpPr>
        <p:spPr>
          <a:xfrm>
            <a:off x="2343300" y="2406625"/>
            <a:ext cx="44577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Libraries Used</a:t>
            </a:r>
            <a:endParaRPr/>
          </a:p>
        </p:txBody>
      </p:sp>
      <p:sp>
        <p:nvSpPr>
          <p:cNvPr id="307" name="Google Shape;307;p51"/>
          <p:cNvSpPr txBox="1">
            <a:spLocks noGrp="1"/>
          </p:cNvSpPr>
          <p:nvPr>
            <p:ph type="subTitle" idx="1"/>
          </p:nvPr>
        </p:nvSpPr>
        <p:spPr>
          <a:xfrm>
            <a:off x="2343300" y="2895900"/>
            <a:ext cx="44577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Tools used for our implementation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6025" y="1864038"/>
            <a:ext cx="3971925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Meeting by Slidesgo">
  <a:themeElements>
    <a:clrScheme name="Simple Light">
      <a:dk1>
        <a:srgbClr val="000000"/>
      </a:dk1>
      <a:lt1>
        <a:srgbClr val="FFFFFF"/>
      </a:lt1>
      <a:dk2>
        <a:srgbClr val="637B7F"/>
      </a:dk2>
      <a:lt2>
        <a:srgbClr val="EBB55A"/>
      </a:lt2>
      <a:accent1>
        <a:srgbClr val="D84E2E"/>
      </a:accent1>
      <a:accent2>
        <a:srgbClr val="637B7F"/>
      </a:accent2>
      <a:accent3>
        <a:srgbClr val="EBB55A"/>
      </a:accent3>
      <a:accent4>
        <a:srgbClr val="D84E2E"/>
      </a:accent4>
      <a:accent5>
        <a:srgbClr val="637B7F"/>
      </a:accent5>
      <a:accent6>
        <a:srgbClr val="EBB55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895</Words>
  <Application>Microsoft Office PowerPoint</Application>
  <PresentationFormat>On-screen Show (16:9)</PresentationFormat>
  <Paragraphs>152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Reem Kufi</vt:lpstr>
      <vt:lpstr>Source Sans Pro</vt:lpstr>
      <vt:lpstr>Arial</vt:lpstr>
      <vt:lpstr>Simple Light</vt:lpstr>
      <vt:lpstr>Simple Meeting by Slidesgo</vt:lpstr>
      <vt:lpstr>VSTA</vt:lpstr>
      <vt:lpstr>AGENDA</vt:lpstr>
      <vt:lpstr>01</vt:lpstr>
      <vt:lpstr>PowerPoint Presentation</vt:lpstr>
      <vt:lpstr>PowerPoint Presentation</vt:lpstr>
      <vt:lpstr>PowerPoint Presentation</vt:lpstr>
      <vt:lpstr>PowerPoint Presentation</vt:lpstr>
      <vt:lpstr>02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03</vt:lpstr>
      <vt:lpstr>PowerPoint Presentation</vt:lpstr>
      <vt:lpstr>PowerPoint Presentation</vt:lpstr>
      <vt:lpstr>PowerPoint Presentation</vt:lpstr>
      <vt:lpstr>PowerPoint Presentation</vt:lpstr>
      <vt:lpstr>04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VSTA</dc:title>
  <cp:lastModifiedBy>Fiona WEE Hui Yu</cp:lastModifiedBy>
  <cp:revision>1</cp:revision>
  <dcterms:modified xsi:type="dcterms:W3CDTF">2020-11-18T08:03:26Z</dcterms:modified>
</cp:coreProperties>
</file>