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59" r:id="rId6"/>
    <p:sldId id="262" r:id="rId7"/>
    <p:sldId id="263" r:id="rId8"/>
    <p:sldId id="264" r:id="rId9"/>
    <p:sldId id="267" r:id="rId10"/>
    <p:sldId id="266" r:id="rId11"/>
    <p:sldId id="268" r:id="rId12"/>
    <p:sldId id="265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58569-A4C7-4456-9A38-82DC68498E69}" type="datetimeFigureOut">
              <a:rPr lang="en-US" smtClean="0"/>
              <a:t>3/5/2020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F347B-43FA-45E7-9A0F-9F69D14D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74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F347B-43FA-45E7-9A0F-9F69D14D96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57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B01DF-368B-45FD-A590-F8E481E8F01A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30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59CEA-4A47-44EB-8EA7-5A35064B74E8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73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1B7DD-1448-45CF-9C1E-7F8FFD02E778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28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0BC4-8A8D-4CB5-A9A3-1EBB0928CCED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37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C63D-2F48-4CE9-A036-38FC39F8349A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88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243ED-4F63-4669-A346-AC81943AD50E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0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B1125-0D7C-4A3F-98F1-D2DBD559312E}" type="datetime1">
              <a:rPr lang="en-US" smtClean="0"/>
              <a:t>3/5/2020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4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A3496-4F17-49AE-8C5C-ED9403F9951D}" type="datetime1">
              <a:rPr lang="en-US" smtClean="0"/>
              <a:t>3/5/2020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9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CFA17-0B3E-4156-AFBD-8B24AEF33707}" type="datetime1">
              <a:rPr lang="en-US" smtClean="0"/>
              <a:t>3/5/2020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DA38-9AD1-4451-93EE-14268D64CD85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B7A8E-2530-4412-BD02-6664665AD6FB}" type="datetime1">
              <a:rPr lang="en-US" smtClean="0"/>
              <a:t>3/5/2020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25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BC3D4-16BC-4BD7-A59E-852BEC45E394}" type="datetime1">
              <a:rPr lang="en-US" smtClean="0"/>
              <a:t>3/5/2020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Slides created by Assaf Nahum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54295-0048-4C9E-A938-9E7E770B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955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api/v1/users/r/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Examples/Express%20Serve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tpostman.com/download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expres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stfulapi.net/http-status-cod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020B28-F156-49C2-B27B-2518E06D75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E885F0D-F4F8-44CD-8BF3-1E2BAB645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DFC0039-D6C0-4DD2-915A-22C8B6C7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</p:spTree>
    <p:extLst>
      <p:ext uri="{BB962C8B-B14F-4D97-AF65-F5344CB8AC3E}">
        <p14:creationId xmlns:p14="http://schemas.microsoft.com/office/powerpoint/2010/main" val="3779438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97129-A3C6-4905-9AC9-52BC2B39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1574C4-B694-4736-96B3-69C8F060A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 smtClean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“/users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/: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first_name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/: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sz="2400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400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By going to </a:t>
            </a:r>
            <a:r>
              <a:rPr lang="en-US" sz="2400" dirty="0">
                <a:hlinkClick r:id="rId2"/>
              </a:rPr>
              <a:t>http://localhost:3000/api/v1/users/r/t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we </a:t>
            </a:r>
            <a:r>
              <a:rPr lang="en-US" sz="2400" dirty="0"/>
              <a:t>will get: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first_name":"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","last_name":"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shemi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12BFF60-3652-4B19-A6D3-23D352F7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</p:spTree>
    <p:extLst>
      <p:ext uri="{BB962C8B-B14F-4D97-AF65-F5344CB8AC3E}">
        <p14:creationId xmlns:p14="http://schemas.microsoft.com/office/powerpoint/2010/main" val="94886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F10F5B-3888-412B-AA6C-7623E531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HTTP Post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277EE6-E2AE-4DD4-9EDB-5ACD9FC6E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US" dirty="0" smtClean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usernames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 {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id: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name: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“user0”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];</a:t>
            </a:r>
          </a:p>
          <a:p>
            <a:pPr marL="0" indent="0">
              <a:buNone/>
            </a:pPr>
            <a:endParaRPr lang="en-US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“/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/usernames”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Test it using Postman.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BE6FFCB-702A-4BCA-99C9-A714AE5C8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  <p:pic>
        <p:nvPicPr>
          <p:cNvPr id="5" name="Graphic 4" descr="Document">
            <a:hlinkClick r:id="rId2" action="ppaction://hlinkfile"/>
            <a:extLst>
              <a:ext uri="{FF2B5EF4-FFF2-40B4-BE49-F238E27FC236}">
                <a16:creationId xmlns="" xmlns:a16="http://schemas.microsoft.com/office/drawing/2014/main" id="{B4A8F94D-3585-4142-BA25-750465463B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097845" y="5624512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FA16B4D-C045-4D80-B99B-D55EAD3AAE19}"/>
              </a:ext>
            </a:extLst>
          </p:cNvPr>
          <p:cNvSpPr txBox="1"/>
          <p:nvPr/>
        </p:nvSpPr>
        <p:spPr>
          <a:xfrm>
            <a:off x="10980614" y="6495315"/>
            <a:ext cx="1148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post_request.js</a:t>
            </a:r>
          </a:p>
        </p:txBody>
      </p:sp>
    </p:spTree>
    <p:extLst>
      <p:ext uri="{BB962C8B-B14F-4D97-AF65-F5344CB8AC3E}">
        <p14:creationId xmlns:p14="http://schemas.microsoft.com/office/powerpoint/2010/main" val="3014837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120E87-D16F-471F-B30A-FEE93CB6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E8952B-B8CA-4557-BE10-6525BAB60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Postman – Application for calling endpoints.</a:t>
            </a:r>
          </a:p>
          <a:p>
            <a:pPr lvl="1"/>
            <a:r>
              <a:rPr lang="en-US" dirty="0"/>
              <a:t>Download from </a:t>
            </a:r>
            <a:r>
              <a:rPr lang="en-US" dirty="0">
                <a:hlinkClick r:id="rId2"/>
              </a:rPr>
              <a:t>https://www.getpostman.com/downloads/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err="1"/>
              <a:t>Nodemon</a:t>
            </a:r>
            <a:r>
              <a:rPr lang="en-US" dirty="0"/>
              <a:t> – “Node Monitor”, a package for monitoring and automatically restarting the server for you every time there is a change in a file.</a:t>
            </a:r>
          </a:p>
          <a:p>
            <a:pPr lvl="1"/>
            <a:r>
              <a:rPr lang="en-US" dirty="0"/>
              <a:t>Install it by typing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–g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nodemon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Then, run the server by typing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nodemon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app.js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7E697EE-391D-45F5-9FBB-9C11AE532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</p:spTree>
    <p:extLst>
      <p:ext uri="{BB962C8B-B14F-4D97-AF65-F5344CB8AC3E}">
        <p14:creationId xmlns:p14="http://schemas.microsoft.com/office/powerpoint/2010/main" val="134242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D54A39-0945-4B30-979B-500E3641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29227C-27B6-4D4D-8197-007A8F22B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Never ever trust what the client sends you.</a:t>
            </a:r>
          </a:p>
          <a:p>
            <a:r>
              <a:rPr lang="en-US" dirty="0"/>
              <a:t>Always validate his input.</a:t>
            </a:r>
          </a:p>
          <a:p>
            <a:r>
              <a:rPr lang="en-US" dirty="0"/>
              <a:t>When validating authorization, give less as possible information.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4DB4CF6-3395-418C-9C08-9F8E3A1C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</p:spTree>
    <p:extLst>
      <p:ext uri="{BB962C8B-B14F-4D97-AF65-F5344CB8AC3E}">
        <p14:creationId xmlns:p14="http://schemas.microsoft.com/office/powerpoint/2010/main" val="3715247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443A9E-5D2B-4C7C-B786-C7D3EC03E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4904CDD-643F-4128-BFCC-7A31F7E0B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EC0DD59-D3D6-499F-A545-1C2082B3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</p:spTree>
    <p:extLst>
      <p:ext uri="{BB962C8B-B14F-4D97-AF65-F5344CB8AC3E}">
        <p14:creationId xmlns:p14="http://schemas.microsoft.com/office/powerpoint/2010/main" val="4087967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9AF293C-5B92-4FD1-9505-33806EBE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Slides created by Assaf Nahum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D39D879-D796-4CA1-9C82-C642D69BF12E}"/>
              </a:ext>
            </a:extLst>
          </p:cNvPr>
          <p:cNvSpPr/>
          <p:nvPr/>
        </p:nvSpPr>
        <p:spPr>
          <a:xfrm>
            <a:off x="4626101" y="1283589"/>
            <a:ext cx="2939798" cy="1243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Web basics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BEB7034-1BE9-4AF6-BAC9-D1BF0D78F0A0}"/>
              </a:ext>
            </a:extLst>
          </p:cNvPr>
          <p:cNvSpPr/>
          <p:nvPr/>
        </p:nvSpPr>
        <p:spPr>
          <a:xfrm>
            <a:off x="5535930" y="1585341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html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0FF7923-D9E6-4575-A537-D5B86B449066}"/>
              </a:ext>
            </a:extLst>
          </p:cNvPr>
          <p:cNvSpPr/>
          <p:nvPr/>
        </p:nvSpPr>
        <p:spPr>
          <a:xfrm>
            <a:off x="4926711" y="2034540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</a:rPr>
              <a:t>javascript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E713181-9532-40F7-8D55-4EEF610C978D}"/>
              </a:ext>
            </a:extLst>
          </p:cNvPr>
          <p:cNvSpPr/>
          <p:nvPr/>
        </p:nvSpPr>
        <p:spPr>
          <a:xfrm>
            <a:off x="6188585" y="2034540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css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DB54EA5-7754-48DF-A6C4-737899AF2F8B}"/>
              </a:ext>
            </a:extLst>
          </p:cNvPr>
          <p:cNvSpPr/>
          <p:nvPr/>
        </p:nvSpPr>
        <p:spPr>
          <a:xfrm>
            <a:off x="4626101" y="2828925"/>
            <a:ext cx="2939798" cy="1243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Javascript</a:t>
            </a:r>
            <a:r>
              <a:rPr lang="en-US" sz="1400" dirty="0">
                <a:solidFill>
                  <a:schemeClr val="tx1"/>
                </a:solidFill>
              </a:rPr>
              <a:t> basics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5CB6AF1-46C4-4F4D-8D47-7BA815EE768E}"/>
              </a:ext>
            </a:extLst>
          </p:cNvPr>
          <p:cNvSpPr/>
          <p:nvPr/>
        </p:nvSpPr>
        <p:spPr>
          <a:xfrm>
            <a:off x="4868990" y="3087243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</a:rPr>
              <a:t>DOM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FEB252C-845A-4752-B5F2-3E1AA6A0E65B}"/>
              </a:ext>
            </a:extLst>
          </p:cNvPr>
          <p:cNvSpPr/>
          <p:nvPr/>
        </p:nvSpPr>
        <p:spPr>
          <a:xfrm>
            <a:off x="6188585" y="3087243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DHTML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65F6D49-1DA4-477C-96A1-02FF835A8B16}"/>
              </a:ext>
            </a:extLst>
          </p:cNvPr>
          <p:cNvSpPr/>
          <p:nvPr/>
        </p:nvSpPr>
        <p:spPr>
          <a:xfrm>
            <a:off x="4868990" y="3579876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Jquary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65517EB3-BBBC-45FE-B43D-CEE1C72F5B88}"/>
              </a:ext>
            </a:extLst>
          </p:cNvPr>
          <p:cNvSpPr/>
          <p:nvPr/>
        </p:nvSpPr>
        <p:spPr>
          <a:xfrm>
            <a:off x="6188585" y="3579876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JSON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2EE45D79-93F4-4021-A7BA-033C2265D9DD}"/>
              </a:ext>
            </a:extLst>
          </p:cNvPr>
          <p:cNvSpPr/>
          <p:nvPr/>
        </p:nvSpPr>
        <p:spPr>
          <a:xfrm>
            <a:off x="4626101" y="4330827"/>
            <a:ext cx="2939798" cy="1243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err="1">
                <a:solidFill>
                  <a:schemeClr val="tx1"/>
                </a:solidFill>
              </a:rPr>
              <a:t>Fullstack</a:t>
            </a:r>
            <a:r>
              <a:rPr lang="en-US" sz="1400" dirty="0">
                <a:solidFill>
                  <a:schemeClr val="tx1"/>
                </a:solidFill>
              </a:rPr>
              <a:t> development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ACE9BE7-F9B3-4197-BDB4-94327BF01657}"/>
              </a:ext>
            </a:extLst>
          </p:cNvPr>
          <p:cNvSpPr/>
          <p:nvPr/>
        </p:nvSpPr>
        <p:spPr>
          <a:xfrm>
            <a:off x="7639049" y="4330827"/>
            <a:ext cx="2939798" cy="1243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Server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58FD13F3-DCBA-486A-BF30-0D57F21FF0CA}"/>
              </a:ext>
            </a:extLst>
          </p:cNvPr>
          <p:cNvSpPr/>
          <p:nvPr/>
        </p:nvSpPr>
        <p:spPr>
          <a:xfrm>
            <a:off x="9259252" y="4712017"/>
            <a:ext cx="1076706" cy="634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Azure DB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3F9E6DD0-28A0-456E-A360-13C82C8591FD}"/>
              </a:ext>
            </a:extLst>
          </p:cNvPr>
          <p:cNvSpPr/>
          <p:nvPr/>
        </p:nvSpPr>
        <p:spPr>
          <a:xfrm>
            <a:off x="7866508" y="4712017"/>
            <a:ext cx="1076706" cy="634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NodeJS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F3DE3B63-D5B2-4E2C-A027-848E319D0CDD}"/>
              </a:ext>
            </a:extLst>
          </p:cNvPr>
          <p:cNvSpPr/>
          <p:nvPr/>
        </p:nvSpPr>
        <p:spPr>
          <a:xfrm>
            <a:off x="1613153" y="4330827"/>
            <a:ext cx="2939798" cy="1243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Client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A1DA12AE-DEFA-4E26-83AC-471ED80ED7E5}"/>
              </a:ext>
            </a:extLst>
          </p:cNvPr>
          <p:cNvSpPr/>
          <p:nvPr/>
        </p:nvSpPr>
        <p:spPr>
          <a:xfrm>
            <a:off x="1856042" y="4589145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Vue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r>
              <a:rPr lang="en-US" sz="1400" dirty="0" smtClean="0">
                <a:solidFill>
                  <a:schemeClr val="tx1"/>
                </a:solidFill>
              </a:rPr>
              <a:t>JS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9747A3BA-147A-40D6-BE1B-6F5904F17BA6}"/>
              </a:ext>
            </a:extLst>
          </p:cNvPr>
          <p:cNvSpPr/>
          <p:nvPr/>
        </p:nvSpPr>
        <p:spPr>
          <a:xfrm>
            <a:off x="3175637" y="4592574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AJAX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B2018EA-C323-47E7-91FB-A54BD72A1503}"/>
              </a:ext>
            </a:extLst>
          </p:cNvPr>
          <p:cNvSpPr/>
          <p:nvPr/>
        </p:nvSpPr>
        <p:spPr>
          <a:xfrm>
            <a:off x="2544699" y="5080064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SPA</a:t>
            </a:r>
            <a:endParaRPr lang="he-IL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="" xmlns:a16="http://schemas.microsoft.com/office/drawing/2014/main" id="{7A7287FB-46CD-4CBD-949A-4F9101D4B1EE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6096000" y="2527173"/>
            <a:ext cx="0" cy="301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="" xmlns:a16="http://schemas.microsoft.com/office/drawing/2014/main" id="{F7BE2E82-4FDA-47B8-83B9-AD7229E71B45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6096000" y="4072509"/>
            <a:ext cx="0" cy="25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="" xmlns:a16="http://schemas.microsoft.com/office/drawing/2014/main" id="{0A2462BF-6467-451E-A1FB-E140D2B4386C}"/>
              </a:ext>
            </a:extLst>
          </p:cNvPr>
          <p:cNvCxnSpPr>
            <a:stCxn id="14" idx="1"/>
            <a:endCxn id="18" idx="3"/>
          </p:cNvCxnSpPr>
          <p:nvPr/>
        </p:nvCxnSpPr>
        <p:spPr>
          <a:xfrm flipH="1">
            <a:off x="4552951" y="4952619"/>
            <a:ext cx="73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="" xmlns:a16="http://schemas.microsoft.com/office/drawing/2014/main" id="{C80708BA-4E0F-4ADA-8743-2FD858807889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7565899" y="4952619"/>
            <a:ext cx="73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A3EA038B-40B6-4027-A502-E5C01D12BE58}"/>
              </a:ext>
            </a:extLst>
          </p:cNvPr>
          <p:cNvSpPr/>
          <p:nvPr/>
        </p:nvSpPr>
        <p:spPr>
          <a:xfrm>
            <a:off x="4824699" y="4666011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Client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BDCC96FE-6180-4C54-9D32-70E3EACA8C93}"/>
              </a:ext>
            </a:extLst>
          </p:cNvPr>
          <p:cNvSpPr/>
          <p:nvPr/>
        </p:nvSpPr>
        <p:spPr>
          <a:xfrm>
            <a:off x="6205769" y="4653388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1"/>
                </a:solidFill>
              </a:rPr>
              <a:t>Server</a:t>
            </a:r>
            <a:endParaRPr lang="he-IL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B6A7E8EA-C593-4DC9-9D96-4EA2490AFD7C}"/>
              </a:ext>
            </a:extLst>
          </p:cNvPr>
          <p:cNvSpPr/>
          <p:nvPr/>
        </p:nvSpPr>
        <p:spPr>
          <a:xfrm>
            <a:off x="5491712" y="5080064"/>
            <a:ext cx="1076706" cy="3634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</a:rPr>
              <a:t>API</a:t>
            </a:r>
            <a:endParaRPr lang="he-IL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0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8D862F-C952-45F0-AB00-81BB10A2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34D843-5D87-4546-B4A5-2E834C7B7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Runtime environment for executing JS code </a:t>
            </a:r>
            <a:r>
              <a:rPr lang="en-US" b="1" dirty="0"/>
              <a:t>outside</a:t>
            </a:r>
            <a:r>
              <a:rPr lang="en-US" dirty="0"/>
              <a:t> of a browser.</a:t>
            </a:r>
          </a:p>
          <a:p>
            <a:pPr lvl="1"/>
            <a:r>
              <a:rPr lang="en-US" dirty="0"/>
              <a:t>The browser is the runtime-environment for running JS.</a:t>
            </a:r>
          </a:p>
          <a:p>
            <a:pPr lvl="1"/>
            <a:r>
              <a:rPr lang="en-US" dirty="0"/>
              <a:t>But NodeJS is a stand-alone runtime-environment of the </a:t>
            </a:r>
            <a:r>
              <a:rPr lang="en-US" b="1" dirty="0"/>
              <a:t>Chrome V8 engine</a:t>
            </a:r>
            <a:r>
              <a:rPr lang="en-US" dirty="0"/>
              <a:t> embedded inside a </a:t>
            </a:r>
            <a:r>
              <a:rPr lang="en-US" b="1" dirty="0"/>
              <a:t>C++</a:t>
            </a:r>
            <a:r>
              <a:rPr lang="en-US" dirty="0"/>
              <a:t> program and named Node.exe that runs JS code </a:t>
            </a:r>
            <a:r>
              <a:rPr lang="en-US" b="1" dirty="0"/>
              <a:t>outside</a:t>
            </a:r>
            <a:r>
              <a:rPr lang="en-US" dirty="0"/>
              <a:t> the browser.</a:t>
            </a:r>
          </a:p>
          <a:p>
            <a:r>
              <a:rPr lang="en-US" dirty="0"/>
              <a:t>Used to build </a:t>
            </a:r>
            <a:r>
              <a:rPr lang="en-US" b="1" dirty="0"/>
              <a:t>server-side</a:t>
            </a:r>
            <a:r>
              <a:rPr lang="en-US" dirty="0"/>
              <a:t> (back-end) applications (API).</a:t>
            </a:r>
          </a:p>
          <a:p>
            <a:r>
              <a:rPr lang="en-US" b="1" dirty="0"/>
              <a:t>Asynchronous</a:t>
            </a:r>
            <a:r>
              <a:rPr lang="en-US" dirty="0"/>
              <a:t> &amp; </a:t>
            </a:r>
            <a:r>
              <a:rPr lang="en-US" b="1" dirty="0"/>
              <a:t>single-threaded</a:t>
            </a:r>
            <a:r>
              <a:rPr lang="en-US" dirty="0"/>
              <a:t>.</a:t>
            </a:r>
          </a:p>
          <a:p>
            <a:r>
              <a:rPr lang="en-US" dirty="0"/>
              <a:t>Open-source </a:t>
            </a:r>
            <a:r>
              <a:rPr lang="en-US" b="1" dirty="0"/>
              <a:t>libraries</a:t>
            </a:r>
            <a:r>
              <a:rPr lang="en-US" dirty="0"/>
              <a:t>.</a:t>
            </a:r>
          </a:p>
          <a:p>
            <a:r>
              <a:rPr lang="en-US" dirty="0"/>
              <a:t>Install latest LTS version from </a:t>
            </a:r>
            <a:r>
              <a:rPr lang="en-US" dirty="0">
                <a:hlinkClick r:id="rId2"/>
              </a:rPr>
              <a:t>https://nodejs.org/en/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E0358C6-3F88-458E-8BF8-F980B00F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</p:spTree>
    <p:extLst>
      <p:ext uri="{BB962C8B-B14F-4D97-AF65-F5344CB8AC3E}">
        <p14:creationId xmlns:p14="http://schemas.microsoft.com/office/powerpoint/2010/main" val="191345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610966-5B51-49F7-ACCC-538D96E65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NodeJS “Hello World”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56EAB5-2599-47B8-AAD0-1E99D780B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JS 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app.js</a:t>
            </a:r>
            <a:r>
              <a:rPr lang="en-US" dirty="0"/>
              <a:t>.</a:t>
            </a:r>
          </a:p>
          <a:p>
            <a:r>
              <a:rPr lang="en-US" dirty="0"/>
              <a:t>Write inside: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“World”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Open </a:t>
            </a:r>
            <a:r>
              <a:rPr lang="en-US" dirty="0" err="1"/>
              <a:t>cmd</a:t>
            </a:r>
            <a:r>
              <a:rPr lang="en-US" dirty="0"/>
              <a:t> and 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app.js</a:t>
            </a:r>
          </a:p>
          <a:p>
            <a:r>
              <a:rPr lang="en-US" dirty="0"/>
              <a:t>Output: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3603947-4474-40FE-9186-9E1F866F3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</p:spTree>
    <p:extLst>
      <p:ext uri="{BB962C8B-B14F-4D97-AF65-F5344CB8AC3E}">
        <p14:creationId xmlns:p14="http://schemas.microsoft.com/office/powerpoint/2010/main" val="520339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D92192-B8E5-4800-9740-B5DFA46DF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vs.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359F34-89A9-4DAB-BB79-569915946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05118" cy="4351338"/>
          </a:xfrm>
        </p:spPr>
        <p:txBody>
          <a:bodyPr>
            <a:normAutofit/>
          </a:bodyPr>
          <a:lstStyle/>
          <a:p>
            <a:r>
              <a:rPr lang="en-US" dirty="0"/>
              <a:t>In JS, all functions belong to the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 </a:t>
            </a:r>
            <a:r>
              <a:rPr lang="en-US" dirty="0"/>
              <a:t>object.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“…”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“…”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u="sng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cs typeface="Courier New" panose="02070309020205020404" pitchFamily="49" charset="0"/>
              </a:rPr>
              <a:t>But in NodeJS there is no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 </a:t>
            </a:r>
            <a:r>
              <a:rPr lang="en-US" dirty="0">
                <a:cs typeface="Courier New" panose="02070309020205020404" pitchFamily="49" charset="0"/>
              </a:rPr>
              <a:t>object, instead there is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global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“…”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u="sng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“…”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u="sng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cs typeface="Courier New" panose="02070309020205020404" pitchFamily="49" charset="0"/>
              </a:rPr>
              <a:t>When defining a function in JS it is added to the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window </a:t>
            </a:r>
            <a:r>
              <a:rPr lang="en-US" dirty="0">
                <a:cs typeface="Courier New" panose="02070309020205020404" pitchFamily="49" charset="0"/>
              </a:rPr>
              <a:t>object. This can lead to overwrite functions. In NodeJS we use </a:t>
            </a:r>
            <a:r>
              <a:rPr lang="en-US" b="1" dirty="0">
                <a:cs typeface="Courier New" panose="02070309020205020404" pitchFamily="49" charset="0"/>
              </a:rPr>
              <a:t>modules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C6FF43B-180D-4300-8792-FABE1F74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</p:spTree>
    <p:extLst>
      <p:ext uri="{BB962C8B-B14F-4D97-AF65-F5344CB8AC3E}">
        <p14:creationId xmlns:p14="http://schemas.microsoft.com/office/powerpoint/2010/main" val="18832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F5BF9A-91D3-401D-B1C7-35102A8C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– Node Package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A01CD9-B553-486F-A9A3-DB7204F15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Command line tool to install 3</a:t>
            </a:r>
            <a:r>
              <a:rPr lang="en-US" baseline="30000" dirty="0"/>
              <a:t>rd</a:t>
            </a:r>
            <a:r>
              <a:rPr lang="en-US" dirty="0"/>
              <a:t> party open-source libraries.</a:t>
            </a:r>
          </a:p>
          <a:p>
            <a:r>
              <a:rPr lang="en-US" dirty="0"/>
              <a:t>Create and share your own libraries.</a:t>
            </a:r>
          </a:p>
          <a:p>
            <a:r>
              <a:rPr lang="en-US" dirty="0"/>
              <a:t>NPM is already installed with NodeJS.</a:t>
            </a:r>
          </a:p>
          <a:p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– JSON metadata information on the project.</a:t>
            </a:r>
          </a:p>
          <a:p>
            <a:pPr lvl="1"/>
            <a:r>
              <a:rPr lang="en-US" dirty="0"/>
              <a:t>Includes all the dependencies and their versions.</a:t>
            </a:r>
          </a:p>
          <a:p>
            <a:pPr lvl="1"/>
            <a:r>
              <a:rPr lang="en-US" dirty="0"/>
              <a:t>Create it by running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--yes</a:t>
            </a:r>
            <a:r>
              <a:rPr lang="en-US" dirty="0"/>
              <a:t>.</a:t>
            </a:r>
          </a:p>
          <a:p>
            <a:r>
              <a:rPr lang="en-US" dirty="0"/>
              <a:t>All packages can be found on </a:t>
            </a:r>
            <a:r>
              <a:rPr lang="en-US" dirty="0">
                <a:hlinkClick r:id="rId2"/>
              </a:rPr>
              <a:t>https://www.npmjs.com/</a:t>
            </a:r>
            <a:endParaRPr lang="en-US" dirty="0"/>
          </a:p>
          <a:p>
            <a:r>
              <a:rPr lang="en-US" dirty="0"/>
              <a:t>Install a package by running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&lt;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package will be installed under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folder.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will add to the dependencies section 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package.json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>
                <a:cs typeface="Courier New" panose="02070309020205020404" pitchFamily="49" charset="0"/>
              </a:rPr>
              <a:t>To load a package: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pckg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“&lt;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packageName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/>
              <a:t>Thanks to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the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node_modules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folder will be ignored.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17B153-0295-49E9-8055-7A3F768A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96E1761-42AF-49FF-B1C8-6AA065563A4A}"/>
              </a:ext>
            </a:extLst>
          </p:cNvPr>
          <p:cNvSpPr txBox="1"/>
          <p:nvPr/>
        </p:nvSpPr>
        <p:spPr>
          <a:xfrm>
            <a:off x="10943493" y="6127699"/>
            <a:ext cx="116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package.json</a:t>
            </a:r>
            <a:endParaRPr lang="en-US" sz="1200" dirty="0"/>
          </a:p>
          <a:p>
            <a:pPr algn="ctr"/>
            <a:r>
              <a:rPr lang="en-US" sz="1200" dirty="0" err="1"/>
              <a:t>node_modules</a:t>
            </a:r>
            <a:endParaRPr lang="en-US" sz="1200" dirty="0"/>
          </a:p>
          <a:p>
            <a:pPr algn="ctr"/>
            <a:r>
              <a:rPr lang="en-US" sz="1200" dirty="0"/>
              <a:t>.</a:t>
            </a:r>
            <a:r>
              <a:rPr lang="en-US" sz="1200" dirty="0" err="1"/>
              <a:t>gitignore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65693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3A6464-0B74-4906-92FA-A6784104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RESTful API’s using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D84A29-0624-4B13-BDE7-9070746B6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most popular web framework for NodeJS.</a:t>
            </a:r>
          </a:p>
          <a:p>
            <a:r>
              <a:rPr lang="en-US" dirty="0"/>
              <a:t>Install by running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npm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express</a:t>
            </a:r>
            <a:r>
              <a:rPr lang="en-US" dirty="0"/>
              <a:t>.</a:t>
            </a:r>
          </a:p>
          <a:p>
            <a:r>
              <a:rPr lang="en-US" dirty="0"/>
              <a:t>Load it by writing:</a:t>
            </a:r>
          </a:p>
          <a:p>
            <a:pPr marL="457200" lvl="1" indent="0">
              <a:buNone/>
            </a:pP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app.js: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“express”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dirty="0"/>
              <a:t>Some of the available methods: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More information can be found on </a:t>
            </a:r>
            <a:r>
              <a:rPr lang="en-US" dirty="0">
                <a:hlinkClick r:id="rId2"/>
              </a:rPr>
              <a:t>https://www.npmjs.com/package/express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87E73FE-BFB6-4B28-A72F-8828CE73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</p:spTree>
    <p:extLst>
      <p:ext uri="{BB962C8B-B14F-4D97-AF65-F5344CB8AC3E}">
        <p14:creationId xmlns:p14="http://schemas.microsoft.com/office/powerpoint/2010/main" val="2140949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45A5E8-F3DC-4D3D-97D9-1CC72AA4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 World” express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EF78AF-FA87-4B65-8B1D-667778DE6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app.js: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require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“express”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“/”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 World”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//environment variable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()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`Listening on port 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Run it and go to </a:t>
            </a:r>
            <a:r>
              <a:rPr lang="en-US" dirty="0">
                <a:hlinkClick r:id="rId2"/>
              </a:rPr>
              <a:t>http://localhost:3000/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A9DE204-F7AB-4A1F-8229-06073829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</p:spTree>
    <p:extLst>
      <p:ext uri="{BB962C8B-B14F-4D97-AF65-F5344CB8AC3E}">
        <p14:creationId xmlns:p14="http://schemas.microsoft.com/office/powerpoint/2010/main" val="928296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ABF1D1-684E-4533-934C-F1033C3B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Status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5F08317-20FA-4370-998A-944284CCD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ones are:</a:t>
            </a:r>
          </a:p>
          <a:p>
            <a:pPr lvl="1"/>
            <a:r>
              <a:rPr lang="en-US" dirty="0"/>
              <a:t>200 – OK</a:t>
            </a:r>
          </a:p>
          <a:p>
            <a:pPr lvl="1"/>
            <a:r>
              <a:rPr lang="en-US" dirty="0"/>
              <a:t>201 – Created</a:t>
            </a:r>
          </a:p>
          <a:p>
            <a:pPr lvl="1"/>
            <a:r>
              <a:rPr lang="en-US" dirty="0"/>
              <a:t>400 – Bad Request</a:t>
            </a:r>
          </a:p>
          <a:p>
            <a:pPr lvl="1"/>
            <a:r>
              <a:rPr lang="en-US" dirty="0"/>
              <a:t>401 - Unauthorized</a:t>
            </a:r>
          </a:p>
          <a:p>
            <a:pPr lvl="1"/>
            <a:r>
              <a:rPr lang="en-US" dirty="0"/>
              <a:t>404 – Not Found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All status codes can be found here: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https://restfulapi.net/http-status-codes/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32733E3-F3BA-4F5E-967C-96C5194C8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Slides created by Assaf Nahum</a:t>
            </a:r>
          </a:p>
        </p:txBody>
      </p:sp>
    </p:spTree>
    <p:extLst>
      <p:ext uri="{BB962C8B-B14F-4D97-AF65-F5344CB8AC3E}">
        <p14:creationId xmlns:p14="http://schemas.microsoft.com/office/powerpoint/2010/main" val="391676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4301</TotalTime>
  <Words>661</Words>
  <Application>Microsoft Office PowerPoint</Application>
  <PresentationFormat>מסך רחב</PresentationFormat>
  <Paragraphs>165</Paragraphs>
  <Slides>14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NodeJS</vt:lpstr>
      <vt:lpstr>מצגת של PowerPoint</vt:lpstr>
      <vt:lpstr>What is NodeJS?</vt:lpstr>
      <vt:lpstr>NodeJS “Hello World” Application</vt:lpstr>
      <vt:lpstr>JS vs. NodeJS</vt:lpstr>
      <vt:lpstr>NPM – Node Package Manager</vt:lpstr>
      <vt:lpstr>RESTful API’s using Express</vt:lpstr>
      <vt:lpstr>“Hello World” express server</vt:lpstr>
      <vt:lpstr>HTTP Status Codes</vt:lpstr>
      <vt:lpstr>Route Parameters</vt:lpstr>
      <vt:lpstr>Handling HTTP Post Requests</vt:lpstr>
      <vt:lpstr>Useful Tools</vt:lpstr>
      <vt:lpstr>Important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</dc:title>
  <dc:creator>Assaf Nahum</dc:creator>
  <cp:lastModifiedBy>ערן טגנסקי</cp:lastModifiedBy>
  <cp:revision>55</cp:revision>
  <dcterms:created xsi:type="dcterms:W3CDTF">2019-05-03T16:43:34Z</dcterms:created>
  <dcterms:modified xsi:type="dcterms:W3CDTF">2020-05-03T10:46:37Z</dcterms:modified>
</cp:coreProperties>
</file>