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837" r:id="rId2"/>
  </p:sldMasterIdLst>
  <p:notesMasterIdLst>
    <p:notesMasterId r:id="rId24"/>
  </p:notesMasterIdLst>
  <p:sldIdLst>
    <p:sldId id="256" r:id="rId3"/>
    <p:sldId id="270" r:id="rId4"/>
    <p:sldId id="290" r:id="rId5"/>
    <p:sldId id="293" r:id="rId6"/>
    <p:sldId id="291" r:id="rId7"/>
    <p:sldId id="275" r:id="rId8"/>
    <p:sldId id="276" r:id="rId9"/>
    <p:sldId id="278" r:id="rId10"/>
    <p:sldId id="279" r:id="rId11"/>
    <p:sldId id="286" r:id="rId12"/>
    <p:sldId id="280" r:id="rId13"/>
    <p:sldId id="281" r:id="rId14"/>
    <p:sldId id="294" r:id="rId15"/>
    <p:sldId id="282" r:id="rId16"/>
    <p:sldId id="284" r:id="rId17"/>
    <p:sldId id="285" r:id="rId18"/>
    <p:sldId id="287" r:id="rId19"/>
    <p:sldId id="288" r:id="rId20"/>
    <p:sldId id="289" r:id="rId21"/>
    <p:sldId id="295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8569-A4C7-4456-9A38-82DC68498E69}" type="datetimeFigureOut">
              <a:rPr lang="en-US" smtClean="0"/>
              <a:t>13/5/2020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F347B-43FA-45E7-9A0F-9F69D14D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?code=JC5vbignYnV0dG9uJywgJ2NsaWNrJywgZnVuY3Rpb24gb25DbGljaygpIHsKICAgIGNvbnNvbGUubG9nKCJIaSEiKTsKICAgIHNldFRpbWVvdXQoZnVuY3Rpb24gdGltZXIoKSB7CiAgICAgICAgY29uc29sZS5sb2coJ1lvdSBjbGlja2VkIHRoZSBidXR0b24hJyk7ICAgIAogICAgfSwgMjAwMCk7Cn0pOwoKCmNvbnNvbGUubG9nKCJUaGlzIGlzIG15IHdvcmxkLiIpOw%3D%3D!!!PGJ1dHRvbj5DbGljayBtZSE8L2J1dHRvbj4%3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latentflip.com/loupe/?code=JC5vbignYnV0dG9uJywgJ2NsaWNrJywgZnVuY3Rpb24gb25DbGljaygpIHsKICAgIGNvbnNvbGUubG9nKCJIaSEiKTsKICAgIHNldFRpbWVvdXQoZnVuY3Rpb24gdGltZXIoKSB7CiAgICAgICAgY29uc29sZS5sb2coJ1lvdSBjbGlja2VkIHRoZSBidXR0b24hJyk7ICAgIAogICAgfSwgMjAwMCk7Cn0pOwoKCmNvbnNvbGUubG9nKCJUaGlzIGlzIG15IHdvcmxkLiIpOw%3D%3D!!!PGJ1dHRvbj5DbGljayBtZSE8L2J1dHRvbj4%3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F347B-43FA-45E7-9A0F-9F69D14D9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08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57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51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80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95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52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007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081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25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69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858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7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88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49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2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99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57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304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32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22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29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30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6BC3D4-16BC-4BD7-A59E-852BEC45E394}" type="datetime1">
              <a:rPr lang="en-US" smtClean="0"/>
              <a:t>13/5/2020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4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20B28-F156-49C2-B27B-2518E06D7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885F0D-F4F8-44CD-8BF3-1E2BAB645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6"/>
    </mc:Choice>
    <mc:Fallback>
      <p:transition spd="slow" advTm="38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D679-E36A-43DE-BE21-BEC078E0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7EF096-F0B1-4F9E-9541-15622B63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getInterests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 (</a:t>
            </a:r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});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05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10A78E-6C3E-4A33-BF40-40952370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027360-523C-41BD-BE58-0204B7C9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that holds the eventual result of an async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constructor, Promise object expect function that get two functions as parameters – </a:t>
            </a:r>
            <a:r>
              <a:rPr lang="en-US" u="sng" dirty="0" smtClean="0"/>
              <a:t>resolution function </a:t>
            </a:r>
            <a:r>
              <a:rPr lang="en-US" dirty="0" smtClean="0"/>
              <a:t>and </a:t>
            </a:r>
            <a:r>
              <a:rPr lang="en-US" u="sng" dirty="0" smtClean="0"/>
              <a:t>rejection function</a:t>
            </a:r>
            <a:br>
              <a:rPr lang="en-US" u="sng" dirty="0" smtClean="0"/>
            </a:b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CB6B"/>
                </a:solidFill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2AAFF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82AAFF"/>
                </a:solidFill>
                <a:latin typeface="Consolas" panose="020B0609020204030204" pitchFamily="49" charset="0"/>
              </a:rPr>
              <a:t>rej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89DDFF"/>
                </a:solidFill>
                <a:latin typeface="Consolas" panose="020B0609020204030204" pitchFamily="49" charset="0"/>
              </a:rPr>
              <a:t>{}</a:t>
            </a:r>
            <a:r>
              <a:rPr lang="en-US" dirty="0" smtClean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This function will be executed after construction</a:t>
            </a:r>
          </a:p>
          <a:p>
            <a:r>
              <a:rPr lang="en-US" dirty="0" smtClean="0"/>
              <a:t>The result can be a </a:t>
            </a:r>
            <a:r>
              <a:rPr lang="en-US" b="1" u="sng" dirty="0" smtClean="0"/>
              <a:t>value</a:t>
            </a:r>
            <a:r>
              <a:rPr lang="en-US" dirty="0" smtClean="0"/>
              <a:t> or an </a:t>
            </a:r>
            <a:r>
              <a:rPr lang="en-US" b="1" u="sng" dirty="0" smtClean="0"/>
              <a:t>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object have 3 states:</a:t>
            </a:r>
          </a:p>
          <a:p>
            <a:pPr lvl="1"/>
            <a:r>
              <a:rPr lang="en-US" dirty="0"/>
              <a:t>Pending.</a:t>
            </a:r>
          </a:p>
          <a:p>
            <a:pPr lvl="1"/>
            <a:r>
              <a:rPr lang="en-US" dirty="0"/>
              <a:t>Fulfilled (value)</a:t>
            </a:r>
          </a:p>
          <a:p>
            <a:pPr lvl="1"/>
            <a:r>
              <a:rPr lang="en-US" dirty="0"/>
              <a:t>Rejected (error).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013DE2-D1CF-485F-9BEB-56CA48C7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4E0ED3-E317-451C-848F-DB1C81A0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create a promise: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“success”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“oops something went wrong”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consume a promise: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511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013DE2-D1CF-485F-9BEB-56CA48C7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4E0ED3-E317-451C-848F-DB1C81A0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b="1" dirty="0"/>
              <a:t>a </a:t>
            </a:r>
            <a:r>
              <a:rPr lang="en-US" b="1" dirty="0" smtClean="0"/>
              <a:t>function </a:t>
            </a:r>
            <a:r>
              <a:rPr lang="en-US" dirty="0" smtClean="0"/>
              <a:t>that get number x and returns a promise that will</a:t>
            </a:r>
          </a:p>
          <a:p>
            <a:pPr lvl="1"/>
            <a:r>
              <a:rPr lang="en-US" b="1" u="sng" dirty="0" smtClean="0"/>
              <a:t>resolve</a:t>
            </a:r>
            <a:r>
              <a:rPr lang="en-US" u="sng" dirty="0" smtClean="0"/>
              <a:t> the value of </a:t>
            </a:r>
            <a:r>
              <a:rPr lang="en-US" u="sng" dirty="0" smtClean="0"/>
              <a:t>Factorial</a:t>
            </a:r>
            <a:r>
              <a:rPr lang="en-US" u="sng" dirty="0" smtClean="0"/>
              <a:t>(x) if x is non-negative</a:t>
            </a:r>
            <a:endParaRPr lang="en-US" dirty="0"/>
          </a:p>
          <a:p>
            <a:pPr lvl="1"/>
            <a:r>
              <a:rPr lang="en-US" b="1" u="sng" dirty="0" smtClean="0"/>
              <a:t>reject</a:t>
            </a:r>
            <a:r>
              <a:rPr lang="en-US" u="sng" dirty="0" smtClean="0"/>
              <a:t> when the value is negative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65F94-978E-4FBC-BDFA-87ADFB33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21A1F2-8956-4C17-92C9-116E56D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 to our issue, when more than one callback is needed, the nested promises can be written like this: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getInterests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error.message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will catch any error in the process.</a:t>
            </a:r>
          </a:p>
          <a:p>
            <a:r>
              <a:rPr lang="en-US" dirty="0">
                <a:cs typeface="Courier New" panose="02070309020205020404" pitchFamily="49" charset="0"/>
              </a:rPr>
              <a:t>This implementation is a lot more better than callbacks.</a:t>
            </a:r>
          </a:p>
          <a:p>
            <a:r>
              <a:rPr lang="en-US" dirty="0">
                <a:cs typeface="Courier New" panose="02070309020205020404" pitchFamily="49" charset="0"/>
              </a:rPr>
              <a:t>An even better solution is to use Async &amp; Await.</a:t>
            </a:r>
          </a:p>
        </p:txBody>
      </p:sp>
    </p:spTree>
    <p:extLst>
      <p:ext uri="{BB962C8B-B14F-4D97-AF65-F5344CB8AC3E}">
        <p14:creationId xmlns:p14="http://schemas.microsoft.com/office/powerpoint/2010/main" val="39319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C70E80-50E4-4457-99F5-759284A0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EF02F3-214E-4A0D-A89C-9A5ACA9E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929930" cy="435133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Built </a:t>
            </a:r>
            <a:r>
              <a:rPr lang="en-US" b="1" dirty="0"/>
              <a:t>on top of </a:t>
            </a:r>
            <a:r>
              <a:rPr lang="en-US" b="1" dirty="0" smtClean="0"/>
              <a:t>promises</a:t>
            </a:r>
            <a:endParaRPr lang="en-US" b="1" dirty="0"/>
          </a:p>
          <a:p>
            <a:r>
              <a:rPr lang="en-US" dirty="0"/>
              <a:t>Let you write async code </a:t>
            </a:r>
            <a:r>
              <a:rPr lang="en-US" dirty="0" smtClean="0"/>
              <a:t>similar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sync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Async functions return a promise </a:t>
            </a:r>
            <a:r>
              <a:rPr lang="en-US" dirty="0"/>
              <a:t>rather than directly returning the value</a:t>
            </a:r>
            <a:endParaRPr lang="en-US" dirty="0"/>
          </a:p>
          <a:p>
            <a:r>
              <a:rPr lang="en-US" dirty="0" smtClean="0"/>
              <a:t>Use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dirty="0"/>
              <a:t>when calling an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function to make it synchronous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catch an error use try and </a:t>
            </a:r>
            <a:r>
              <a:rPr lang="en-US" dirty="0" smtClean="0"/>
              <a:t>catch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t="1157" b="1720"/>
          <a:stretch/>
        </p:blipFill>
        <p:spPr>
          <a:xfrm>
            <a:off x="6651285" y="409575"/>
            <a:ext cx="5223792" cy="3676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50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7427D-1E4D-4CF6-A85A-616AC818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F2ABDB-1CC5-4EFF-8D81-FE87239A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 function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displayLocation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getInterests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displayLocation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418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BC7FE2E-25A4-4F22-ACB5-765B682B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3215246"/>
            <a:ext cx="4544059" cy="3000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B56D83-A2B3-49CD-BA05-6A0E5592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and </a:t>
            </a:r>
            <a:r>
              <a:rPr lang="en-US" dirty="0" err="1"/>
              <a:t>AzureDB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2ECE5E-9A48-4CC3-B06E-C5D749F6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SQL Server Management Studio.</a:t>
            </a:r>
          </a:p>
          <a:p>
            <a:r>
              <a:rPr lang="en-US" dirty="0"/>
              <a:t>Connect to the DB with the following settings: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8A2FCB1-DFA9-44B0-8EBC-7582C7DF7857}"/>
              </a:ext>
            </a:extLst>
          </p:cNvPr>
          <p:cNvCxnSpPr/>
          <p:nvPr/>
        </p:nvCxnSpPr>
        <p:spPr>
          <a:xfrm flipH="1">
            <a:off x="7808105" y="3509107"/>
            <a:ext cx="1406769" cy="820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BB8847B-1270-4C8A-AA48-D88D0D1DC14D}"/>
              </a:ext>
            </a:extLst>
          </p:cNvPr>
          <p:cNvCxnSpPr/>
          <p:nvPr/>
        </p:nvCxnSpPr>
        <p:spPr>
          <a:xfrm flipH="1">
            <a:off x="7815920" y="4032554"/>
            <a:ext cx="1406769" cy="820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EA0EF4-8CC0-49F8-AFF9-0B1FE72A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Opreations</a:t>
            </a:r>
            <a:r>
              <a:rPr lang="en-US" dirty="0"/>
              <a:t> in SSMS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280145-A79C-44C5-A10C-BE82F960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Object Explorer, navigate to your DB.</a:t>
            </a:r>
          </a:p>
          <a:p>
            <a:r>
              <a:rPr lang="en-US" dirty="0"/>
              <a:t>Right click on the Tables folder and create a new table.</a:t>
            </a:r>
          </a:p>
          <a:p>
            <a:r>
              <a:rPr lang="en-US" dirty="0"/>
              <a:t>Fulfill the desired structure and save the table.</a:t>
            </a:r>
          </a:p>
          <a:p>
            <a:r>
              <a:rPr lang="en-US" dirty="0"/>
              <a:t>To create, view and modify the data use the “New Query” option and execute.</a:t>
            </a:r>
          </a:p>
        </p:txBody>
      </p:sp>
    </p:spTree>
    <p:extLst>
      <p:ext uri="{BB962C8B-B14F-4D97-AF65-F5344CB8AC3E}">
        <p14:creationId xmlns:p14="http://schemas.microsoft.com/office/powerpoint/2010/main" val="38238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D80AE-D830-4F24-BACC-5257E628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and </a:t>
            </a:r>
            <a:r>
              <a:rPr lang="en-US" dirty="0" err="1"/>
              <a:t>AzureDB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6FED7-6274-4A44-9028-C732ECE1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library named </a:t>
            </a:r>
            <a:r>
              <a:rPr lang="en-US" dirty="0" smtClean="0"/>
              <a:t>“</a:t>
            </a:r>
            <a:r>
              <a:rPr lang="en-US" dirty="0" err="1" smtClean="0"/>
              <a:t>mssql</a:t>
            </a:r>
            <a:r>
              <a:rPr lang="en-US" dirty="0" smtClean="0"/>
              <a:t>” </a:t>
            </a:r>
            <a:r>
              <a:rPr lang="en-US" dirty="0"/>
              <a:t>in order to connect to </a:t>
            </a:r>
            <a:r>
              <a:rPr lang="en-US" dirty="0" err="1"/>
              <a:t>AzureDB</a:t>
            </a:r>
            <a:r>
              <a:rPr lang="en-US" dirty="0"/>
              <a:t>.</a:t>
            </a:r>
          </a:p>
          <a:p>
            <a:r>
              <a:rPr lang="en-US" dirty="0"/>
              <a:t>Edit and use the DButils.js provided for connecting to the DB and for retrieving information in promises.</a:t>
            </a:r>
          </a:p>
          <a:p>
            <a:r>
              <a:rPr lang="en-US" dirty="0"/>
              <a:t>To execute a query use: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DButils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will return a promise object you can use.</a:t>
            </a:r>
          </a:p>
        </p:txBody>
      </p:sp>
    </p:spTree>
    <p:extLst>
      <p:ext uri="{BB962C8B-B14F-4D97-AF65-F5344CB8AC3E}">
        <p14:creationId xmlns:p14="http://schemas.microsoft.com/office/powerpoint/2010/main" val="5033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D39D879-D796-4CA1-9C82-C642D69BF12E}"/>
              </a:ext>
            </a:extLst>
          </p:cNvPr>
          <p:cNvSpPr/>
          <p:nvPr/>
        </p:nvSpPr>
        <p:spPr>
          <a:xfrm>
            <a:off x="4626101" y="1283589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Web basics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EB7034-1BE9-4AF6-BAC9-D1BF0D78F0A0}"/>
              </a:ext>
            </a:extLst>
          </p:cNvPr>
          <p:cNvSpPr/>
          <p:nvPr/>
        </p:nvSpPr>
        <p:spPr>
          <a:xfrm>
            <a:off x="5535930" y="1585341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html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0FF7923-D9E6-4575-A537-D5B86B449066}"/>
              </a:ext>
            </a:extLst>
          </p:cNvPr>
          <p:cNvSpPr/>
          <p:nvPr/>
        </p:nvSpPr>
        <p:spPr>
          <a:xfrm>
            <a:off x="4926711" y="2034540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javascript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713181-9532-40F7-8D55-4EEF610C978D}"/>
              </a:ext>
            </a:extLst>
          </p:cNvPr>
          <p:cNvSpPr/>
          <p:nvPr/>
        </p:nvSpPr>
        <p:spPr>
          <a:xfrm>
            <a:off x="6188585" y="2034540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css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DB54EA5-7754-48DF-A6C4-737899AF2F8B}"/>
              </a:ext>
            </a:extLst>
          </p:cNvPr>
          <p:cNvSpPr/>
          <p:nvPr/>
        </p:nvSpPr>
        <p:spPr>
          <a:xfrm>
            <a:off x="4626101" y="2828925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basics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5CB6AF1-46C4-4F4D-8D47-7BA815EE768E}"/>
              </a:ext>
            </a:extLst>
          </p:cNvPr>
          <p:cNvSpPr/>
          <p:nvPr/>
        </p:nvSpPr>
        <p:spPr>
          <a:xfrm>
            <a:off x="4868990" y="3087243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DOM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FEB252C-845A-4752-B5F2-3E1AA6A0E65B}"/>
              </a:ext>
            </a:extLst>
          </p:cNvPr>
          <p:cNvSpPr/>
          <p:nvPr/>
        </p:nvSpPr>
        <p:spPr>
          <a:xfrm>
            <a:off x="6188585" y="3087243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DHTML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65F6D49-1DA4-477C-96A1-02FF835A8B16}"/>
              </a:ext>
            </a:extLst>
          </p:cNvPr>
          <p:cNvSpPr/>
          <p:nvPr/>
        </p:nvSpPr>
        <p:spPr>
          <a:xfrm>
            <a:off x="4868990" y="3579876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Jquary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5517EB3-BBBC-45FE-B43D-CEE1C72F5B88}"/>
              </a:ext>
            </a:extLst>
          </p:cNvPr>
          <p:cNvSpPr/>
          <p:nvPr/>
        </p:nvSpPr>
        <p:spPr>
          <a:xfrm>
            <a:off x="6188585" y="3579876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JSON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EE45D79-93F4-4021-A7BA-033C2265D9DD}"/>
              </a:ext>
            </a:extLst>
          </p:cNvPr>
          <p:cNvSpPr/>
          <p:nvPr/>
        </p:nvSpPr>
        <p:spPr>
          <a:xfrm>
            <a:off x="4626101" y="4330827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Fullstack</a:t>
            </a:r>
            <a:r>
              <a:rPr lang="en-US" sz="1400" dirty="0">
                <a:solidFill>
                  <a:schemeClr val="tx1"/>
                </a:solidFill>
              </a:rPr>
              <a:t> development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CE9BE7-F9B3-4197-BDB4-94327BF01657}"/>
              </a:ext>
            </a:extLst>
          </p:cNvPr>
          <p:cNvSpPr/>
          <p:nvPr/>
        </p:nvSpPr>
        <p:spPr>
          <a:xfrm>
            <a:off x="7639049" y="4330827"/>
            <a:ext cx="2939798" cy="124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FD13F3-DCBA-486A-BF30-0D57F21FF0CA}"/>
              </a:ext>
            </a:extLst>
          </p:cNvPr>
          <p:cNvSpPr/>
          <p:nvPr/>
        </p:nvSpPr>
        <p:spPr>
          <a:xfrm>
            <a:off x="9259252" y="4712017"/>
            <a:ext cx="1076706" cy="63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Azure DB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F9E6DD0-28A0-456E-A360-13C82C8591FD}"/>
              </a:ext>
            </a:extLst>
          </p:cNvPr>
          <p:cNvSpPr/>
          <p:nvPr/>
        </p:nvSpPr>
        <p:spPr>
          <a:xfrm>
            <a:off x="7866508" y="4712017"/>
            <a:ext cx="1076706" cy="63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NodeJS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3DE3B63-D5B2-4E2C-A027-848E319D0CDD}"/>
              </a:ext>
            </a:extLst>
          </p:cNvPr>
          <p:cNvSpPr/>
          <p:nvPr/>
        </p:nvSpPr>
        <p:spPr>
          <a:xfrm>
            <a:off x="1613153" y="4330827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1DA12AE-DEFA-4E26-83AC-471ED80ED7E5}"/>
              </a:ext>
            </a:extLst>
          </p:cNvPr>
          <p:cNvSpPr/>
          <p:nvPr/>
        </p:nvSpPr>
        <p:spPr>
          <a:xfrm>
            <a:off x="1856042" y="4589145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AngularJS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47A3BA-147A-40D6-BE1B-6F5904F17BA6}"/>
              </a:ext>
            </a:extLst>
          </p:cNvPr>
          <p:cNvSpPr/>
          <p:nvPr/>
        </p:nvSpPr>
        <p:spPr>
          <a:xfrm>
            <a:off x="3175637" y="459257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AJAX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B2018EA-C323-47E7-91FB-A54BD72A1503}"/>
              </a:ext>
            </a:extLst>
          </p:cNvPr>
          <p:cNvSpPr/>
          <p:nvPr/>
        </p:nvSpPr>
        <p:spPr>
          <a:xfrm>
            <a:off x="2544699" y="508006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SPA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A7287FB-46CD-4CBD-949A-4F9101D4B1E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2527173"/>
            <a:ext cx="0" cy="3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7BE2E82-4FDA-47B8-83B9-AD7229E71B4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6096000" y="4072509"/>
            <a:ext cx="0" cy="2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0A2462BF-6467-451E-A1FB-E140D2B4386C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>
            <a:off x="4552951" y="4952619"/>
            <a:ext cx="7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80708BA-4E0F-4ADA-8743-2FD85880788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565899" y="4952619"/>
            <a:ext cx="7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3EA038B-40B6-4027-A502-E5C01D12BE58}"/>
              </a:ext>
            </a:extLst>
          </p:cNvPr>
          <p:cNvSpPr/>
          <p:nvPr/>
        </p:nvSpPr>
        <p:spPr>
          <a:xfrm>
            <a:off x="4824699" y="4666011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DCC96FE-6180-4C54-9D32-70E3EACA8C93}"/>
              </a:ext>
            </a:extLst>
          </p:cNvPr>
          <p:cNvSpPr/>
          <p:nvPr/>
        </p:nvSpPr>
        <p:spPr>
          <a:xfrm>
            <a:off x="6205769" y="4653388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6A7E8EA-C593-4DC9-9D96-4EA2490AFD7C}"/>
              </a:ext>
            </a:extLst>
          </p:cNvPr>
          <p:cNvSpPr/>
          <p:nvPr/>
        </p:nvSpPr>
        <p:spPr>
          <a:xfrm>
            <a:off x="5491712" y="508006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API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0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55"/>
    </mc:Choice>
    <mc:Fallback>
      <p:transition spd="slow" advTm="1015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9D80AE-D830-4F24-BACC-5257E628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/>
              <a:t> - Promise based HTTP </a:t>
            </a:r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6FED7-6274-4A44-9028-C732ECE1F39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EEFFFF"/>
                </a:solidFill>
                <a:latin typeface="Consolas" panose="020B0609020204030204" pitchFamily="49" charset="0"/>
              </a:rPr>
              <a:t>axios</a:t>
            </a:r>
            <a:endParaRPr lang="en-US" sz="20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2AA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`</a:t>
            </a:r>
            <a:r>
              <a:rPr lang="en-US" sz="2000" dirty="0">
                <a:solidFill>
                  <a:srgbClr val="C3E88D"/>
                </a:solidFill>
                <a:latin typeface="Consolas" panose="020B0609020204030204" pitchFamily="49" charset="0"/>
              </a:rPr>
              <a:t>https://api.spoonacular.com/recipes/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${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C3E88D"/>
                </a:solidFill>
                <a:latin typeface="Consolas" panose="020B0609020204030204" pitchFamily="49" charset="0"/>
              </a:rPr>
              <a:t>/information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`,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includeNutrition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FF9CAC"/>
                </a:solidFill>
                <a:latin typeface="Consolas" panose="020B0609020204030204" pitchFamily="49" charset="0"/>
              </a:rPr>
              <a:t>false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apiKey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process</a:t>
            </a:r>
            <a:r>
              <a:rPr lang="en-US" sz="20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env</a:t>
            </a:r>
            <a:r>
              <a:rPr lang="en-US" sz="20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spooncular_apiKey</a:t>
            </a:r>
            <a:endParaRPr lang="en-US" sz="20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EEFF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2AA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console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2AAFF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data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2AA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error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792EA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 console</a:t>
            </a:r>
            <a:r>
              <a:rPr lang="en-US" sz="2000" dirty="0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2AAFF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EEFF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error</a:t>
            </a:r>
            <a:r>
              <a:rPr lang="en-US" sz="2000" dirty="0" err="1">
                <a:solidFill>
                  <a:srgbClr val="89DDFF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EEFFFF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 smtClean="0">
                <a:solidFill>
                  <a:srgbClr val="EEFFFF"/>
                </a:solidFill>
                <a:latin typeface="Consolas" panose="020B0609020204030204" pitchFamily="49" charset="0"/>
              </a:rPr>
              <a:t>))</a:t>
            </a:r>
            <a:r>
              <a:rPr lang="en-US" sz="2000" dirty="0" smtClean="0">
                <a:solidFill>
                  <a:srgbClr val="89DDFF"/>
                </a:solidFill>
                <a:latin typeface="Consolas" panose="020B0609020204030204" pitchFamily="49" charset="0"/>
              </a:rPr>
              <a:t>;</a:t>
            </a:r>
            <a:endParaRPr lang="en-US" sz="2000" dirty="0" smtClean="0"/>
          </a:p>
          <a:p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43A9E-5D2B-4C7C-B786-C7D3EC03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904CDD-643F-4128-BFCC-7A31F7E0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84DA1-255E-4A48-8619-81CD5D07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23A50-54BE-40E4-84A7-84394D73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892675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file is a module.</a:t>
            </a:r>
          </a:p>
          <a:p>
            <a:r>
              <a:rPr lang="en-US" dirty="0" smtClean="0"/>
              <a:t>Module can:</a:t>
            </a:r>
          </a:p>
          <a:p>
            <a:pPr lvl="1"/>
            <a:r>
              <a:rPr lang="en-US" dirty="0" smtClean="0"/>
              <a:t>export functionality</a:t>
            </a:r>
          </a:p>
          <a:p>
            <a:pPr lvl="1"/>
            <a:r>
              <a:rPr lang="en-US" dirty="0" smtClean="0"/>
              <a:t>Import functionality that other module exports</a:t>
            </a:r>
          </a:p>
          <a:p>
            <a:r>
              <a:rPr lang="en-US" dirty="0" smtClean="0"/>
              <a:t>Two module systems available are:</a:t>
            </a:r>
          </a:p>
          <a:p>
            <a:pPr lvl="1"/>
            <a:r>
              <a:rPr lang="en-US" dirty="0" smtClean="0"/>
              <a:t>ES6 module system – using export and import</a:t>
            </a:r>
          </a:p>
          <a:p>
            <a:pPr lvl="1"/>
            <a:r>
              <a:rPr lang="en-US" b="1" dirty="0" err="1" smtClean="0"/>
              <a:t>CommonJS</a:t>
            </a:r>
            <a:r>
              <a:rPr lang="en-US" b="1" dirty="0" smtClean="0"/>
              <a:t> module system</a:t>
            </a:r>
            <a:r>
              <a:rPr lang="he-IL" b="1" dirty="0" smtClean="0"/>
              <a:t> </a:t>
            </a:r>
            <a:r>
              <a:rPr lang="en-US" b="1" dirty="0" smtClean="0"/>
              <a:t> - using </a:t>
            </a:r>
            <a:r>
              <a:rPr lang="en-US" b="1" u="sng" dirty="0" err="1" smtClean="0"/>
              <a:t>module.exports</a:t>
            </a:r>
            <a:r>
              <a:rPr lang="en-US" b="1" dirty="0" smtClean="0"/>
              <a:t> and </a:t>
            </a:r>
            <a:r>
              <a:rPr lang="en-US" b="1" u="sng" dirty="0" smtClean="0"/>
              <a:t>require</a:t>
            </a:r>
            <a:endParaRPr lang="he-IL" b="1" u="sng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84DA1-255E-4A48-8619-81CD5D07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in Node.js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C23A50-54BE-40E4-84A7-84394D73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828800"/>
            <a:ext cx="10757401" cy="4892675"/>
          </a:xfrm>
        </p:spPr>
        <p:txBody>
          <a:bodyPr/>
          <a:lstStyle/>
          <a:p>
            <a:r>
              <a:rPr lang="en-US" dirty="0"/>
              <a:t>In Node.js, we can name three kinds of modules:</a:t>
            </a:r>
          </a:p>
          <a:p>
            <a:pPr lvl="1"/>
            <a:r>
              <a:rPr lang="en-US" b="1" dirty="0" smtClean="0"/>
              <a:t>External modules </a:t>
            </a:r>
            <a:r>
              <a:rPr lang="en-US" dirty="0" smtClean="0"/>
              <a:t>– external libraries we download using </a:t>
            </a:r>
            <a:r>
              <a:rPr lang="en-US" b="1" dirty="0" err="1" smtClean="0"/>
              <a:t>npm</a:t>
            </a:r>
            <a:r>
              <a:rPr lang="en-US" dirty="0" smtClean="0"/>
              <a:t>, like </a:t>
            </a:r>
            <a:r>
              <a:rPr lang="en-US" u="sng" dirty="0" smtClean="0"/>
              <a:t>express</a:t>
            </a:r>
          </a:p>
          <a:p>
            <a:pPr lvl="1"/>
            <a:r>
              <a:rPr lang="en-US" b="1" dirty="0" smtClean="0"/>
              <a:t>Built-in modules </a:t>
            </a:r>
            <a:r>
              <a:rPr lang="en-US" dirty="0" smtClean="0"/>
              <a:t>– built-in libraries that come with node.js, like </a:t>
            </a:r>
            <a:r>
              <a:rPr lang="en-US" u="sng" dirty="0" smtClean="0"/>
              <a:t>path, </a:t>
            </a:r>
            <a:r>
              <a:rPr lang="en-US" u="sng" dirty="0" err="1" smtClean="0"/>
              <a:t>os</a:t>
            </a:r>
            <a:endParaRPr lang="en-US" u="sng" dirty="0" smtClean="0"/>
          </a:p>
          <a:p>
            <a:pPr lvl="1"/>
            <a:r>
              <a:rPr lang="en-US" b="1" dirty="0" smtClean="0"/>
              <a:t>Internal modules </a:t>
            </a:r>
            <a:r>
              <a:rPr lang="en-US" dirty="0" smtClean="0"/>
              <a:t>– javascript files inside our project/directory</a:t>
            </a:r>
          </a:p>
          <a:p>
            <a:r>
              <a:rPr lang="en-US" dirty="0" smtClean="0"/>
              <a:t>In each javascript file we have global variable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to </a:t>
            </a:r>
            <a:r>
              <a:rPr lang="en-US" dirty="0" smtClean="0"/>
              <a:t>see</a:t>
            </a:r>
            <a:endParaRPr lang="en-US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279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C2F7E-E65C-4DA0-9F6A-576F27DB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476FBA-35FE-4D65-A1A8-D813E4D0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Creating a module:</a:t>
            </a:r>
          </a:p>
          <a:p>
            <a:pPr marL="457200" lvl="1" indent="0"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thanks_module.js: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“Thank you,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//private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//public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say_thanks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sayThanks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Loading a module:</a:t>
            </a:r>
          </a:p>
          <a:p>
            <a:pPr marL="457200" lvl="1" indent="0"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app.js: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thanks_generator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“./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thanks_module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thanks_generator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say_thanks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“Eran”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Output: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 you,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Eran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6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9BD945-766F-450F-9E5F-9AA6427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vs.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A5AF2-F2E6-4BC9-A820-3E8E9974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program = blocking program, lines are executed in sequence and </a:t>
            </a:r>
            <a:r>
              <a:rPr lang="en-US" b="1" u="sng" dirty="0"/>
              <a:t>waits</a:t>
            </a:r>
            <a:r>
              <a:rPr lang="en-US" dirty="0"/>
              <a:t> for the previous line to finish.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is a blocking (synchronous) code.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is a non-blocking (asynchronous) code.</a:t>
            </a:r>
          </a:p>
          <a:p>
            <a:r>
              <a:rPr lang="en-US" dirty="0">
                <a:cs typeface="Courier New" panose="02070309020205020404" pitchFamily="49" charset="0"/>
              </a:rPr>
              <a:t>By using async code we schedule a task to be performed in the future.</a:t>
            </a:r>
          </a:p>
          <a:p>
            <a:r>
              <a:rPr lang="en-US" dirty="0">
                <a:cs typeface="Courier New" panose="02070309020205020404" pitchFamily="49" charset="0"/>
              </a:rPr>
              <a:t>Used among others for dealing with I/O and database requests.</a:t>
            </a:r>
          </a:p>
          <a:p>
            <a:r>
              <a:rPr lang="en-US" dirty="0">
                <a:cs typeface="Courier New" panose="02070309020205020404" pitchFamily="49" charset="0"/>
              </a:rPr>
              <a:t>Asynchronous </a:t>
            </a:r>
            <a:r>
              <a:rPr lang="en-US" b="1" u="sng" dirty="0">
                <a:cs typeface="Courier New" panose="02070309020205020404" pitchFamily="49" charset="0"/>
              </a:rPr>
              <a:t>does not mean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concurred (multi-threaded</a:t>
            </a:r>
            <a:r>
              <a:rPr lang="en-US" dirty="0" smtClean="0">
                <a:cs typeface="Courier New" panose="02070309020205020404" pitchFamily="49" charset="0"/>
              </a:rPr>
              <a:t>).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cs typeface="Courier New" panose="02070309020205020404" pitchFamily="49" charset="0"/>
              </a:rPr>
              <a:t>NodeJS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single threaded.</a:t>
            </a:r>
          </a:p>
        </p:txBody>
      </p:sp>
    </p:spTree>
    <p:extLst>
      <p:ext uri="{BB962C8B-B14F-4D97-AF65-F5344CB8AC3E}">
        <p14:creationId xmlns:p14="http://schemas.microsoft.com/office/powerpoint/2010/main" val="7785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53DD9-5EF2-4916-8A4D-579A19C3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257ECD-5DB5-4BCB-A686-1D4E387C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return from an async code or function are not created until the async code or function finishes.</a:t>
            </a:r>
          </a:p>
          <a:p>
            <a:r>
              <a:rPr lang="en-US" dirty="0"/>
              <a:t>This will result in an </a:t>
            </a:r>
            <a:r>
              <a:rPr lang="en-US" b="1" u="sng" dirty="0"/>
              <a:t>undefined</a:t>
            </a:r>
            <a:r>
              <a:rPr lang="en-US" dirty="0"/>
              <a:t> variable if accessed too early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D486D-2E19-4017-82C4-5546A81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E9E90D-F06B-46E3-BCE8-217ECBC9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function that we pass to the async function, and that we call when the result of the async operation is ready (that why it is called callback).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create an async callback function: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objectToReturnWhenFinished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call this async function and get the object: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returnedObject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returnedObject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673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625AB-DBF2-4428-A821-DE11D394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F1E121-EE96-46E5-9A39-027C4C1C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using more than one callback we will get a nested callback code, which is called a “callback hell”.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Getting a user from the DB.</a:t>
            </a:r>
          </a:p>
          <a:p>
            <a:pPr lvl="2"/>
            <a:r>
              <a:rPr lang="en-US" dirty="0"/>
              <a:t>Then getting all his interests from the DB.</a:t>
            </a:r>
          </a:p>
          <a:p>
            <a:pPr lvl="3"/>
            <a:r>
              <a:rPr lang="en-US" dirty="0"/>
              <a:t>Then getting the first interest location.</a:t>
            </a:r>
          </a:p>
          <a:p>
            <a:pPr lvl="4"/>
            <a:r>
              <a:rPr lang="en-US" dirty="0"/>
              <a:t>Then getting…</a:t>
            </a:r>
          </a:p>
          <a:p>
            <a:pPr lvl="5"/>
            <a:r>
              <a:rPr lang="en-US" dirty="0"/>
              <a:t>…</a:t>
            </a:r>
          </a:p>
          <a:p>
            <a:r>
              <a:rPr lang="en-US" dirty="0"/>
              <a:t>To fix this, we use promises.</a:t>
            </a:r>
          </a:p>
        </p:txBody>
      </p:sp>
    </p:spTree>
    <p:extLst>
      <p:ext uri="{BB962C8B-B14F-4D97-AF65-F5344CB8AC3E}">
        <p14:creationId xmlns:p14="http://schemas.microsoft.com/office/powerpoint/2010/main" val="13077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כחול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11840</TotalTime>
  <Words>600</Words>
  <Application>Microsoft Office PowerPoint</Application>
  <PresentationFormat>מסך רחב</PresentationFormat>
  <Paragraphs>195</Paragraphs>
  <Slides>21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Times New Roman</vt:lpstr>
      <vt:lpstr>Wingdings 2</vt:lpstr>
      <vt:lpstr>HDOfficeLightV0</vt:lpstr>
      <vt:lpstr>1_HDOfficeLightV0</vt:lpstr>
      <vt:lpstr>Advanced NodeJS</vt:lpstr>
      <vt:lpstr>מצגת של PowerPoint</vt:lpstr>
      <vt:lpstr>Modules</vt:lpstr>
      <vt:lpstr>Modules in Node.js</vt:lpstr>
      <vt:lpstr>Module Example</vt:lpstr>
      <vt:lpstr>Synchronous vs. Asynchronous</vt:lpstr>
      <vt:lpstr>Undefined?</vt:lpstr>
      <vt:lpstr>Callbacks</vt:lpstr>
      <vt:lpstr>Callback Hell</vt:lpstr>
      <vt:lpstr>Callback Hell Example</vt:lpstr>
      <vt:lpstr>Promises</vt:lpstr>
      <vt:lpstr>Promise Example</vt:lpstr>
      <vt:lpstr>Promise Task</vt:lpstr>
      <vt:lpstr>Chaining Promises Example</vt:lpstr>
      <vt:lpstr>Async &amp; Await</vt:lpstr>
      <vt:lpstr>Async &amp; Await Example</vt:lpstr>
      <vt:lpstr>SSMS and AzureDB</vt:lpstr>
      <vt:lpstr>Opreations in SSMS</vt:lpstr>
      <vt:lpstr>NodeJS and AzureDB</vt:lpstr>
      <vt:lpstr>Axios - Promise based HTTP client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Assaf Nahum</dc:creator>
  <cp:lastModifiedBy>ערן טגנסקי</cp:lastModifiedBy>
  <cp:revision>136</cp:revision>
  <dcterms:created xsi:type="dcterms:W3CDTF">2019-05-03T16:43:34Z</dcterms:created>
  <dcterms:modified xsi:type="dcterms:W3CDTF">2020-05-15T11:26:14Z</dcterms:modified>
</cp:coreProperties>
</file>