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5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92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93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64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0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7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86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38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69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454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F30DF3-DFFA-4552-B012-B12F7E42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9DEABC-B983-4020-8EF0-A5B41044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7" y="2845649"/>
            <a:ext cx="11731082" cy="2387600"/>
          </a:xfrm>
        </p:spPr>
        <p:txBody>
          <a:bodyPr>
            <a:normAutofit/>
          </a:bodyPr>
          <a:lstStyle/>
          <a:p>
            <a:r>
              <a:rPr lang="en-US" sz="4800" dirty="0"/>
              <a:t>3D Reconstruction of small </a:t>
            </a:r>
            <a:r>
              <a:rPr lang="en-US" sz="4800" dirty="0" smtClean="0"/>
              <a:t>Solar System </a:t>
            </a:r>
            <a:r>
              <a:rPr lang="en-US" sz="4800" dirty="0"/>
              <a:t>bodies using rendered </a:t>
            </a:r>
            <a:r>
              <a:rPr lang="en-US" sz="4800" dirty="0" smtClean="0"/>
              <a:t>and compressed images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EB8468-0C9D-4D9C-8F0E-1801A978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3832"/>
            <a:ext cx="9144000" cy="82296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DE" sz="2000" dirty="0" smtClean="0"/>
              <a:t>Thesis </a:t>
            </a:r>
            <a:r>
              <a:rPr lang="de-DE" sz="2000" dirty="0"/>
              <a:t>Presentation</a:t>
            </a:r>
          </a:p>
          <a:p>
            <a:pPr algn="l"/>
            <a:r>
              <a:rPr lang="de-DE" sz="2000" dirty="0"/>
              <a:t>By Gabriel J. </a:t>
            </a:r>
            <a:r>
              <a:rPr lang="de-DE" sz="2000" dirty="0" smtClean="0"/>
              <a:t>Schwarzkopf</a:t>
            </a:r>
          </a:p>
          <a:p>
            <a:pPr algn="l"/>
            <a:r>
              <a:rPr lang="de-DE" sz="2000" dirty="0" smtClean="0"/>
              <a:t>Supervisor: Jaan </a:t>
            </a:r>
            <a:r>
              <a:rPr lang="de-DE" sz="2000" dirty="0" err="1" smtClean="0"/>
              <a:t>Praks</a:t>
            </a:r>
            <a:r>
              <a:rPr lang="de-DE" sz="2000" dirty="0" smtClean="0"/>
              <a:t>; </a:t>
            </a:r>
            <a:r>
              <a:rPr lang="de-DE" sz="2000" dirty="0" err="1" smtClean="0"/>
              <a:t>Advisor</a:t>
            </a:r>
            <a:r>
              <a:rPr lang="de-DE" sz="2000" dirty="0" smtClean="0"/>
              <a:t>: Andris </a:t>
            </a:r>
            <a:r>
              <a:rPr lang="de-DE" sz="2000" dirty="0" err="1" smtClean="0"/>
              <a:t>Slavinskis</a:t>
            </a:r>
            <a:endParaRPr lang="de-DE" sz="2000" dirty="0"/>
          </a:p>
        </p:txBody>
      </p:sp>
      <p:sp>
        <p:nvSpPr>
          <p:cNvPr id="8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rogressBar"/>
          <p:cNvSpPr/>
          <p:nvPr/>
        </p:nvSpPr>
        <p:spPr>
          <a:xfrm>
            <a:off x="0" y="6813550"/>
            <a:ext cx="937846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1/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046EEE0-7BE1-4BBE-9175-4835F2B03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335016-F4C5-4F79-84AD-0E2E926C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267B8-8804-4D01-8DD3-014B8AF1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Compression reduced data substantially, JPEG2000 works </a:t>
            </a:r>
            <a:r>
              <a:rPr lang="en-GB" dirty="0" smtClean="0"/>
              <a:t>well</a:t>
            </a:r>
          </a:p>
          <a:p>
            <a:r>
              <a:rPr lang="en-GB" dirty="0" err="1" smtClean="0"/>
              <a:t>SfM</a:t>
            </a:r>
            <a:r>
              <a:rPr lang="en-GB" dirty="0" smtClean="0"/>
              <a:t> Both incremental necessary, global never</a:t>
            </a:r>
          </a:p>
          <a:p>
            <a:endParaRPr lang="en-GB" dirty="0"/>
          </a:p>
          <a:p>
            <a:r>
              <a:rPr lang="en-GB" dirty="0"/>
              <a:t>First </a:t>
            </a:r>
            <a:r>
              <a:rPr lang="en-GB" dirty="0" smtClean="0"/>
              <a:t>step for </a:t>
            </a:r>
            <a:r>
              <a:rPr lang="en-GB" dirty="0" err="1" smtClean="0"/>
              <a:t>sispo</a:t>
            </a:r>
            <a:endParaRPr lang="en-GB" dirty="0"/>
          </a:p>
          <a:p>
            <a:r>
              <a:rPr lang="en-GB" dirty="0"/>
              <a:t>Many things to do</a:t>
            </a:r>
          </a:p>
          <a:p>
            <a:endParaRPr lang="en-GB" dirty="0"/>
          </a:p>
        </p:txBody>
      </p:sp>
      <p:sp>
        <p:nvSpPr>
          <p:cNvPr id="8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rogressBar"/>
          <p:cNvSpPr/>
          <p:nvPr/>
        </p:nvSpPr>
        <p:spPr>
          <a:xfrm>
            <a:off x="0" y="6813550"/>
            <a:ext cx="9378462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10/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9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0ADB998-D45D-4EB8-B168-1ED0EA096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576ECCA-FD84-45FC-8522-2C9E11654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2411"/>
            <a:ext cx="9144000" cy="23876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you for your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7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progressBar"/>
          <p:cNvSpPr/>
          <p:nvPr/>
        </p:nvSpPr>
        <p:spPr>
          <a:xfrm>
            <a:off x="0" y="6813550"/>
            <a:ext cx="10316308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11/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3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5FEDB-10C4-4548-8210-BDC1473B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993C-399B-4BEC-899A-A8D211C0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progressBar"/>
          <p:cNvSpPr/>
          <p:nvPr/>
        </p:nvSpPr>
        <p:spPr>
          <a:xfrm>
            <a:off x="0" y="6813550"/>
            <a:ext cx="11254154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12/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CE1A7-DBFF-49C2-829B-F5757518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1A94B-662B-495C-A782-A033DADB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progressBar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13/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0D5E112-C414-47FE-9857-4FF3ECBCF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C49582-938F-40A9-BE38-62426BD4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1F290-019A-40A3-A5B9-1D3A5234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</a:p>
          <a:p>
            <a:r>
              <a:rPr lang="en-GB" dirty="0" smtClean="0"/>
              <a:t>Theory</a:t>
            </a:r>
            <a:endParaRPr lang="en-GB" dirty="0"/>
          </a:p>
          <a:p>
            <a:r>
              <a:rPr lang="en-GB" dirty="0"/>
              <a:t>Implementation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Conclusion</a:t>
            </a:r>
          </a:p>
        </p:txBody>
      </p:sp>
      <p:sp>
        <p:nvSpPr>
          <p:cNvPr id="8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rogressBar"/>
          <p:cNvSpPr/>
          <p:nvPr/>
        </p:nvSpPr>
        <p:spPr>
          <a:xfrm>
            <a:off x="0" y="6813550"/>
            <a:ext cx="1875692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2/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0D5E112-C414-47FE-9857-4FF3ECBCF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C49582-938F-40A9-BE38-62426BD4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1F290-019A-40A3-A5B9-1D3A5234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Solar System formation</a:t>
            </a:r>
          </a:p>
          <a:p>
            <a:r>
              <a:rPr lang="en-GB" dirty="0" smtClean="0"/>
              <a:t>Limited Information from remote observations</a:t>
            </a:r>
          </a:p>
          <a:p>
            <a:r>
              <a:rPr lang="en-GB" dirty="0" smtClean="0"/>
              <a:t>In-situ more detailed information</a:t>
            </a:r>
          </a:p>
          <a:p>
            <a:r>
              <a:rPr lang="en-GB" dirty="0" smtClean="0"/>
              <a:t>Small sat flyby as compromise between number of targets and in-situ</a:t>
            </a:r>
          </a:p>
          <a:p>
            <a:r>
              <a:rPr lang="en-GB" dirty="0" smtClean="0"/>
              <a:t>Confirmed missions (Comet interceptor and Hera) and concepts (</a:t>
            </a:r>
            <a:r>
              <a:rPr lang="en-GB" dirty="0" err="1" smtClean="0"/>
              <a:t>CASTAway</a:t>
            </a:r>
            <a:r>
              <a:rPr lang="en-GB" dirty="0" smtClean="0"/>
              <a:t> and MANTIS)</a:t>
            </a:r>
          </a:p>
          <a:p>
            <a:r>
              <a:rPr lang="en-GB" dirty="0" smtClean="0"/>
              <a:t>Synthetic image creation because missing real images</a:t>
            </a:r>
          </a:p>
          <a:p>
            <a:r>
              <a:rPr lang="en-GB" dirty="0" err="1" smtClean="0"/>
              <a:t>Hapke</a:t>
            </a:r>
            <a:r>
              <a:rPr lang="en-GB" dirty="0" smtClean="0"/>
              <a:t> model is empirical and has problems</a:t>
            </a:r>
          </a:p>
          <a:p>
            <a:r>
              <a:rPr lang="en-GB" dirty="0" smtClean="0"/>
              <a:t>SISPO provides solution</a:t>
            </a:r>
          </a:p>
          <a:p>
            <a:endParaRPr lang="en-GB" dirty="0"/>
          </a:p>
        </p:txBody>
      </p:sp>
      <p:sp>
        <p:nvSpPr>
          <p:cNvPr id="8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rogressBar"/>
          <p:cNvSpPr/>
          <p:nvPr/>
        </p:nvSpPr>
        <p:spPr>
          <a:xfrm>
            <a:off x="0" y="6813550"/>
            <a:ext cx="2813539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3/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F5211C-2EF3-4D65-ABD2-3A4E762D5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923B16-66E9-41C3-ADED-FC68904F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- Rendering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565A4-0F0A-47C2-AF20-60690311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Rendering</a:t>
            </a:r>
            <a:endParaRPr lang="en-GB" dirty="0"/>
          </a:p>
          <a:p>
            <a:pPr lvl="1"/>
            <a:r>
              <a:rPr lang="en-GB" dirty="0"/>
              <a:t>Path tracing</a:t>
            </a:r>
          </a:p>
          <a:p>
            <a:pPr lvl="1"/>
            <a:r>
              <a:rPr lang="en-GB" dirty="0"/>
              <a:t>Shaders</a:t>
            </a:r>
          </a:p>
          <a:p>
            <a:pPr lvl="1"/>
            <a:r>
              <a:rPr lang="en-GB" dirty="0"/>
              <a:t>Composition</a:t>
            </a:r>
          </a:p>
          <a:p>
            <a:endParaRPr lang="en-GB" dirty="0"/>
          </a:p>
        </p:txBody>
      </p:sp>
      <p:sp>
        <p:nvSpPr>
          <p:cNvPr id="8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rogressBar"/>
          <p:cNvSpPr/>
          <p:nvPr/>
        </p:nvSpPr>
        <p:spPr>
          <a:xfrm>
            <a:off x="0" y="6813550"/>
            <a:ext cx="3751385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4/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F5211C-2EF3-4D65-ABD2-3A4E762D5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923B16-66E9-41C3-ADED-FC68904F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Computer Vision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565A4-0F0A-47C2-AF20-60690311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  <a:p>
            <a:pPr lvl="1"/>
            <a:r>
              <a:rPr lang="en-GB" dirty="0"/>
              <a:t>Pinhole camera</a:t>
            </a:r>
          </a:p>
          <a:p>
            <a:pPr lvl="1"/>
            <a:r>
              <a:rPr lang="en-GB" dirty="0" err="1"/>
              <a:t>SfM</a:t>
            </a:r>
            <a:endParaRPr lang="en-GB" dirty="0"/>
          </a:p>
          <a:p>
            <a:endParaRPr lang="en-GB" dirty="0"/>
          </a:p>
        </p:txBody>
      </p:sp>
      <p:sp>
        <p:nvSpPr>
          <p:cNvPr id="8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rogressBar"/>
          <p:cNvSpPr/>
          <p:nvPr/>
        </p:nvSpPr>
        <p:spPr>
          <a:xfrm>
            <a:off x="0" y="6813550"/>
            <a:ext cx="4689231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5/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69766C7-9411-4628-9369-0945D2935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375A3F-AD0F-40A5-A3C0-00F6E011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46B8C-67F6-4731-8D12-375DD798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Blender</a:t>
            </a:r>
          </a:p>
          <a:p>
            <a:pPr lvl="1"/>
            <a:r>
              <a:rPr lang="en-GB" dirty="0"/>
              <a:t>Procedural terrain generation</a:t>
            </a:r>
          </a:p>
          <a:p>
            <a:pPr lvl="1"/>
            <a:endParaRPr lang="en-GB" dirty="0"/>
          </a:p>
        </p:txBody>
      </p:sp>
      <p:sp>
        <p:nvSpPr>
          <p:cNvPr id="8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rogressBar"/>
          <p:cNvSpPr/>
          <p:nvPr/>
        </p:nvSpPr>
        <p:spPr>
          <a:xfrm>
            <a:off x="0" y="6813550"/>
            <a:ext cx="5627077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6/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69766C7-9411-4628-9369-0945D2935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375A3F-AD0F-40A5-A3C0-00F6E011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46B8C-67F6-4731-8D12-375DD798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Compression</a:t>
            </a:r>
          </a:p>
          <a:p>
            <a:pPr lvl="1"/>
            <a:r>
              <a:rPr lang="en-GB" dirty="0"/>
              <a:t>PNG and JP2000</a:t>
            </a:r>
          </a:p>
          <a:p>
            <a:pPr lvl="1"/>
            <a:endParaRPr lang="en-GB" dirty="0"/>
          </a:p>
        </p:txBody>
      </p:sp>
      <p:sp>
        <p:nvSpPr>
          <p:cNvPr id="8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rogressBar"/>
          <p:cNvSpPr/>
          <p:nvPr/>
        </p:nvSpPr>
        <p:spPr>
          <a:xfrm>
            <a:off x="0" y="6813550"/>
            <a:ext cx="6564923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7/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69766C7-9411-4628-9369-0945D2935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375A3F-AD0F-40A5-A3C0-00F6E011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46B8C-67F6-4731-8D12-375DD798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SfM</a:t>
            </a:r>
            <a:endParaRPr lang="en-GB" dirty="0"/>
          </a:p>
          <a:p>
            <a:pPr lvl="1"/>
            <a:r>
              <a:rPr lang="en-GB" dirty="0"/>
              <a:t>Complete </a:t>
            </a:r>
            <a:r>
              <a:rPr lang="en-GB" dirty="0" err="1"/>
              <a:t>SfM</a:t>
            </a:r>
            <a:r>
              <a:rPr lang="en-GB" dirty="0"/>
              <a:t> pipeline from images to textured model with </a:t>
            </a:r>
            <a:r>
              <a:rPr lang="en-GB" dirty="0" err="1"/>
              <a:t>OpenMVG</a:t>
            </a:r>
            <a:r>
              <a:rPr lang="en-GB" dirty="0"/>
              <a:t>/</a:t>
            </a:r>
            <a:r>
              <a:rPr lang="en-GB" dirty="0" err="1"/>
              <a:t>OpenMVS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rogressBar"/>
          <p:cNvSpPr/>
          <p:nvPr/>
        </p:nvSpPr>
        <p:spPr>
          <a:xfrm>
            <a:off x="0" y="6813550"/>
            <a:ext cx="7502769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8/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C1CAE92-E09D-4763-87CE-A097FD09E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1DF4EC-A770-46C7-A3D7-B4C4E02D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402DA-1091-448E-A49E-BC382820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Images</a:t>
            </a:r>
          </a:p>
          <a:p>
            <a:r>
              <a:rPr lang="en-GB" dirty="0"/>
              <a:t>3D models</a:t>
            </a:r>
          </a:p>
          <a:p>
            <a:r>
              <a:rPr lang="en-GB" dirty="0"/>
              <a:t>Compression effects</a:t>
            </a:r>
          </a:p>
          <a:p>
            <a:r>
              <a:rPr lang="en-GB" dirty="0"/>
              <a:t>Reconstruction </a:t>
            </a:r>
            <a:r>
              <a:rPr lang="en-GB" dirty="0" smtClean="0"/>
              <a:t>algorithms (which </a:t>
            </a:r>
            <a:r>
              <a:rPr lang="en-GB" dirty="0" err="1" smtClean="0"/>
              <a:t>algo</a:t>
            </a:r>
            <a:r>
              <a:rPr lang="en-GB" dirty="0" smtClean="0"/>
              <a:t> under which conditions)</a:t>
            </a:r>
            <a:endParaRPr lang="en-GB" dirty="0"/>
          </a:p>
          <a:p>
            <a:r>
              <a:rPr lang="en-GB" dirty="0"/>
              <a:t>Profiling</a:t>
            </a:r>
          </a:p>
          <a:p>
            <a:endParaRPr lang="en-GB" dirty="0"/>
          </a:p>
        </p:txBody>
      </p:sp>
      <p:sp>
        <p:nvSpPr>
          <p:cNvPr id="8" name="progressBarBackground"/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progressBar"/>
          <p:cNvSpPr/>
          <p:nvPr/>
        </p:nvSpPr>
        <p:spPr>
          <a:xfrm>
            <a:off x="0" y="6813550"/>
            <a:ext cx="8440615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ageNumber"/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i-FI" sz="1300" smtClean="0">
                <a:solidFill>
                  <a:srgbClr val="FB0006"/>
                </a:solidFill>
              </a:rPr>
              <a:t> 9/ 13</a:t>
            </a:r>
            <a:endParaRPr lang="fi-FI" sz="1300">
              <a:solidFill>
                <a:srgbClr val="FB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6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229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3D Reconstruction of small Solar System bodies using rendered and compressed images</vt:lpstr>
      <vt:lpstr>Table of Contents</vt:lpstr>
      <vt:lpstr>Motivation</vt:lpstr>
      <vt:lpstr>Theory - Rendering</vt:lpstr>
      <vt:lpstr>Theory – Computer Vision</vt:lpstr>
      <vt:lpstr>Implementation</vt:lpstr>
      <vt:lpstr>Implementation</vt:lpstr>
      <vt:lpstr>Implementation</vt:lpstr>
      <vt:lpstr>Results</vt:lpstr>
      <vt:lpstr>Conclusion</vt:lpstr>
      <vt:lpstr>Thank you for your attention!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>Gabriel Schwarzkopf</dc:creator>
  <cp:lastModifiedBy>Schwarzkopf Gabriel</cp:lastModifiedBy>
  <cp:revision>23</cp:revision>
  <dcterms:created xsi:type="dcterms:W3CDTF">2020-02-12T08:27:42Z</dcterms:created>
  <dcterms:modified xsi:type="dcterms:W3CDTF">2020-02-13T20:13:28Z</dcterms:modified>
</cp:coreProperties>
</file>