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8" r:id="rId4"/>
    <p:sldId id="277" r:id="rId5"/>
    <p:sldId id="292" r:id="rId6"/>
    <p:sldId id="280" r:id="rId7"/>
    <p:sldId id="281" r:id="rId8"/>
    <p:sldId id="285" r:id="rId9"/>
    <p:sldId id="286" r:id="rId10"/>
    <p:sldId id="289" r:id="rId11"/>
    <p:sldId id="293" r:id="rId12"/>
    <p:sldId id="294" r:id="rId13"/>
    <p:sldId id="290" r:id="rId14"/>
    <p:sldId id="271" r:id="rId15"/>
    <p:sldId id="272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506"/>
    <a:srgbClr val="D59E3E"/>
    <a:srgbClr val="808080"/>
    <a:srgbClr val="69A12B"/>
    <a:srgbClr val="92D050"/>
    <a:srgbClr val="C0C08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21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835-86BA-4805-9BB1-FDAD52D2B088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E7E4-1E9A-466F-BE94-556994F2CFF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149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E7E4-1E9A-466F-BE94-556994F2CFF9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52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E7E4-1E9A-466F-BE94-556994F2CFF9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721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71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79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38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19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71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67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52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400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32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69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750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7131-86A4-41D5-B115-4DE72EC57340}" type="datetimeFigureOut">
              <a:rPr lang="es-PE" smtClean="0"/>
              <a:t>20/10/2019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0743-5E72-4516-9C4E-C09EB2D64F6C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082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zatrade.inf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ZAPALLO LOCH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2" r="40329"/>
          <a:stretch/>
        </p:blipFill>
        <p:spPr bwMode="auto">
          <a:xfrm>
            <a:off x="5429973" y="-13364"/>
            <a:ext cx="3671586" cy="6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para CAIGUA cultiv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3" t="469" r="30552" b="13375"/>
          <a:stretch/>
        </p:blipFill>
        <p:spPr bwMode="auto">
          <a:xfrm>
            <a:off x="1" y="0"/>
            <a:ext cx="31088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n para PAPA NATIVAS ROJA y AZU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8" r="30791"/>
          <a:stretch/>
        </p:blipFill>
        <p:spPr bwMode="auto">
          <a:xfrm>
            <a:off x="3080311" y="-6682"/>
            <a:ext cx="2627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5" t="14674" r="37816"/>
          <a:stretch/>
        </p:blipFill>
        <p:spPr bwMode="auto">
          <a:xfrm>
            <a:off x="9101559" y="-6682"/>
            <a:ext cx="3090441" cy="68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PAPA NATIVAS ROJA y 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C0C08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720601" y="3937920"/>
            <a:ext cx="302057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Francia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Alemania</a:t>
            </a:r>
          </a:p>
          <a:p>
            <a:pPr algn="r"/>
            <a:r>
              <a:rPr lang="es-PE" sz="3500" b="1" dirty="0">
                <a:solidFill>
                  <a:schemeClr val="bg1"/>
                </a:solidFill>
              </a:rPr>
              <a:t>Estados Unidos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248962" y="3516493"/>
            <a:ext cx="92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7030A0"/>
                  </a:outerShdw>
                </a:effectLst>
                <a:latin typeface="Arial Black" panose="020B0A04020102020204" pitchFamily="34" charset="0"/>
              </a:rPr>
              <a:t>Chips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7030A0"/>
                  </a:outerShdw>
                </a:effectLst>
                <a:latin typeface="Arial Black" panose="020B0A04020102020204" pitchFamily="34" charset="0"/>
              </a:rPr>
              <a:t>Papa nativa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7030A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ultado de imagen para OLLUCO FRE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293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A61506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720601" y="3937920"/>
            <a:ext cx="302057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>
                <a:solidFill>
                  <a:schemeClr val="bg1"/>
                </a:solidFill>
              </a:rPr>
              <a:t>Estados </a:t>
            </a:r>
            <a:r>
              <a:rPr lang="es-PE" sz="3500" b="1" dirty="0" smtClean="0">
                <a:solidFill>
                  <a:schemeClr val="bg1"/>
                </a:solidFill>
              </a:rPr>
              <a:t>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Italia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48962" y="3516493"/>
            <a:ext cx="92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A61506"/>
                  </a:outerShdw>
                </a:effectLst>
                <a:latin typeface="Arial Black" panose="020B0A04020102020204" pitchFamily="34" charset="0"/>
              </a:rPr>
              <a:t>Frescos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A61506"/>
                  </a:outerShdw>
                </a:effectLst>
                <a:latin typeface="Arial Black" panose="020B0A04020102020204" pitchFamily="34" charset="0"/>
              </a:rPr>
              <a:t>Ollucos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A61506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ultado de imagen para CAIGUA cultiv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2" b="50276"/>
          <a:stretch/>
        </p:blipFill>
        <p:spPr bwMode="auto">
          <a:xfrm>
            <a:off x="1" y="-93785"/>
            <a:ext cx="12192000" cy="69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00B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Triángulo rectángulo 9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462709" y="3937920"/>
            <a:ext cx="32784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Chile</a:t>
            </a:r>
          </a:p>
          <a:p>
            <a:pPr algn="r"/>
            <a:r>
              <a:rPr lang="es-PE" sz="3500" b="1" dirty="0">
                <a:solidFill>
                  <a:schemeClr val="bg1"/>
                </a:solidFill>
              </a:rPr>
              <a:t>	</a:t>
            </a:r>
            <a:r>
              <a:rPr lang="es-PE" sz="3500" b="1" dirty="0" smtClean="0">
                <a:solidFill>
                  <a:schemeClr val="bg1"/>
                </a:solidFill>
              </a:rPr>
              <a:t>Republica Checa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Italia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Suiza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48962" y="3516493"/>
            <a:ext cx="921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B050"/>
                  </a:outerShdw>
                </a:effectLst>
                <a:latin typeface="Arial Black" panose="020B0A04020102020204" pitchFamily="34" charset="0"/>
              </a:rPr>
              <a:t>Entero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B050"/>
                  </a:outerShdw>
                </a:effectLst>
                <a:latin typeface="Arial Black" panose="020B0A04020102020204" pitchFamily="34" charset="0"/>
              </a:rPr>
              <a:t>Frito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B050"/>
                  </a:outerShdw>
                </a:effectLst>
                <a:latin typeface="Arial Black" panose="020B0A04020102020204" pitchFamily="34" charset="0"/>
              </a:rPr>
              <a:t>Caigua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00B05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n para ZAPALLO LO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1600"/>
            <a:ext cx="12317307" cy="82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507739" y="-1357549"/>
            <a:ext cx="12825046" cy="8215549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122021" y="3937920"/>
            <a:ext cx="461915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>
                <a:solidFill>
                  <a:schemeClr val="bg1"/>
                </a:solidFill>
              </a:rPr>
              <a:t>Emiratos Árabes </a:t>
            </a:r>
            <a:r>
              <a:rPr lang="es-PE" sz="3500" b="1" dirty="0" smtClean="0">
                <a:solidFill>
                  <a:schemeClr val="bg1"/>
                </a:solidFill>
              </a:rPr>
              <a:t>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Hong Kong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551482" y="1418932"/>
            <a:ext cx="92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effectLst>
                  <a:outerShdw dist="76200" dir="13440000" sx="101000" sy="101000" algn="r" rotWithShape="0">
                    <a:schemeClr val="bg1"/>
                  </a:outerShdw>
                </a:effectLst>
                <a:latin typeface="Arial Black" panose="020B0A04020102020204" pitchFamily="34" charset="0"/>
              </a:rPr>
              <a:t>Fresco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effectLst>
                  <a:outerShdw dist="76200" dir="13440000" sx="101000" sy="101000" algn="r" rotWithShape="0">
                    <a:schemeClr val="bg1"/>
                  </a:outerShdw>
                </a:effectLst>
                <a:latin typeface="Arial Black" panose="020B0A04020102020204" pitchFamily="34" charset="0"/>
              </a:rPr>
              <a:t>Loche</a:t>
            </a:r>
            <a:endParaRPr lang="es-PE" sz="7000" dirty="0">
              <a:effectLst>
                <a:outerShdw dist="76200" dir="13440000" sx="101000" sy="101000" algn="r" rotWithShape="0">
                  <a:schemeClr val="bg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080" y="2544800"/>
            <a:ext cx="10515600" cy="1325563"/>
          </a:xfrm>
        </p:spPr>
        <p:txBody>
          <a:bodyPr/>
          <a:lstStyle/>
          <a:p>
            <a:pPr algn="ctr"/>
            <a:r>
              <a:rPr lang="es-PE" dirty="0" smtClean="0"/>
              <a:t>Fuente: </a:t>
            </a:r>
            <a:r>
              <a:rPr lang="es-PE" dirty="0" smtClean="0">
                <a:hlinkClick r:id="rId2"/>
              </a:rPr>
              <a:t>www.azatrade.info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05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891899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Para ver mas videos, SÍGUEME en: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307769" y="3349392"/>
            <a:ext cx="5389023" cy="563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dirty="0" smtClean="0"/>
              <a:t>RAMIRO AZAÑERO</a:t>
            </a:r>
            <a:endParaRPr lang="es-PE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3" r="69820"/>
          <a:stretch/>
        </p:blipFill>
        <p:spPr>
          <a:xfrm>
            <a:off x="1681937" y="3037421"/>
            <a:ext cx="1342461" cy="12274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8" t="73474"/>
          <a:stretch/>
        </p:blipFill>
        <p:spPr>
          <a:xfrm>
            <a:off x="3006174" y="3082660"/>
            <a:ext cx="1412392" cy="11369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9" t="36235" b="33852"/>
          <a:stretch/>
        </p:blipFill>
        <p:spPr>
          <a:xfrm>
            <a:off x="4640064" y="3010079"/>
            <a:ext cx="1319835" cy="12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Resultado de imagen para maiz blanco gigante del cu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43" y="0"/>
            <a:ext cx="12315143" cy="69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C0C08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Triángulo rectángulo 23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720600" y="3937920"/>
            <a:ext cx="302057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Japón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Estados 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China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Bélgica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48962" y="3516493"/>
            <a:ext cx="921434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Entero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Frito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44459" y="105010"/>
            <a:ext cx="6396916" cy="33239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s-PE" sz="7000" dirty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Maíz </a:t>
            </a:r>
            <a:endParaRPr lang="es-PE" sz="7000" dirty="0" smtClean="0">
              <a:solidFill>
                <a:schemeClr val="bg1"/>
              </a:solidFill>
              <a:effectLst>
                <a:outerShdw dist="76200" dir="13440000" sx="101000" sy="101000" algn="r" rotWithShape="0">
                  <a:srgbClr val="69A12B"/>
                </a:outerShdw>
              </a:effectLst>
              <a:latin typeface="Arial Black" panose="020B0A04020102020204" pitchFamily="34" charset="0"/>
            </a:endParaRPr>
          </a:p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Blanco</a:t>
            </a:r>
          </a:p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del </a:t>
            </a:r>
            <a:r>
              <a:rPr lang="es-PE" sz="7000" dirty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69A12B"/>
                  </a:outerShdw>
                </a:effectLst>
                <a:latin typeface="Arial Black" panose="020B0A04020102020204" pitchFamily="34" charset="0"/>
              </a:rPr>
              <a:t>Cuzco </a:t>
            </a:r>
          </a:p>
        </p:txBody>
      </p:sp>
    </p:spTree>
    <p:extLst>
      <p:ext uri="{BB962C8B-B14F-4D97-AF65-F5344CB8AC3E}">
        <p14:creationId xmlns:p14="http://schemas.microsoft.com/office/powerpoint/2010/main" val="22656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7030A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riángulo rectángulo 11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720601" y="3937920"/>
            <a:ext cx="30205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>
                <a:solidFill>
                  <a:schemeClr val="bg1"/>
                </a:solidFill>
              </a:rPr>
              <a:t>Estados </a:t>
            </a:r>
            <a:r>
              <a:rPr lang="es-PE" sz="3500" b="1" dirty="0" smtClean="0">
                <a:solidFill>
                  <a:schemeClr val="bg1"/>
                </a:solidFill>
              </a:rPr>
              <a:t>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Chile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Ecuador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248962" y="3516493"/>
            <a:ext cx="921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2060"/>
                  </a:outerShdw>
                </a:effectLst>
                <a:latin typeface="Arial Black" panose="020B0A04020102020204" pitchFamily="34" charset="0"/>
              </a:rPr>
              <a:t>Entero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2060"/>
                  </a:outerShdw>
                </a:effectLst>
                <a:latin typeface="Arial Black" panose="020B0A04020102020204" pitchFamily="34" charset="0"/>
              </a:rPr>
              <a:t>Antocianina polvo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44459" y="105010"/>
            <a:ext cx="6396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2060"/>
                  </a:outerShdw>
                </a:effectLst>
                <a:latin typeface="Arial Black" panose="020B0A04020102020204" pitchFamily="34" charset="0"/>
              </a:rPr>
              <a:t>Maíz </a:t>
            </a:r>
            <a:endParaRPr lang="es-PE" sz="7000" dirty="0" smtClean="0">
              <a:solidFill>
                <a:schemeClr val="bg1"/>
              </a:solidFill>
              <a:effectLst>
                <a:outerShdw dist="76200" dir="13440000" sx="101000" sy="101000" algn="r" rotWithShape="0">
                  <a:srgbClr val="002060"/>
                </a:outerShdw>
              </a:effectLst>
              <a:latin typeface="Arial Black" panose="020B0A04020102020204" pitchFamily="34" charset="0"/>
            </a:endParaRPr>
          </a:p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002060"/>
                  </a:outerShdw>
                </a:effectLst>
                <a:latin typeface="Arial Black" panose="020B0A04020102020204" pitchFamily="34" charset="0"/>
              </a:rPr>
              <a:t>Morado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00206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 descr="Resultado de imagen para MAIZ CHUL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/>
        </p:blipFill>
        <p:spPr bwMode="auto">
          <a:xfrm>
            <a:off x="0" y="-76200"/>
            <a:ext cx="12192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3" y="3611636"/>
            <a:ext cx="1404318" cy="79953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riángulo rectángulo 12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D59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0050324" y="3937920"/>
            <a:ext cx="1690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>
                <a:solidFill>
                  <a:schemeClr val="bg1"/>
                </a:solidFill>
              </a:rPr>
              <a:t>Ecuador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48962" y="3516493"/>
            <a:ext cx="92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D59E3E"/>
                  </a:outerShdw>
                </a:effectLst>
                <a:latin typeface="Arial Black" panose="020B0A04020102020204" pitchFamily="34" charset="0"/>
              </a:rPr>
              <a:t>Tostado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D59E3E"/>
                  </a:outerShdw>
                </a:effectLst>
                <a:latin typeface="Arial Black" panose="020B0A04020102020204" pitchFamily="34" charset="0"/>
              </a:rPr>
              <a:t>Maíz chulpi 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D59E3E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n para HARINA DE TA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-3"/>
            <a:ext cx="12192000" cy="81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0" y="6678"/>
            <a:ext cx="12317307" cy="692727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631572" y="3937920"/>
            <a:ext cx="1109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/>
              <a:t>Chile</a:t>
            </a:r>
            <a:endParaRPr lang="es-PE" sz="35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Harina para Tamales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4"/>
          <a:stretch/>
        </p:blipFill>
        <p:spPr bwMode="auto">
          <a:xfrm>
            <a:off x="0" y="-6682"/>
            <a:ext cx="12192000" cy="68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rgbClr val="C0C08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720537" y="3671695"/>
            <a:ext cx="302063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Estados 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Egipto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 Alemania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Holanda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México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48962" y="2694691"/>
            <a:ext cx="9214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err="1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Norbixina</a:t>
            </a: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 en polvo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Semilla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Laca</a:t>
            </a:r>
            <a:endParaRPr lang="es-PE" sz="36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C00000"/>
                </a:outerShdw>
              </a:effectLst>
              <a:latin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Pasta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Hojas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Aceite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C00000"/>
                  </a:outerShdw>
                </a:effectLst>
                <a:latin typeface="Arial Black" panose="020B0A04020102020204" pitchFamily="34" charset="0"/>
              </a:rPr>
              <a:t>Achiote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C000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 descr="Resultado de imagen para habas sec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r="4769" b="16522"/>
          <a:stretch/>
        </p:blipFill>
        <p:spPr bwMode="auto">
          <a:xfrm>
            <a:off x="-70508" y="0"/>
            <a:ext cx="12262508" cy="71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rectángulo 19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8720409" y="3937920"/>
            <a:ext cx="302076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Estados Unidos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Ecuador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Canadá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248962" y="3516493"/>
            <a:ext cx="921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Secas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Habas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098" name="Picture 2" descr="Resultado de imagen para curcu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86790" y="3937920"/>
            <a:ext cx="195438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Holanda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Canadá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Bélgica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Colombia</a:t>
            </a:r>
            <a:br>
              <a:rPr lang="es-PE" sz="3500" b="1" dirty="0" smtClean="0">
                <a:solidFill>
                  <a:schemeClr val="bg1"/>
                </a:solidFill>
              </a:rPr>
            </a:br>
            <a:r>
              <a:rPr lang="es-PE" sz="3500" b="1" dirty="0" smtClean="0">
                <a:solidFill>
                  <a:schemeClr val="bg1"/>
                </a:solidFill>
              </a:rPr>
              <a:t>Uruguay</a:t>
            </a:r>
            <a:endParaRPr lang="es-PE" sz="350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48962" y="3516493"/>
            <a:ext cx="921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FFC000"/>
                  </a:outerShdw>
                </a:effectLst>
                <a:latin typeface="Arial Black" panose="020B0A04020102020204" pitchFamily="34" charset="0"/>
              </a:rPr>
              <a:t>Entera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FFC000"/>
                  </a:outerShdw>
                </a:effectLst>
                <a:latin typeface="Arial Black" panose="020B0A04020102020204" pitchFamily="34" charset="0"/>
              </a:rPr>
              <a:t>Pasta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FFC000"/>
                  </a:outerShdw>
                </a:effectLst>
                <a:latin typeface="Arial Black" panose="020B0A04020102020204" pitchFamily="34" charset="0"/>
              </a:rPr>
              <a:t>Deshidratada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dist="76200" dir="13440000" sx="101000" sy="101000" algn="r" rotWithShape="0">
                    <a:srgbClr val="FFC000"/>
                  </a:outerShdw>
                </a:effectLst>
                <a:latin typeface="Arial Black" panose="020B0A04020102020204" pitchFamily="34" charset="0"/>
              </a:rPr>
              <a:t>Cúrcuma</a:t>
            </a:r>
            <a:endParaRPr lang="es-PE" sz="7000" dirty="0">
              <a:solidFill>
                <a:schemeClr val="bg1"/>
              </a:solidFill>
              <a:effectLst>
                <a:outerShdw dist="76200" dir="13440000" sx="101000" sy="101000" algn="r" rotWithShape="0">
                  <a:srgbClr val="FFC0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Resultado de imagen para yuca fr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-125307" y="-2"/>
            <a:ext cx="12317307" cy="6927271"/>
          </a:xfrm>
          <a:prstGeom prst="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5430840" y="172789"/>
            <a:ext cx="6933949" cy="6588370"/>
          </a:xfrm>
          <a:prstGeom prst="rtTriangl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86" y="3029228"/>
            <a:ext cx="1404318" cy="79953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788392" y="3660125"/>
            <a:ext cx="19527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Chile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España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Suecia</a:t>
            </a:r>
            <a:br>
              <a:rPr lang="es-PE" sz="3500" b="1" dirty="0" smtClean="0">
                <a:solidFill>
                  <a:schemeClr val="bg1"/>
                </a:solidFill>
              </a:rPr>
            </a:br>
            <a:r>
              <a:rPr lang="es-PE" sz="3500" b="1" dirty="0" smtClean="0">
                <a:solidFill>
                  <a:schemeClr val="bg1"/>
                </a:solidFill>
              </a:rPr>
              <a:t>China</a:t>
            </a:r>
          </a:p>
          <a:p>
            <a:pPr algn="r"/>
            <a:r>
              <a:rPr lang="es-PE" sz="3500" b="1" dirty="0" smtClean="0">
                <a:solidFill>
                  <a:schemeClr val="bg1"/>
                </a:solidFill>
              </a:rPr>
              <a:t>Ecuador</a:t>
            </a:r>
          </a:p>
          <a:p>
            <a:pPr algn="r"/>
            <a:r>
              <a:rPr lang="es-PE" sz="3500" b="1" dirty="0">
                <a:solidFill>
                  <a:schemeClr val="bg1"/>
                </a:solidFill>
              </a:rPr>
              <a:t>Alemania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248962" y="3516493"/>
            <a:ext cx="921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blurRad="50800" dist="50800" dir="5400000" sx="101000" sy="101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Entera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blurRad="50800" dist="50800" dir="5400000" sx="101000" sy="101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Frita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3600" dirty="0" smtClean="0">
                <a:solidFill>
                  <a:schemeClr val="bg1"/>
                </a:solidFill>
                <a:effectLst>
                  <a:outerShdw blurRad="50800" dist="50800" dir="5400000" sx="101000" sy="101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Harina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44459" y="105010"/>
            <a:ext cx="63969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000" dirty="0" smtClean="0">
                <a:solidFill>
                  <a:schemeClr val="bg1"/>
                </a:solidFill>
                <a:effectLst>
                  <a:outerShdw blurRad="50800" dist="50800" dir="5400000" sx="101000" sy="101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Yuca</a:t>
            </a:r>
            <a:endParaRPr lang="es-PE" sz="7000" dirty="0">
              <a:solidFill>
                <a:schemeClr val="bg1"/>
              </a:solidFill>
              <a:effectLst>
                <a:outerShdw blurRad="50800" dist="50800" dir="5400000" sx="101000" sy="101000" algn="ctr" rotWithShape="0">
                  <a:schemeClr val="tx1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108</Words>
  <Application>Microsoft Office PowerPoint</Application>
  <PresentationFormat>Panorámica</PresentationFormat>
  <Paragraphs>85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Fuente: www.azatrade.info </vt:lpstr>
      <vt:lpstr>Para ver mas videos, SÍGUEME en: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MIPC-PC</dc:creator>
  <cp:lastModifiedBy>RAMIRO AZAÑERO DIAZ</cp:lastModifiedBy>
  <cp:revision>103</cp:revision>
  <dcterms:created xsi:type="dcterms:W3CDTF">2019-09-28T20:05:26Z</dcterms:created>
  <dcterms:modified xsi:type="dcterms:W3CDTF">2019-10-20T09:37:20Z</dcterms:modified>
</cp:coreProperties>
</file>