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9" r:id="rId1"/>
  </p:sldMasterIdLst>
  <p:notesMasterIdLst>
    <p:notesMasterId r:id="rId50"/>
  </p:notesMasterIdLst>
  <p:handoutMasterIdLst>
    <p:handoutMasterId r:id="rId51"/>
  </p:handoutMasterIdLst>
  <p:sldIdLst>
    <p:sldId id="256" r:id="rId2"/>
    <p:sldId id="266" r:id="rId3"/>
    <p:sldId id="265" r:id="rId4"/>
    <p:sldId id="314" r:id="rId5"/>
    <p:sldId id="269" r:id="rId6"/>
    <p:sldId id="284" r:id="rId7"/>
    <p:sldId id="285" r:id="rId8"/>
    <p:sldId id="268" r:id="rId9"/>
    <p:sldId id="286" r:id="rId10"/>
    <p:sldId id="272" r:id="rId11"/>
    <p:sldId id="273" r:id="rId12"/>
    <p:sldId id="274" r:id="rId13"/>
    <p:sldId id="275" r:id="rId14"/>
    <p:sldId id="276" r:id="rId15"/>
    <p:sldId id="277" r:id="rId16"/>
    <p:sldId id="278" r:id="rId17"/>
    <p:sldId id="279" r:id="rId18"/>
    <p:sldId id="280" r:id="rId19"/>
    <p:sldId id="270" r:id="rId20"/>
    <p:sldId id="281" r:id="rId21"/>
    <p:sldId id="282" r:id="rId22"/>
    <p:sldId id="271" r:id="rId23"/>
    <p:sldId id="287" r:id="rId24"/>
    <p:sldId id="288" r:id="rId25"/>
    <p:sldId id="289" r:id="rId26"/>
    <p:sldId id="290" r:id="rId27"/>
    <p:sldId id="291" r:id="rId28"/>
    <p:sldId id="292" r:id="rId29"/>
    <p:sldId id="293" r:id="rId30"/>
    <p:sldId id="315"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8" r:id="rId44"/>
    <p:sldId id="309" r:id="rId45"/>
    <p:sldId id="310" r:id="rId46"/>
    <p:sldId id="311" r:id="rId47"/>
    <p:sldId id="312" r:id="rId48"/>
    <p:sldId id="31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838"/>
    <a:srgbClr val="0066FF"/>
    <a:srgbClr val="00B0F0"/>
    <a:srgbClr val="5BD4FF"/>
    <a:srgbClr val="01D5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23" autoAdjust="0"/>
    <p:restoredTop sz="97173" autoAdjust="0"/>
  </p:normalViewPr>
  <p:slideViewPr>
    <p:cSldViewPr snapToGrid="0">
      <p:cViewPr varScale="1">
        <p:scale>
          <a:sx n="111" d="100"/>
          <a:sy n="111" d="100"/>
        </p:scale>
        <p:origin x="1092" y="120"/>
      </p:cViewPr>
      <p:guideLst/>
    </p:cSldViewPr>
  </p:slideViewPr>
  <p:notesTextViewPr>
    <p:cViewPr>
      <p:scale>
        <a:sx n="1" d="1"/>
        <a:sy n="1" d="1"/>
      </p:scale>
      <p:origin x="0" y="0"/>
    </p:cViewPr>
  </p:notesTextViewPr>
  <p:notesViewPr>
    <p:cSldViewPr snapToGrid="0" showGuide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7520F7C0-5CC8-D9EA-34D4-6CDFD664C4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323F469-96F6-CA7D-2BAF-1A7CBCC9E3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834277-D3C9-402B-ADF0-8D8E072D9322}" type="datetimeFigureOut">
              <a:rPr kumimoji="1" lang="ja-JP" altLang="en-US" smtClean="0"/>
              <a:t>2024/9/24</a:t>
            </a:fld>
            <a:endParaRPr kumimoji="1" lang="ja-JP" altLang="en-US"/>
          </a:p>
        </p:txBody>
      </p:sp>
      <p:sp>
        <p:nvSpPr>
          <p:cNvPr id="4" name="フッター プレースホルダー 3">
            <a:extLst>
              <a:ext uri="{FF2B5EF4-FFF2-40B4-BE49-F238E27FC236}">
                <a16:creationId xmlns:a16="http://schemas.microsoft.com/office/drawing/2014/main" id="{EF4EAF05-E26E-748A-6504-8E833FCE27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10D8A0E-1062-74C5-5470-138B5E8FF8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8EC840-9964-4052-9CEE-D66CA53BFCC6}" type="slidenum">
              <a:rPr kumimoji="1" lang="ja-JP" altLang="en-US" smtClean="0"/>
              <a:t>‹#›</a:t>
            </a:fld>
            <a:endParaRPr kumimoji="1" lang="ja-JP" altLang="en-US"/>
          </a:p>
        </p:txBody>
      </p:sp>
    </p:spTree>
    <p:extLst>
      <p:ext uri="{BB962C8B-B14F-4D97-AF65-F5344CB8AC3E}">
        <p14:creationId xmlns:p14="http://schemas.microsoft.com/office/powerpoint/2010/main" val="307167294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E44C3-561A-4496-B1CD-B15C2D8ADEBF}" type="datetimeFigureOut">
              <a:rPr kumimoji="1" lang="ja-JP" altLang="en-US" smtClean="0"/>
              <a:t>2024/9/24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FFF5C-DD13-4AF1-91FC-91C1E731AF95}" type="slidenum">
              <a:rPr kumimoji="1" lang="ja-JP" altLang="en-US" smtClean="0"/>
              <a:t>‹#›</a:t>
            </a:fld>
            <a:endParaRPr kumimoji="1" lang="ja-JP" altLang="en-US"/>
          </a:p>
        </p:txBody>
      </p:sp>
    </p:spTree>
    <p:extLst>
      <p:ext uri="{BB962C8B-B14F-4D97-AF65-F5344CB8AC3E}">
        <p14:creationId xmlns:p14="http://schemas.microsoft.com/office/powerpoint/2010/main" val="34041569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5AA5AE53-431A-0EAD-D640-EAAB0E2DCA86}"/>
              </a:ext>
            </a:extLst>
          </p:cNvPr>
          <p:cNvSpPr/>
          <p:nvPr userDrawn="1"/>
        </p:nvSpPr>
        <p:spPr>
          <a:xfrm>
            <a:off x="-8546" y="15098"/>
            <a:ext cx="12204000" cy="38518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 name="Title 1"/>
          <p:cNvSpPr>
            <a:spLocks noGrp="1"/>
          </p:cNvSpPr>
          <p:nvPr>
            <p:ph type="ctrTitle" hasCustomPrompt="1"/>
          </p:nvPr>
        </p:nvSpPr>
        <p:spPr>
          <a:xfrm>
            <a:off x="262076" y="1329432"/>
            <a:ext cx="11662756" cy="2387600"/>
          </a:xfrm>
        </p:spPr>
        <p:txBody>
          <a:bodyPr anchor="ctr"/>
          <a:lstStyle>
            <a:lvl1pPr algn="ctr">
              <a:defRPr sz="6000"/>
            </a:lvl1pPr>
          </a:lstStyle>
          <a:p>
            <a:r>
              <a:rPr lang="ja-JP" altLang="en-US" dirty="0"/>
              <a:t>タイトル</a:t>
            </a:r>
            <a:endParaRPr lang="en-US" dirty="0"/>
          </a:p>
        </p:txBody>
      </p:sp>
      <p:sp>
        <p:nvSpPr>
          <p:cNvPr id="3" name="Subtitle 2"/>
          <p:cNvSpPr>
            <a:spLocks noGrp="1"/>
          </p:cNvSpPr>
          <p:nvPr>
            <p:ph type="subTitle" idx="1" hasCustomPrompt="1"/>
          </p:nvPr>
        </p:nvSpPr>
        <p:spPr>
          <a:xfrm>
            <a:off x="262076" y="3994909"/>
            <a:ext cx="11662756" cy="1511190"/>
          </a:xfrm>
        </p:spPr>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発表者名</a:t>
            </a:r>
            <a:endParaRPr lang="en-US" altLang="ja-JP" dirty="0"/>
          </a:p>
          <a:p>
            <a:r>
              <a:rPr lang="ja-JP" altLang="en-US" dirty="0"/>
              <a:t>所属</a:t>
            </a:r>
            <a:endParaRPr lang="en-US" altLang="ja-JP" dirty="0"/>
          </a:p>
        </p:txBody>
      </p:sp>
      <p:sp>
        <p:nvSpPr>
          <p:cNvPr id="4" name="Date Placeholder 3"/>
          <p:cNvSpPr>
            <a:spLocks noGrp="1"/>
          </p:cNvSpPr>
          <p:nvPr>
            <p:ph type="dt" sz="half" idx="10"/>
          </p:nvPr>
        </p:nvSpPr>
        <p:spPr/>
        <p:txBody>
          <a:bodyPr/>
          <a:lstStyle>
            <a:lvl1pPr>
              <a:defRPr sz="1400"/>
            </a:lvl1pPr>
          </a:lstStyle>
          <a:p>
            <a:fld id="{F07934DD-12EE-4DEA-B6FD-C2B8538685F7}" type="datetime1">
              <a:rPr lang="ja-JP" altLang="en-US" smtClean="0"/>
              <a:t>2024/9/24</a:t>
            </a:fld>
            <a:endParaRPr lang="ja-JP" altLang="en-US"/>
          </a:p>
        </p:txBody>
      </p:sp>
      <p:sp>
        <p:nvSpPr>
          <p:cNvPr id="5" name="Footer Placeholder 4"/>
          <p:cNvSpPr>
            <a:spLocks noGrp="1"/>
          </p:cNvSpPr>
          <p:nvPr>
            <p:ph type="ftr" sz="quarter" idx="11"/>
          </p:nvPr>
        </p:nvSpPr>
        <p:spPr/>
        <p:txBody>
          <a:bodyPr/>
          <a:lstStyle>
            <a:lvl1pPr>
              <a:defRPr sz="1400"/>
            </a:lvl1pPr>
          </a:lstStyle>
          <a:p>
            <a:endParaRPr lang="ja-JP" altLang="en-US"/>
          </a:p>
        </p:txBody>
      </p:sp>
      <p:sp>
        <p:nvSpPr>
          <p:cNvPr id="6" name="Slide Number Placeholder 5"/>
          <p:cNvSpPr>
            <a:spLocks noGrp="1"/>
          </p:cNvSpPr>
          <p:nvPr>
            <p:ph type="sldNum" sz="quarter" idx="12"/>
          </p:nvPr>
        </p:nvSpPr>
        <p:spPr/>
        <p:txBody>
          <a:bodyPr/>
          <a:lstStyle>
            <a:lvl1pPr>
              <a:defRPr sz="1400"/>
            </a:lvl1pPr>
          </a:lstStyle>
          <a:p>
            <a:fld id="{3C83C733-A267-4C27-B924-90460700986B}" type="slidenum">
              <a:rPr lang="ja-JP" altLang="en-US" smtClean="0"/>
              <a:pPr/>
              <a:t>‹#›</a:t>
            </a:fld>
            <a:endParaRPr lang="ja-JP" altLang="en-US"/>
          </a:p>
        </p:txBody>
      </p:sp>
      <p:pic>
        <p:nvPicPr>
          <p:cNvPr id="2050" name="Picture 2" descr="湘南工科大学">
            <a:extLst>
              <a:ext uri="{FF2B5EF4-FFF2-40B4-BE49-F238E27FC236}">
                <a16:creationId xmlns:a16="http://schemas.microsoft.com/office/drawing/2014/main" id="{4186C26F-C986-5553-1439-6450638035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60096" y="5731133"/>
            <a:ext cx="2124100" cy="618670"/>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descr="テキスト が含まれている画像&#10;&#10;自動的に生成された説明">
            <a:extLst>
              <a:ext uri="{FF2B5EF4-FFF2-40B4-BE49-F238E27FC236}">
                <a16:creationId xmlns:a16="http://schemas.microsoft.com/office/drawing/2014/main" id="{3B830C2B-3C29-F421-7E28-E8927BC53C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8325" y="5731133"/>
            <a:ext cx="2636507" cy="623174"/>
          </a:xfrm>
          <a:prstGeom prst="rect">
            <a:avLst/>
          </a:prstGeom>
        </p:spPr>
      </p:pic>
    </p:spTree>
    <p:extLst>
      <p:ext uri="{BB962C8B-B14F-4D97-AF65-F5344CB8AC3E}">
        <p14:creationId xmlns:p14="http://schemas.microsoft.com/office/powerpoint/2010/main" val="178857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7F41D85C-E62D-4718-929B-8E17F7F607D9}" type="datetime1">
              <a:rPr lang="ja-JP" altLang="en-US" smtClean="0"/>
              <a:t>2024/9/24</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6" name="Slide Number Placeholder 5"/>
          <p:cNvSpPr>
            <a:spLocks noGrp="1"/>
          </p:cNvSpPr>
          <p:nvPr>
            <p:ph type="sldNum" sz="quarter" idx="12"/>
          </p:nvPr>
        </p:nvSpPr>
        <p:spPr/>
        <p:txBody>
          <a:bodyPr/>
          <a:lstStyle/>
          <a:p>
            <a:fld id="{3C83C733-A267-4C27-B924-90460700986B}" type="slidenum">
              <a:rPr lang="ja-JP" altLang="en-US" smtClean="0"/>
              <a:pPr/>
              <a:t>‹#›</a:t>
            </a:fld>
            <a:endParaRPr lang="ja-JP" altLang="en-US"/>
          </a:p>
        </p:txBody>
      </p:sp>
    </p:spTree>
    <p:extLst>
      <p:ext uri="{BB962C8B-B14F-4D97-AF65-F5344CB8AC3E}">
        <p14:creationId xmlns:p14="http://schemas.microsoft.com/office/powerpoint/2010/main" val="71341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62076" y="1058428"/>
            <a:ext cx="5757724" cy="528102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058428"/>
            <a:ext cx="5752632" cy="528102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15619D7-E218-4650-97D4-1F780899B098}" type="datetime1">
              <a:rPr lang="ja-JP" altLang="en-US" smtClean="0"/>
              <a:t>2024/9/24</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3C83C733-A267-4C27-B924-90460700986B}" type="slidenum">
              <a:rPr lang="ja-JP" altLang="en-US" smtClean="0"/>
              <a:pPr/>
              <a:t>‹#›</a:t>
            </a:fld>
            <a:endParaRPr lang="ja-JP" altLang="en-US"/>
          </a:p>
        </p:txBody>
      </p:sp>
    </p:spTree>
    <p:extLst>
      <p:ext uri="{BB962C8B-B14F-4D97-AF65-F5344CB8AC3E}">
        <p14:creationId xmlns:p14="http://schemas.microsoft.com/office/powerpoint/2010/main" val="285727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62076" y="1058428"/>
            <a:ext cx="3601676" cy="5281027"/>
          </a:xfrm>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5" name="Date Placeholder 4"/>
          <p:cNvSpPr>
            <a:spLocks noGrp="1"/>
          </p:cNvSpPr>
          <p:nvPr>
            <p:ph type="dt" sz="half" idx="10"/>
          </p:nvPr>
        </p:nvSpPr>
        <p:spPr/>
        <p:txBody>
          <a:bodyPr/>
          <a:lstStyle/>
          <a:p>
            <a:fld id="{4D4E2B7C-E00F-444F-BEC0-83E179CAA595}" type="datetime1">
              <a:rPr lang="ja-JP" altLang="en-US" smtClean="0"/>
              <a:t>2024/9/24</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3C83C733-A267-4C27-B924-90460700986B}" type="slidenum">
              <a:rPr lang="ja-JP" altLang="en-US" smtClean="0"/>
              <a:pPr/>
              <a:t>‹#›</a:t>
            </a:fld>
            <a:endParaRPr lang="ja-JP" altLang="en-US"/>
          </a:p>
        </p:txBody>
      </p:sp>
      <p:sp>
        <p:nvSpPr>
          <p:cNvPr id="8" name="Content Placeholder 2">
            <a:extLst>
              <a:ext uri="{FF2B5EF4-FFF2-40B4-BE49-F238E27FC236}">
                <a16:creationId xmlns:a16="http://schemas.microsoft.com/office/drawing/2014/main" id="{024D002D-64D4-5CE2-EFDB-9A1F51F26447}"/>
              </a:ext>
            </a:extLst>
          </p:cNvPr>
          <p:cNvSpPr>
            <a:spLocks noGrp="1"/>
          </p:cNvSpPr>
          <p:nvPr>
            <p:ph sz="half" idx="13"/>
          </p:nvPr>
        </p:nvSpPr>
        <p:spPr>
          <a:xfrm>
            <a:off x="4292616" y="1058428"/>
            <a:ext cx="3601676" cy="528102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9" name="Content Placeholder 2">
            <a:extLst>
              <a:ext uri="{FF2B5EF4-FFF2-40B4-BE49-F238E27FC236}">
                <a16:creationId xmlns:a16="http://schemas.microsoft.com/office/drawing/2014/main" id="{6F37405F-FA8B-6CBA-D078-1C33CA3FB2F0}"/>
              </a:ext>
            </a:extLst>
          </p:cNvPr>
          <p:cNvSpPr>
            <a:spLocks noGrp="1"/>
          </p:cNvSpPr>
          <p:nvPr>
            <p:ph sz="half" idx="14"/>
          </p:nvPr>
        </p:nvSpPr>
        <p:spPr>
          <a:xfrm>
            <a:off x="8323156" y="1059172"/>
            <a:ext cx="3601676" cy="528102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533956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33E75108-FCE3-C190-D030-B33BC36326A8}"/>
              </a:ext>
            </a:extLst>
          </p:cNvPr>
          <p:cNvSpPr/>
          <p:nvPr userDrawn="1"/>
        </p:nvSpPr>
        <p:spPr>
          <a:xfrm>
            <a:off x="-10346" y="6428263"/>
            <a:ext cx="12207600" cy="4539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dirty="0">
              <a:latin typeface="MS PGothic" panose="020B0600070205080204" pitchFamily="34" charset="-128"/>
              <a:ea typeface="MS PGothic" panose="020B0600070205080204" pitchFamily="34" charset="-128"/>
              <a:cs typeface="Times New Roman" panose="02020603050405020304" pitchFamily="18" charset="0"/>
            </a:endParaRPr>
          </a:p>
        </p:txBody>
      </p:sp>
      <p:sp>
        <p:nvSpPr>
          <p:cNvPr id="7" name="正方形/長方形 6">
            <a:extLst>
              <a:ext uri="{FF2B5EF4-FFF2-40B4-BE49-F238E27FC236}">
                <a16:creationId xmlns:a16="http://schemas.microsoft.com/office/drawing/2014/main" id="{CE60D294-51E0-E76C-C17D-90D267F6CF9E}"/>
              </a:ext>
            </a:extLst>
          </p:cNvPr>
          <p:cNvSpPr/>
          <p:nvPr userDrawn="1"/>
        </p:nvSpPr>
        <p:spPr>
          <a:xfrm>
            <a:off x="-8546" y="-9683"/>
            <a:ext cx="12204000" cy="100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dirty="0">
              <a:latin typeface="MS PGothic" panose="020B0600070205080204" pitchFamily="34" charset="-128"/>
              <a:ea typeface="MS PGothic" panose="020B0600070205080204" pitchFamily="34" charset="-128"/>
              <a:cs typeface="Times New Roman" panose="02020603050405020304" pitchFamily="18" charset="0"/>
            </a:endParaRPr>
          </a:p>
        </p:txBody>
      </p:sp>
      <p:sp>
        <p:nvSpPr>
          <p:cNvPr id="2" name="Title Placeholder 1"/>
          <p:cNvSpPr>
            <a:spLocks noGrp="1"/>
          </p:cNvSpPr>
          <p:nvPr>
            <p:ph type="title"/>
          </p:nvPr>
        </p:nvSpPr>
        <p:spPr>
          <a:xfrm>
            <a:off x="262076" y="51219"/>
            <a:ext cx="11662756" cy="8575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62076" y="1058429"/>
            <a:ext cx="11662756" cy="528102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262076" y="6477777"/>
            <a:ext cx="2743200" cy="365125"/>
          </a:xfrm>
          <a:prstGeom prst="rect">
            <a:avLst/>
          </a:prstGeom>
        </p:spPr>
        <p:txBody>
          <a:bodyPr vert="horz" lIns="91440" tIns="45720" rIns="91440" bIns="45720" rtlCol="0" anchor="ctr"/>
          <a:lstStyle>
            <a:lvl1pPr algn="l">
              <a:defRPr sz="1400" b="0" i="0">
                <a:solidFill>
                  <a:schemeClr val="bg1"/>
                </a:solidFill>
                <a:latin typeface="MS PGothic" panose="020B0600070205080204" pitchFamily="34" charset="-128"/>
                <a:ea typeface="MS PGothic" panose="020B0600070205080204" pitchFamily="34" charset="-128"/>
              </a:defRPr>
            </a:lvl1pPr>
          </a:lstStyle>
          <a:p>
            <a:fld id="{52F106D4-D5EB-46AB-93F7-102C4B09BE3E}" type="datetime1">
              <a:rPr lang="ja-JP" altLang="en-US" smtClean="0"/>
              <a:pPr/>
              <a:t>2024/9/24</a:t>
            </a:fld>
            <a:endParaRPr lang="ja-JP" altLang="en-US" dirty="0"/>
          </a:p>
        </p:txBody>
      </p:sp>
      <p:sp>
        <p:nvSpPr>
          <p:cNvPr id="5" name="Footer Placeholder 4"/>
          <p:cNvSpPr>
            <a:spLocks noGrp="1"/>
          </p:cNvSpPr>
          <p:nvPr>
            <p:ph type="ftr" sz="quarter" idx="3"/>
          </p:nvPr>
        </p:nvSpPr>
        <p:spPr>
          <a:xfrm>
            <a:off x="4038600" y="6477777"/>
            <a:ext cx="4114800" cy="365125"/>
          </a:xfrm>
          <a:prstGeom prst="rect">
            <a:avLst/>
          </a:prstGeom>
        </p:spPr>
        <p:txBody>
          <a:bodyPr vert="horz" lIns="91440" tIns="45720" rIns="91440" bIns="45720" rtlCol="0" anchor="ctr"/>
          <a:lstStyle>
            <a:lvl1pPr algn="ctr">
              <a:defRPr sz="1400" b="0" i="0">
                <a:solidFill>
                  <a:schemeClr val="bg1"/>
                </a:solidFill>
                <a:latin typeface="MS PGothic" panose="020B0600070205080204" pitchFamily="34" charset="-128"/>
                <a:ea typeface="MS PGothic" panose="020B0600070205080204" pitchFamily="34" charset="-128"/>
              </a:defRPr>
            </a:lvl1pPr>
          </a:lstStyle>
          <a:p>
            <a:endParaRPr lang="ja-JP" altLang="en-US" dirty="0"/>
          </a:p>
        </p:txBody>
      </p:sp>
      <p:sp>
        <p:nvSpPr>
          <p:cNvPr id="6" name="Slide Number Placeholder 5"/>
          <p:cNvSpPr>
            <a:spLocks noGrp="1"/>
          </p:cNvSpPr>
          <p:nvPr>
            <p:ph type="sldNum" sz="quarter" idx="4"/>
          </p:nvPr>
        </p:nvSpPr>
        <p:spPr>
          <a:xfrm>
            <a:off x="9181632" y="6472665"/>
            <a:ext cx="2743200" cy="365125"/>
          </a:xfrm>
          <a:prstGeom prst="rect">
            <a:avLst/>
          </a:prstGeom>
        </p:spPr>
        <p:txBody>
          <a:bodyPr vert="horz" lIns="91440" tIns="45720" rIns="91440" bIns="45720" rtlCol="0" anchor="ctr"/>
          <a:lstStyle>
            <a:lvl1pPr algn="r">
              <a:defRPr sz="1400" b="0" i="0">
                <a:solidFill>
                  <a:schemeClr val="bg1"/>
                </a:solidFill>
                <a:latin typeface="MS PGothic" panose="020B0600070205080204" pitchFamily="34" charset="-128"/>
                <a:ea typeface="MS PGothic" panose="020B0600070205080204" pitchFamily="34" charset="-128"/>
              </a:defRPr>
            </a:lvl1pPr>
          </a:lstStyle>
          <a:p>
            <a:fld id="{3C83C733-A267-4C27-B924-90460700986B}" type="slidenum">
              <a:rPr lang="ja-JP" altLang="en-US" smtClean="0"/>
              <a:pPr/>
              <a:t>‹#›</a:t>
            </a:fld>
            <a:endParaRPr lang="ja-JP" altLang="en-US" dirty="0"/>
          </a:p>
        </p:txBody>
      </p:sp>
    </p:spTree>
    <p:extLst>
      <p:ext uri="{BB962C8B-B14F-4D97-AF65-F5344CB8AC3E}">
        <p14:creationId xmlns:p14="http://schemas.microsoft.com/office/powerpoint/2010/main" val="141334218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3" r:id="rId3"/>
    <p:sldLayoutId id="2147483864" r:id="rId4"/>
  </p:sldLayoutIdLst>
  <p:hf hdr="0" ftr="0" dt="0"/>
  <p:txStyles>
    <p:titleStyle>
      <a:lvl1pPr algn="l" defTabSz="914400" rtl="0" eaLnBrk="1" latinLnBrk="0" hangingPunct="1">
        <a:lnSpc>
          <a:spcPct val="90000"/>
        </a:lnSpc>
        <a:spcBef>
          <a:spcPct val="0"/>
        </a:spcBef>
        <a:buNone/>
        <a:defRPr kumimoji="1" sz="4400" b="0" i="0" kern="1200">
          <a:solidFill>
            <a:schemeClr val="bg1"/>
          </a:solidFill>
          <a:latin typeface="MS PGothic" panose="020B0600070205080204" pitchFamily="34" charset="-128"/>
          <a:ea typeface="MS PGothic" panose="020B0600070205080204" pitchFamily="34" charset="-128"/>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kumimoji="1" sz="2400" b="0" i="0" kern="1200">
          <a:solidFill>
            <a:schemeClr val="tx1"/>
          </a:solidFill>
          <a:latin typeface="MS PGothic" panose="020B0600070205080204" pitchFamily="34" charset="-128"/>
          <a:ea typeface="MS PGothic" panose="020B0600070205080204" pitchFamily="34" charset="-128"/>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kumimoji="1" sz="2000" b="0" i="0" kern="1200">
          <a:solidFill>
            <a:schemeClr val="tx1"/>
          </a:solidFill>
          <a:latin typeface="MS PGothic" panose="020B0600070205080204" pitchFamily="34" charset="-128"/>
          <a:ea typeface="MS PGothic" panose="020B0600070205080204" pitchFamily="34" charset="-128"/>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49208-D342-57E3-1607-DE463B568AF8}"/>
              </a:ext>
            </a:extLst>
          </p:cNvPr>
          <p:cNvSpPr>
            <a:spLocks noGrp="1"/>
          </p:cNvSpPr>
          <p:nvPr>
            <p:ph type="ctrTitle"/>
          </p:nvPr>
        </p:nvSpPr>
        <p:spPr/>
        <p:txBody>
          <a:bodyPr/>
          <a:lstStyle/>
          <a:p>
            <a:r>
              <a:rPr kumimoji="1" lang="ja-JP" altLang="en-US"/>
              <a:t>学習班ガイダンス</a:t>
            </a:r>
            <a:endParaRPr kumimoji="1" lang="ja-JP" altLang="en-US" dirty="0"/>
          </a:p>
        </p:txBody>
      </p:sp>
      <p:sp>
        <p:nvSpPr>
          <p:cNvPr id="3" name="字幕 2">
            <a:extLst>
              <a:ext uri="{FF2B5EF4-FFF2-40B4-BE49-F238E27FC236}">
                <a16:creationId xmlns:a16="http://schemas.microsoft.com/office/drawing/2014/main" id="{C99CB314-DF1F-1CD8-0489-621B2AA87509}"/>
              </a:ext>
            </a:extLst>
          </p:cNvPr>
          <p:cNvSpPr>
            <a:spLocks noGrp="1"/>
          </p:cNvSpPr>
          <p:nvPr>
            <p:ph type="subTitle" idx="1"/>
          </p:nvPr>
        </p:nvSpPr>
        <p:spPr/>
        <p:txBody>
          <a:bodyPr/>
          <a:lstStyle/>
          <a:p>
            <a:endParaRPr kumimoji="1" lang="ja-JP" altLang="en-US" dirty="0"/>
          </a:p>
        </p:txBody>
      </p:sp>
      <p:sp>
        <p:nvSpPr>
          <p:cNvPr id="4" name="テキスト ボックス 3">
            <a:extLst>
              <a:ext uri="{FF2B5EF4-FFF2-40B4-BE49-F238E27FC236}">
                <a16:creationId xmlns:a16="http://schemas.microsoft.com/office/drawing/2014/main" id="{40ECDA8C-0C47-6214-205E-74E7DCA076DA}"/>
              </a:ext>
            </a:extLst>
          </p:cNvPr>
          <p:cNvSpPr txBox="1"/>
          <p:nvPr/>
        </p:nvSpPr>
        <p:spPr>
          <a:xfrm>
            <a:off x="262076" y="735087"/>
            <a:ext cx="11662756" cy="461665"/>
          </a:xfrm>
          <a:prstGeom prst="rect">
            <a:avLst/>
          </a:prstGeom>
          <a:noFill/>
        </p:spPr>
        <p:txBody>
          <a:bodyPr wrap="square" rtlCol="0">
            <a:spAutoFit/>
          </a:bodyPr>
          <a:lstStyle/>
          <a:p>
            <a:r>
              <a:rPr kumimoji="1" lang="en-US" altLang="ja-JP" sz="2400" dirty="0">
                <a:solidFill>
                  <a:schemeClr val="bg1"/>
                </a:solidFill>
                <a:latin typeface="MS PGothic" panose="020B0600070205080204" pitchFamily="34" charset="-128"/>
                <a:ea typeface="MS PGothic" panose="020B0600070205080204" pitchFamily="34" charset="-128"/>
              </a:rPr>
              <a:t>2024/9/26</a:t>
            </a:r>
            <a:r>
              <a:rPr kumimoji="1" lang="ja-JP" altLang="en-US" sz="2400">
                <a:solidFill>
                  <a:schemeClr val="bg1"/>
                </a:solidFill>
                <a:latin typeface="MS PGothic" panose="020B0600070205080204" pitchFamily="34" charset="-128"/>
                <a:ea typeface="MS PGothic" panose="020B0600070205080204" pitchFamily="34" charset="-128"/>
              </a:rPr>
              <a:t>　</a:t>
            </a:r>
            <a:r>
              <a:rPr kumimoji="1" lang="en-US" altLang="ja-JP" sz="2400" dirty="0">
                <a:solidFill>
                  <a:schemeClr val="bg1"/>
                </a:solidFill>
                <a:latin typeface="MS PGothic" panose="020B0600070205080204" pitchFamily="34" charset="-128"/>
                <a:ea typeface="MS PGothic" panose="020B0600070205080204" pitchFamily="34" charset="-128"/>
              </a:rPr>
              <a:t>AI R&amp;D Center</a:t>
            </a:r>
            <a:endParaRPr kumimoji="1" lang="ja-JP" altLang="en-US" sz="24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87323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381F37-5104-1CD6-968C-2F76B6B9CB8A}"/>
              </a:ext>
            </a:extLst>
          </p:cNvPr>
          <p:cNvSpPr>
            <a:spLocks noGrp="1"/>
          </p:cNvSpPr>
          <p:nvPr>
            <p:ph type="title"/>
          </p:nvPr>
        </p:nvSpPr>
        <p:spPr/>
        <p:txBody>
          <a:bodyPr/>
          <a:lstStyle/>
          <a:p>
            <a:r>
              <a:rPr kumimoji="1" lang="ja-JP" altLang="en-US"/>
              <a:t>学習データの生成</a:t>
            </a:r>
          </a:p>
        </p:txBody>
      </p:sp>
      <p:sp>
        <p:nvSpPr>
          <p:cNvPr id="3" name="コンテンツ プレースホルダー 2">
            <a:extLst>
              <a:ext uri="{FF2B5EF4-FFF2-40B4-BE49-F238E27FC236}">
                <a16:creationId xmlns:a16="http://schemas.microsoft.com/office/drawing/2014/main" id="{9E8C781A-CFF7-5011-24E6-0A1AA2FB538A}"/>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C7251C1-286E-C5A4-7226-2117DA93D104}"/>
              </a:ext>
            </a:extLst>
          </p:cNvPr>
          <p:cNvSpPr>
            <a:spLocks noGrp="1"/>
          </p:cNvSpPr>
          <p:nvPr>
            <p:ph type="sldNum" sz="quarter" idx="12"/>
          </p:nvPr>
        </p:nvSpPr>
        <p:spPr/>
        <p:txBody>
          <a:bodyPr/>
          <a:lstStyle/>
          <a:p>
            <a:fld id="{3C83C733-A267-4C27-B924-90460700986B}" type="slidenum">
              <a:rPr lang="ja-JP" altLang="en-US" smtClean="0"/>
              <a:pPr/>
              <a:t>10</a:t>
            </a:fld>
            <a:endParaRPr lang="ja-JP" altLang="en-US"/>
          </a:p>
        </p:txBody>
      </p:sp>
      <p:sp>
        <p:nvSpPr>
          <p:cNvPr id="5" name="テキスト ボックス 4">
            <a:extLst>
              <a:ext uri="{FF2B5EF4-FFF2-40B4-BE49-F238E27FC236}">
                <a16:creationId xmlns:a16="http://schemas.microsoft.com/office/drawing/2014/main" id="{79129204-2698-F1CA-4E16-7A5C6F9D436E}"/>
              </a:ext>
            </a:extLst>
          </p:cNvPr>
          <p:cNvSpPr txBox="1"/>
          <p:nvPr/>
        </p:nvSpPr>
        <p:spPr>
          <a:xfrm>
            <a:off x="262076" y="1058429"/>
            <a:ext cx="11662756" cy="5016758"/>
          </a:xfrm>
          <a:prstGeom prst="rect">
            <a:avLst/>
          </a:prstGeom>
          <a:solidFill>
            <a:schemeClr val="tx1"/>
          </a:solidFill>
        </p:spPr>
        <p:txBody>
          <a:bodyPr wrap="square" rtlCol="0">
            <a:spAutoFit/>
          </a:bodyPr>
          <a:lstStyle/>
          <a:p>
            <a:r>
              <a:rPr lang="en-US"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データの個数</a:t>
            </a:r>
            <a:endParaRPr lang="ja-JP" altLang="en-US"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NUM_DATA = </a:t>
            </a:r>
            <a:r>
              <a:rPr lang="en" altLang="ja-JP" sz="2000" b="0" dirty="0">
                <a:solidFill>
                  <a:srgbClr val="B5CEA8"/>
                </a:solidFill>
                <a:effectLst/>
                <a:latin typeface="Courier New" panose="02070309020205020404" pitchFamily="49" charset="0"/>
              </a:rPr>
              <a:t>10</a:t>
            </a:r>
            <a:endParaRPr lang="en" altLang="ja-JP" sz="2000" b="0" dirty="0">
              <a:solidFill>
                <a:srgbClr val="D4D4D4"/>
              </a:solidFill>
              <a:effectLst/>
              <a:latin typeface="Courier New" panose="02070309020205020404" pitchFamily="49" charset="0"/>
            </a:endParaRPr>
          </a:p>
          <a:p>
            <a:br>
              <a:rPr lang="en" altLang="ja-JP" sz="2000" b="0" dirty="0">
                <a:solidFill>
                  <a:srgbClr val="D4D4D4"/>
                </a:solidFill>
                <a:effectLst/>
                <a:latin typeface="Courier New" panose="02070309020205020404" pitchFamily="49" charset="0"/>
              </a:rPr>
            </a:br>
            <a:r>
              <a:rPr lang="en"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正解の直線の傾きと切片を乱数で決定</a:t>
            </a:r>
            <a:endParaRPr lang="ja-JP" altLang="en-US"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a = </a:t>
            </a:r>
            <a:r>
              <a:rPr lang="en" altLang="ja-JP" sz="2000" b="0" dirty="0" err="1">
                <a:solidFill>
                  <a:srgbClr val="D4D4D4"/>
                </a:solidFill>
                <a:effectLst/>
                <a:latin typeface="Courier New" panose="02070309020205020404" pitchFamily="49" charset="0"/>
              </a:rPr>
              <a:t>np.random.uniform</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b = </a:t>
            </a:r>
            <a:r>
              <a:rPr lang="en" altLang="ja-JP" sz="2000" b="0" dirty="0" err="1">
                <a:solidFill>
                  <a:srgbClr val="D4D4D4"/>
                </a:solidFill>
                <a:effectLst/>
                <a:latin typeface="Courier New" panose="02070309020205020404" pitchFamily="49" charset="0"/>
              </a:rPr>
              <a:t>np.random.uniform</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0</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br>
              <a:rPr lang="en" altLang="ja-JP" sz="2000" b="0" dirty="0">
                <a:solidFill>
                  <a:srgbClr val="D4D4D4"/>
                </a:solidFill>
                <a:effectLst/>
                <a:latin typeface="Courier New" panose="02070309020205020404" pitchFamily="49" charset="0"/>
              </a:rPr>
            </a:br>
            <a:r>
              <a:rPr lang="en" altLang="ja-JP" sz="2000" b="0" dirty="0">
                <a:solidFill>
                  <a:srgbClr val="6AA94F"/>
                </a:solidFill>
                <a:effectLst/>
                <a:latin typeface="Courier New" panose="02070309020205020404" pitchFamily="49" charset="0"/>
              </a:rPr>
              <a:t># 0~1</a:t>
            </a:r>
            <a:r>
              <a:rPr lang="ja-JP" altLang="en-US" sz="2000" b="0" dirty="0">
                <a:solidFill>
                  <a:srgbClr val="6AA94F"/>
                </a:solidFill>
                <a:effectLst/>
                <a:latin typeface="Courier New" panose="02070309020205020404" pitchFamily="49" charset="0"/>
              </a:rPr>
              <a:t>の数字を</a:t>
            </a:r>
            <a:r>
              <a:rPr lang="en" altLang="ja-JP" sz="2000" b="0" dirty="0">
                <a:solidFill>
                  <a:srgbClr val="6AA94F"/>
                </a:solidFill>
                <a:effectLst/>
                <a:latin typeface="Courier New" panose="02070309020205020404" pitchFamily="49" charset="0"/>
              </a:rPr>
              <a:t>NUM_DATA</a:t>
            </a:r>
            <a:r>
              <a:rPr lang="ja-JP" altLang="en-US" sz="2000" b="0" dirty="0">
                <a:solidFill>
                  <a:srgbClr val="6AA94F"/>
                </a:solidFill>
                <a:effectLst/>
                <a:latin typeface="Courier New" panose="02070309020205020404" pitchFamily="49" charset="0"/>
              </a:rPr>
              <a:t>個の等差数列にする</a:t>
            </a:r>
            <a:endParaRPr lang="ja-JP" altLang="en-US"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x = </a:t>
            </a:r>
            <a:r>
              <a:rPr lang="en" altLang="ja-JP" sz="2000" b="0" dirty="0" err="1">
                <a:solidFill>
                  <a:srgbClr val="D4D4D4"/>
                </a:solidFill>
                <a:effectLst/>
                <a:latin typeface="Courier New" panose="02070309020205020404" pitchFamily="49" charset="0"/>
              </a:rPr>
              <a:t>np.linspace</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0</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NUM_DATA</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乱数を生成する</a:t>
            </a:r>
            <a:endParaRPr lang="ja-JP" altLang="en-US"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noise = </a:t>
            </a:r>
            <a:r>
              <a:rPr lang="en" altLang="ja-JP" sz="2000" b="0" dirty="0" err="1">
                <a:solidFill>
                  <a:srgbClr val="D4D4D4"/>
                </a:solidFill>
                <a:effectLst/>
                <a:latin typeface="Courier New" panose="02070309020205020404" pitchFamily="49" charset="0"/>
              </a:rPr>
              <a:t>np.random.uniform</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-0.03</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0.03</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size = </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NUM_DATA</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y = a * x + b + noise</a:t>
            </a:r>
          </a:p>
          <a:p>
            <a:br>
              <a:rPr lang="en" altLang="ja-JP" sz="2000" b="0" dirty="0">
                <a:solidFill>
                  <a:srgbClr val="D4D4D4"/>
                </a:solidFill>
                <a:effectLst/>
                <a:latin typeface="Courier New" panose="02070309020205020404" pitchFamily="49" charset="0"/>
              </a:rPr>
            </a:br>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err="1">
                <a:solidFill>
                  <a:srgbClr val="569CD6"/>
                </a:solidFill>
                <a:effectLst/>
                <a:latin typeface="Courier New" panose="02070309020205020404" pitchFamily="49" charset="0"/>
              </a:rPr>
              <a:t>f</a:t>
            </a:r>
            <a:r>
              <a:rPr lang="en" altLang="ja-JP" sz="2000" b="0" dirty="0" err="1">
                <a:solidFill>
                  <a:srgbClr val="CE9178"/>
                </a:solidFill>
                <a:effectLst/>
                <a:latin typeface="Courier New" panose="02070309020205020404" pitchFamily="49" charset="0"/>
              </a:rPr>
              <a:t>"a</a:t>
            </a:r>
            <a:r>
              <a:rPr lang="en" altLang="ja-JP" sz="2000" b="0" dirty="0">
                <a:solidFill>
                  <a:srgbClr val="CE9178"/>
                </a:solidFill>
                <a:effectLst/>
                <a:latin typeface="Courier New" panose="02070309020205020404" pitchFamily="49" charset="0"/>
              </a:rPr>
              <a:t> : </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a</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 b : </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b</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C586C0"/>
                </a:solidFill>
                <a:effectLst/>
                <a:latin typeface="Courier New" panose="02070309020205020404" pitchFamily="49" charset="0"/>
              </a:rPr>
              <a:t>for</a:t>
            </a:r>
            <a:r>
              <a:rPr lang="en" altLang="ja-JP" sz="2000" b="0" dirty="0">
                <a:solidFill>
                  <a:srgbClr val="D4D4D4"/>
                </a:solidFill>
                <a:effectLst/>
                <a:latin typeface="Courier New" panose="02070309020205020404" pitchFamily="49" charset="0"/>
              </a:rPr>
              <a:t> </a:t>
            </a:r>
            <a:r>
              <a:rPr lang="en" altLang="ja-JP" sz="2000" b="0" dirty="0" err="1">
                <a:solidFill>
                  <a:srgbClr val="D4D4D4"/>
                </a:solidFill>
                <a:effectLst/>
                <a:latin typeface="Courier New" panose="02070309020205020404" pitchFamily="49" charset="0"/>
              </a:rPr>
              <a:t>i</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Y</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82C6FF"/>
                </a:solidFill>
                <a:effectLst/>
                <a:latin typeface="Courier New" panose="02070309020205020404" pitchFamily="49" charset="0"/>
              </a:rPr>
              <a:t>in</a:t>
            </a:r>
            <a:r>
              <a:rPr lang="en" altLang="ja-JP" sz="2000" b="0" dirty="0">
                <a:solidFill>
                  <a:srgbClr val="D4D4D4"/>
                </a:solidFill>
                <a:effectLst/>
                <a:latin typeface="Courier New" panose="02070309020205020404" pitchFamily="49" charset="0"/>
              </a:rPr>
              <a:t> </a:t>
            </a:r>
            <a:r>
              <a:rPr lang="en" altLang="ja-JP" sz="2000" b="0" dirty="0">
                <a:solidFill>
                  <a:srgbClr val="DCDCAA"/>
                </a:solidFill>
                <a:effectLst/>
                <a:latin typeface="Courier New" panose="02070309020205020404" pitchFamily="49" charset="0"/>
              </a:rPr>
              <a:t>enumerate</a:t>
            </a:r>
            <a:r>
              <a:rPr lang="en" altLang="ja-JP" sz="2000" b="0" dirty="0">
                <a:solidFill>
                  <a:srgbClr val="DCDCDC"/>
                </a:solidFill>
                <a:effectLst/>
                <a:latin typeface="Courier New" panose="02070309020205020404" pitchFamily="49" charset="0"/>
              </a:rPr>
              <a:t>(</a:t>
            </a:r>
            <a:r>
              <a:rPr lang="en" altLang="ja-JP" sz="2000" b="0" dirty="0">
                <a:solidFill>
                  <a:srgbClr val="DCDCAA"/>
                </a:solidFill>
                <a:effectLst/>
                <a:latin typeface="Courier New" panose="02070309020205020404" pitchFamily="49" charset="0"/>
              </a:rPr>
              <a:t>zip</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y</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	print</a:t>
            </a:r>
            <a:r>
              <a:rPr lang="en" altLang="ja-JP" sz="2000" b="0" dirty="0">
                <a:solidFill>
                  <a:srgbClr val="DCDCDC"/>
                </a:solidFill>
                <a:effectLst/>
                <a:latin typeface="Courier New" panose="02070309020205020404" pitchFamily="49" charset="0"/>
              </a:rPr>
              <a:t>(</a:t>
            </a:r>
            <a:r>
              <a:rPr lang="en" altLang="ja-JP" sz="2000" b="0" dirty="0">
                <a:solidFill>
                  <a:srgbClr val="569CD6"/>
                </a:solidFill>
                <a:effectLst/>
                <a:latin typeface="Courier New" panose="02070309020205020404" pitchFamily="49" charset="0"/>
              </a:rPr>
              <a:t>f</a:t>
            </a:r>
            <a:r>
              <a:rPr lang="en" altLang="ja-JP" sz="2000" b="0" dirty="0">
                <a:solidFill>
                  <a:srgbClr val="CE9178"/>
                </a:solidFill>
                <a:effectLst/>
                <a:latin typeface="Courier New" panose="02070309020205020404" pitchFamily="49" charset="0"/>
              </a:rPr>
              <a:t>"</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i + </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r>
              <a:rPr lang="ja-JP" altLang="en-US" sz="2000" b="0" dirty="0">
                <a:solidFill>
                  <a:srgbClr val="CE9178"/>
                </a:solidFill>
                <a:effectLst/>
                <a:latin typeface="Courier New" panose="02070309020205020404" pitchFamily="49" charset="0"/>
              </a:rPr>
              <a:t>番目のデータ</a:t>
            </a:r>
            <a:r>
              <a:rPr lang="en-US" altLang="ja-JP" sz="2000" b="0" dirty="0">
                <a:solidFill>
                  <a:srgbClr val="CE9178"/>
                </a:solidFill>
                <a:effectLst/>
                <a:latin typeface="Courier New" panose="02070309020205020404" pitchFamily="49" charset="0"/>
              </a:rPr>
              <a:t>, </a:t>
            </a:r>
            <a:r>
              <a:rPr lang="en" altLang="ja-JP" sz="2000" b="0" dirty="0">
                <a:solidFill>
                  <a:srgbClr val="CE9178"/>
                </a:solidFill>
                <a:effectLst/>
                <a:latin typeface="Courier New" panose="02070309020205020404" pitchFamily="49" charset="0"/>
              </a:rPr>
              <a:t>x : </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 y : </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Y</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1983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C4111F-A67F-18C5-DD31-4F96DC9414D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8D641D4-8DFF-9FC4-A748-848576BF18E6}"/>
              </a:ext>
            </a:extLst>
          </p:cNvPr>
          <p:cNvSpPr>
            <a:spLocks noGrp="1"/>
          </p:cNvSpPr>
          <p:nvPr>
            <p:ph idx="1"/>
          </p:nvPr>
        </p:nvSpPr>
        <p:spPr>
          <a:xfrm>
            <a:off x="262075" y="1058429"/>
            <a:ext cx="11790587" cy="5281028"/>
          </a:xfrm>
        </p:spPr>
        <p:txBody>
          <a:bodyPr>
            <a:normAutofit/>
          </a:bodyPr>
          <a:lstStyle/>
          <a:p>
            <a:endParaRPr kumimoji="1" lang="en-US" altLang="ja-JP" dirty="0"/>
          </a:p>
          <a:p>
            <a:pPr marL="0" indent="0">
              <a:buNone/>
            </a:pPr>
            <a:r>
              <a:rPr kumimoji="1" lang="en-US" altLang="ja-JP" dirty="0"/>
              <a:t>low</a:t>
            </a:r>
            <a:r>
              <a:rPr kumimoji="1" lang="ja-JP" altLang="en-US" dirty="0"/>
              <a:t>以上，</a:t>
            </a:r>
            <a:r>
              <a:rPr kumimoji="1" lang="en-US" altLang="ja-JP" dirty="0"/>
              <a:t>high</a:t>
            </a:r>
            <a:r>
              <a:rPr kumimoji="1" lang="ja-JP" altLang="en-US" dirty="0"/>
              <a:t>より小さい実数の乱数を生成</a:t>
            </a:r>
            <a:endParaRPr kumimoji="1" lang="en-US" altLang="ja-JP" dirty="0"/>
          </a:p>
          <a:p>
            <a:pPr marL="0" indent="0">
              <a:buNone/>
            </a:pPr>
            <a:r>
              <a:rPr lang="en-US" altLang="ja-JP" dirty="0"/>
              <a:t>size</a:t>
            </a:r>
            <a:r>
              <a:rPr lang="ja-JP" altLang="en-US" dirty="0"/>
              <a:t>で生成する乱数の形状を指定する</a:t>
            </a:r>
            <a:endParaRPr lang="en-US" altLang="ja-JP" dirty="0"/>
          </a:p>
          <a:p>
            <a:pPr marL="0" indent="0">
              <a:buNone/>
            </a:pPr>
            <a:r>
              <a:rPr kumimoji="1" lang="ja-JP" altLang="en-US" dirty="0"/>
              <a:t>指定しない</a:t>
            </a:r>
            <a:r>
              <a:rPr lang="en-US" altLang="ja-JP" dirty="0"/>
              <a:t>(size=None)</a:t>
            </a:r>
            <a:r>
              <a:rPr kumimoji="1" lang="ja-JP" altLang="en-US" dirty="0"/>
              <a:t>場合，スカラの乱数が生成される</a:t>
            </a:r>
            <a:endParaRPr kumimoji="1" lang="en-US" altLang="ja-JP" dirty="0"/>
          </a:p>
          <a:p>
            <a:pPr marL="0" indent="0">
              <a:buNone/>
            </a:pPr>
            <a:endParaRPr lang="en-US" altLang="ja-JP" dirty="0"/>
          </a:p>
          <a:p>
            <a:pPr marL="0" indent="0">
              <a:buNone/>
            </a:pPr>
            <a:r>
              <a:rPr kumimoji="1" lang="en-US" altLang="ja-JP" dirty="0"/>
              <a:t>start</a:t>
            </a:r>
            <a:r>
              <a:rPr kumimoji="1" lang="ja-JP" altLang="en-US" dirty="0"/>
              <a:t>から始まり</a:t>
            </a:r>
            <a:r>
              <a:rPr kumimoji="1" lang="en-US" altLang="ja-JP" dirty="0"/>
              <a:t>stop</a:t>
            </a:r>
            <a:r>
              <a:rPr kumimoji="1" lang="ja-JP" altLang="en-US" dirty="0"/>
              <a:t>で終わる</a:t>
            </a:r>
            <a:r>
              <a:rPr kumimoji="1" lang="en-US" altLang="ja-JP" dirty="0"/>
              <a:t>num</a:t>
            </a:r>
            <a:r>
              <a:rPr lang="ja-JP" altLang="en-US" dirty="0"/>
              <a:t>個の要素を持つ等差数列</a:t>
            </a:r>
            <a:r>
              <a:rPr lang="en-US" altLang="ja-JP" dirty="0"/>
              <a:t>(</a:t>
            </a:r>
            <a:r>
              <a:rPr lang="en-US" altLang="ja-JP" dirty="0" err="1"/>
              <a:t>numpy.ndarray</a:t>
            </a:r>
            <a:r>
              <a:rPr lang="en-US" altLang="ja-JP" dirty="0"/>
              <a:t>)</a:t>
            </a:r>
            <a:r>
              <a:rPr lang="ja-JP" altLang="en-US" dirty="0"/>
              <a:t>を生成</a:t>
            </a:r>
            <a:endParaRPr lang="en-US" altLang="ja-JP" dirty="0"/>
          </a:p>
          <a:p>
            <a:pPr marL="0" indent="0">
              <a:buNone/>
            </a:pPr>
            <a:endParaRPr kumimoji="1"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354AC2EE-14E2-DC80-7C5C-15A4E9EF3547}"/>
              </a:ext>
            </a:extLst>
          </p:cNvPr>
          <p:cNvSpPr>
            <a:spLocks noGrp="1"/>
          </p:cNvSpPr>
          <p:nvPr>
            <p:ph type="sldNum" sz="quarter" idx="12"/>
          </p:nvPr>
        </p:nvSpPr>
        <p:spPr/>
        <p:txBody>
          <a:bodyPr/>
          <a:lstStyle/>
          <a:p>
            <a:fld id="{3C83C733-A267-4C27-B924-90460700986B}" type="slidenum">
              <a:rPr lang="ja-JP" altLang="en-US" smtClean="0"/>
              <a:pPr/>
              <a:t>11</a:t>
            </a:fld>
            <a:endParaRPr lang="ja-JP" altLang="en-US"/>
          </a:p>
        </p:txBody>
      </p:sp>
      <p:sp>
        <p:nvSpPr>
          <p:cNvPr id="7" name="テキスト ボックス 6">
            <a:extLst>
              <a:ext uri="{FF2B5EF4-FFF2-40B4-BE49-F238E27FC236}">
                <a16:creationId xmlns:a16="http://schemas.microsoft.com/office/drawing/2014/main" id="{E1342DB9-5365-42EE-B865-A4ECBD740899}"/>
              </a:ext>
            </a:extLst>
          </p:cNvPr>
          <p:cNvSpPr txBox="1"/>
          <p:nvPr/>
        </p:nvSpPr>
        <p:spPr>
          <a:xfrm>
            <a:off x="264622" y="1197766"/>
            <a:ext cx="11662756" cy="400110"/>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np.random.uniform</a:t>
            </a:r>
            <a:r>
              <a:rPr lang="en" altLang="ja-JP" sz="2000" b="0" dirty="0">
                <a:solidFill>
                  <a:srgbClr val="DCDCDC"/>
                </a:solidFill>
                <a:effectLst/>
                <a:latin typeface="Courier New" panose="02070309020205020404" pitchFamily="49" charset="0"/>
              </a:rPr>
              <a:t>(</a:t>
            </a:r>
            <a:r>
              <a:rPr lang="en" altLang="ja-JP" sz="2000" dirty="0">
                <a:solidFill>
                  <a:srgbClr val="B5CEA8"/>
                </a:solidFill>
                <a:latin typeface="Courier New" panose="02070309020205020404" pitchFamily="49" charset="0"/>
              </a:rPr>
              <a:t>low</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dirty="0">
                <a:solidFill>
                  <a:srgbClr val="B5CEA8"/>
                </a:solidFill>
                <a:latin typeface="Courier New" panose="02070309020205020404" pitchFamily="49" charset="0"/>
              </a:rPr>
              <a:t>high, size = None</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
        <p:nvSpPr>
          <p:cNvPr id="8" name="テキスト ボックス 7">
            <a:extLst>
              <a:ext uri="{FF2B5EF4-FFF2-40B4-BE49-F238E27FC236}">
                <a16:creationId xmlns:a16="http://schemas.microsoft.com/office/drawing/2014/main" id="{1FD7355C-60AD-CC62-E807-0E0FFA30CAFB}"/>
              </a:ext>
            </a:extLst>
          </p:cNvPr>
          <p:cNvSpPr txBox="1"/>
          <p:nvPr/>
        </p:nvSpPr>
        <p:spPr>
          <a:xfrm>
            <a:off x="264622" y="3429000"/>
            <a:ext cx="11662756" cy="400110"/>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np.linspace</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start, stop, num</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
        <p:nvSpPr>
          <p:cNvPr id="9" name="テキスト ボックス 8">
            <a:extLst>
              <a:ext uri="{FF2B5EF4-FFF2-40B4-BE49-F238E27FC236}">
                <a16:creationId xmlns:a16="http://schemas.microsoft.com/office/drawing/2014/main" id="{4E4F9962-229B-2A5A-40D1-0D4D7F227DE3}"/>
              </a:ext>
            </a:extLst>
          </p:cNvPr>
          <p:cNvSpPr txBox="1"/>
          <p:nvPr/>
        </p:nvSpPr>
        <p:spPr>
          <a:xfrm>
            <a:off x="264622" y="4851480"/>
            <a:ext cx="11662756" cy="1015663"/>
          </a:xfrm>
          <a:prstGeom prst="rect">
            <a:avLst/>
          </a:prstGeom>
          <a:solidFill>
            <a:schemeClr val="tx1"/>
          </a:solidFill>
        </p:spPr>
        <p:txBody>
          <a:bodyPr wrap="square" rtlCol="0">
            <a:spAutoFit/>
          </a:bodyPr>
          <a:lstStyle/>
          <a:p>
            <a:r>
              <a:rPr lang="en" altLang="ja-JP" sz="2000" b="0" dirty="0">
                <a:solidFill>
                  <a:srgbClr val="6AA94F"/>
                </a:solidFill>
                <a:effectLst/>
                <a:latin typeface="Courier New" panose="02070309020205020404" pitchFamily="49" charset="0"/>
              </a:rPr>
              <a:t># ex)</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err="1">
                <a:solidFill>
                  <a:srgbClr val="D4D4D4"/>
                </a:solidFill>
                <a:effectLst/>
                <a:latin typeface="Courier New" panose="02070309020205020404" pitchFamily="49" charset="0"/>
              </a:rPr>
              <a:t>np.linspace</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0</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9</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=&gt; array([0. , 0.125, 0.25 , 0.375, 0.5 , 0.625, 0.75 , 0.875, 1. ])</a:t>
            </a:r>
            <a:endParaRPr lang="en" altLang="ja-JP" sz="20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133135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F53089-F299-273D-2B01-974B2BC9C80E}"/>
              </a:ext>
            </a:extLst>
          </p:cNvPr>
          <p:cNvSpPr>
            <a:spLocks noGrp="1"/>
          </p:cNvSpPr>
          <p:nvPr>
            <p:ph type="title"/>
          </p:nvPr>
        </p:nvSpPr>
        <p:spPr/>
        <p:txBody>
          <a:bodyPr/>
          <a:lstStyle/>
          <a:p>
            <a:r>
              <a:rPr lang="en-US" altLang="ja-JP" dirty="0" err="1"/>
              <a:t>numpy.ndarray</a:t>
            </a:r>
            <a:endParaRPr kumimoji="1" lang="ja-JP" altLang="en-US"/>
          </a:p>
        </p:txBody>
      </p:sp>
      <p:sp>
        <p:nvSpPr>
          <p:cNvPr id="3" name="コンテンツ プレースホルダー 2">
            <a:extLst>
              <a:ext uri="{FF2B5EF4-FFF2-40B4-BE49-F238E27FC236}">
                <a16:creationId xmlns:a16="http://schemas.microsoft.com/office/drawing/2014/main" id="{1834826B-B4FA-A291-E9AE-F9EF9C841091}"/>
              </a:ext>
            </a:extLst>
          </p:cNvPr>
          <p:cNvSpPr>
            <a:spLocks noGrp="1"/>
          </p:cNvSpPr>
          <p:nvPr>
            <p:ph idx="1"/>
          </p:nvPr>
        </p:nvSpPr>
        <p:spPr/>
        <p:txBody>
          <a:bodyPr/>
          <a:lstStyle/>
          <a:p>
            <a:pPr marL="0" indent="0">
              <a:buNone/>
            </a:pPr>
            <a:r>
              <a:rPr lang="en-US" altLang="ja-JP" dirty="0"/>
              <a:t>n</a:t>
            </a:r>
            <a:r>
              <a:rPr lang="ja-JP" altLang="en-US" dirty="0"/>
              <a:t>次元配列（ベクトル，行列，テンソル）を実現する</a:t>
            </a:r>
            <a:r>
              <a:rPr lang="en-US" altLang="ja-JP" dirty="0" err="1"/>
              <a:t>numpy</a:t>
            </a:r>
            <a:r>
              <a:rPr lang="ja-JP" altLang="en-US" dirty="0"/>
              <a:t>のデータ型</a:t>
            </a:r>
            <a:endParaRPr lang="en-US" altLang="ja-JP" dirty="0"/>
          </a:p>
          <a:p>
            <a:pPr marL="0" indent="0">
              <a:buNone/>
            </a:pPr>
            <a:endParaRPr kumimoji="1" lang="en-US" altLang="ja-JP" dirty="0"/>
          </a:p>
          <a:p>
            <a:pPr marL="0" indent="0">
              <a:buNone/>
            </a:pPr>
            <a:r>
              <a:rPr kumimoji="1" lang="en-US" altLang="ja-JP" dirty="0"/>
              <a:t>Python</a:t>
            </a:r>
            <a:r>
              <a:rPr kumimoji="1" lang="ja-JP" altLang="en-US" dirty="0"/>
              <a:t>の配列を</a:t>
            </a:r>
            <a:r>
              <a:rPr kumimoji="1" lang="en-US" altLang="ja-JP" dirty="0" err="1"/>
              <a:t>numpy.ndarray</a:t>
            </a:r>
            <a:r>
              <a:rPr kumimoji="1" lang="ja-JP" altLang="en-US" dirty="0"/>
              <a:t>に変換する</a:t>
            </a:r>
            <a:endParaRPr lang="en-US" altLang="ja-JP" dirty="0"/>
          </a:p>
          <a:p>
            <a:pPr marL="0" indent="0">
              <a:buNone/>
            </a:pPr>
            <a:endParaRPr kumimoji="1" lang="en-US" altLang="ja-JP" dirty="0"/>
          </a:p>
          <a:p>
            <a:pPr marL="0" indent="0">
              <a:buNone/>
            </a:pPr>
            <a:r>
              <a:rPr kumimoji="1" lang="en-US" altLang="ja-JP" dirty="0"/>
              <a:t>Python</a:t>
            </a:r>
            <a:r>
              <a:rPr kumimoji="1" lang="ja-JP" altLang="en-US" dirty="0"/>
              <a:t>の配列と異なり，</a:t>
            </a:r>
            <a:endParaRPr kumimoji="1" lang="en-US" altLang="ja-JP" dirty="0"/>
          </a:p>
          <a:p>
            <a:r>
              <a:rPr lang="ja-JP" altLang="en-US" dirty="0"/>
              <a:t>全ての要素のデータ型が同じである必要がある</a:t>
            </a:r>
            <a:endParaRPr lang="en-US" altLang="ja-JP" dirty="0"/>
          </a:p>
          <a:p>
            <a:r>
              <a:rPr kumimoji="1" lang="ja-JP" altLang="en-US" dirty="0"/>
              <a:t>各次元の要素数が同じである必要がある</a:t>
            </a:r>
          </a:p>
        </p:txBody>
      </p:sp>
      <p:sp>
        <p:nvSpPr>
          <p:cNvPr id="4" name="スライド番号プレースホルダー 3">
            <a:extLst>
              <a:ext uri="{FF2B5EF4-FFF2-40B4-BE49-F238E27FC236}">
                <a16:creationId xmlns:a16="http://schemas.microsoft.com/office/drawing/2014/main" id="{CC05B023-2073-7788-5308-6E4FA3BD5047}"/>
              </a:ext>
            </a:extLst>
          </p:cNvPr>
          <p:cNvSpPr>
            <a:spLocks noGrp="1"/>
          </p:cNvSpPr>
          <p:nvPr>
            <p:ph type="sldNum" sz="quarter" idx="12"/>
          </p:nvPr>
        </p:nvSpPr>
        <p:spPr/>
        <p:txBody>
          <a:bodyPr/>
          <a:lstStyle/>
          <a:p>
            <a:fld id="{3C83C733-A267-4C27-B924-90460700986B}" type="slidenum">
              <a:rPr lang="ja-JP" altLang="en-US" smtClean="0"/>
              <a:pPr/>
              <a:t>12</a:t>
            </a:fld>
            <a:endParaRPr lang="ja-JP" altLang="en-US"/>
          </a:p>
        </p:txBody>
      </p:sp>
      <p:sp>
        <p:nvSpPr>
          <p:cNvPr id="5" name="テキスト ボックス 4">
            <a:extLst>
              <a:ext uri="{FF2B5EF4-FFF2-40B4-BE49-F238E27FC236}">
                <a16:creationId xmlns:a16="http://schemas.microsoft.com/office/drawing/2014/main" id="{18430C89-A8B4-07A2-D5BF-658E84C0E048}"/>
              </a:ext>
            </a:extLst>
          </p:cNvPr>
          <p:cNvSpPr txBox="1"/>
          <p:nvPr/>
        </p:nvSpPr>
        <p:spPr>
          <a:xfrm>
            <a:off x="262076" y="5013941"/>
            <a:ext cx="5746838" cy="1323439"/>
          </a:xfrm>
          <a:prstGeom prst="rect">
            <a:avLst/>
          </a:prstGeom>
          <a:solidFill>
            <a:schemeClr val="tx1"/>
          </a:solidFill>
        </p:spPr>
        <p:txBody>
          <a:bodyPr wrap="square" rtlCol="0">
            <a:spAutoFit/>
          </a:bodyPr>
          <a:lstStyle/>
          <a:p>
            <a:r>
              <a:rPr lang="en" altLang="ja-JP" sz="2000" b="0" dirty="0">
                <a:solidFill>
                  <a:srgbClr val="6AA94F"/>
                </a:solidFill>
                <a:effectLst/>
                <a:latin typeface="Courier New" panose="02070309020205020404" pitchFamily="49" charset="0"/>
              </a:rPr>
              <a:t># ex)</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err="1">
                <a:solidFill>
                  <a:srgbClr val="D4D4D4"/>
                </a:solidFill>
                <a:effectLst/>
                <a:latin typeface="Courier New" panose="02070309020205020404" pitchFamily="49" charset="0"/>
              </a:rPr>
              <a:t>np.array</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2</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3</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4</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5</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CDCDC"/>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6</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7</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8</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9</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10</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OK!</a:t>
            </a:r>
            <a:endParaRPr lang="en" altLang="ja-JP" sz="2000" b="0" dirty="0">
              <a:solidFill>
                <a:srgbClr val="D4D4D4"/>
              </a:solidFill>
              <a:effectLst/>
              <a:latin typeface="Courier New" panose="02070309020205020404" pitchFamily="49" charset="0"/>
            </a:endParaRPr>
          </a:p>
        </p:txBody>
      </p:sp>
      <p:sp>
        <p:nvSpPr>
          <p:cNvPr id="6" name="テキスト ボックス 5">
            <a:extLst>
              <a:ext uri="{FF2B5EF4-FFF2-40B4-BE49-F238E27FC236}">
                <a16:creationId xmlns:a16="http://schemas.microsoft.com/office/drawing/2014/main" id="{0DDDA792-4B11-D273-A95F-F7ED75CA50C8}"/>
              </a:ext>
            </a:extLst>
          </p:cNvPr>
          <p:cNvSpPr txBox="1"/>
          <p:nvPr/>
        </p:nvSpPr>
        <p:spPr>
          <a:xfrm>
            <a:off x="6096000" y="5007122"/>
            <a:ext cx="5746838" cy="1323439"/>
          </a:xfrm>
          <a:prstGeom prst="rect">
            <a:avLst/>
          </a:prstGeom>
          <a:solidFill>
            <a:schemeClr val="tx1"/>
          </a:solidFill>
        </p:spPr>
        <p:txBody>
          <a:bodyPr wrap="square" rtlCol="0">
            <a:spAutoFit/>
          </a:bodyPr>
          <a:lstStyle/>
          <a:p>
            <a:r>
              <a:rPr lang="en" altLang="ja-JP" sz="2000" b="0" dirty="0">
                <a:solidFill>
                  <a:srgbClr val="6AA94F"/>
                </a:solidFill>
                <a:effectLst/>
                <a:latin typeface="Courier New" panose="02070309020205020404" pitchFamily="49" charset="0"/>
              </a:rPr>
              <a:t># ex)</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err="1">
                <a:solidFill>
                  <a:srgbClr val="D4D4D4"/>
                </a:solidFill>
                <a:effectLst/>
                <a:latin typeface="Courier New" panose="02070309020205020404" pitchFamily="49" charset="0"/>
              </a:rPr>
              <a:t>np.array</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2</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3</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4</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5</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CDCDC"/>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6</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7</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8</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NG...</a:t>
            </a:r>
            <a:endParaRPr lang="en" altLang="ja-JP" sz="2000" b="0" dirty="0">
              <a:solidFill>
                <a:srgbClr val="D4D4D4"/>
              </a:solidFill>
              <a:effectLst/>
              <a:latin typeface="Courier New" panose="02070309020205020404" pitchFamily="49" charset="0"/>
            </a:endParaRPr>
          </a:p>
        </p:txBody>
      </p:sp>
      <p:sp>
        <p:nvSpPr>
          <p:cNvPr id="7" name="テキスト ボックス 6">
            <a:extLst>
              <a:ext uri="{FF2B5EF4-FFF2-40B4-BE49-F238E27FC236}">
                <a16:creationId xmlns:a16="http://schemas.microsoft.com/office/drawing/2014/main" id="{02C14131-821C-195B-AD25-3E8C98D88AFF}"/>
              </a:ext>
            </a:extLst>
          </p:cNvPr>
          <p:cNvSpPr txBox="1"/>
          <p:nvPr/>
        </p:nvSpPr>
        <p:spPr>
          <a:xfrm>
            <a:off x="264622" y="1573070"/>
            <a:ext cx="11662756" cy="707886"/>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np.array</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2</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3</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CDCDC"/>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4</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5</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6</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60107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B3B4BE-4484-90CA-8362-3B450761523F}"/>
              </a:ext>
            </a:extLst>
          </p:cNvPr>
          <p:cNvSpPr>
            <a:spLocks noGrp="1"/>
          </p:cNvSpPr>
          <p:nvPr>
            <p:ph type="title"/>
          </p:nvPr>
        </p:nvSpPr>
        <p:spPr/>
        <p:txBody>
          <a:bodyPr/>
          <a:lstStyle/>
          <a:p>
            <a:r>
              <a:rPr lang="en-US" altLang="ja-JP" dirty="0" err="1"/>
              <a:t>numpy.ndarray</a:t>
            </a:r>
            <a:endParaRPr kumimoji="1" lang="ja-JP" altLang="en-US"/>
          </a:p>
        </p:txBody>
      </p:sp>
      <p:sp>
        <p:nvSpPr>
          <p:cNvPr id="3" name="コンテンツ プレースホルダー 2">
            <a:extLst>
              <a:ext uri="{FF2B5EF4-FFF2-40B4-BE49-F238E27FC236}">
                <a16:creationId xmlns:a16="http://schemas.microsoft.com/office/drawing/2014/main" id="{2FC658FF-B4A5-1E05-D2E4-E51DB7900BB7}"/>
              </a:ext>
            </a:extLst>
          </p:cNvPr>
          <p:cNvSpPr>
            <a:spLocks noGrp="1"/>
          </p:cNvSpPr>
          <p:nvPr>
            <p:ph idx="1"/>
          </p:nvPr>
        </p:nvSpPr>
        <p:spPr/>
        <p:txBody>
          <a:bodyPr/>
          <a:lstStyle/>
          <a:p>
            <a:pPr marL="0" indent="0">
              <a:buNone/>
            </a:pPr>
            <a:r>
              <a:rPr kumimoji="1" lang="ja-JP" altLang="en-US"/>
              <a:t>強力なキャスト機能を有する</a:t>
            </a:r>
          </a:p>
        </p:txBody>
      </p:sp>
      <p:sp>
        <p:nvSpPr>
          <p:cNvPr id="4" name="スライド番号プレースホルダー 3">
            <a:extLst>
              <a:ext uri="{FF2B5EF4-FFF2-40B4-BE49-F238E27FC236}">
                <a16:creationId xmlns:a16="http://schemas.microsoft.com/office/drawing/2014/main" id="{9D748FD5-BED7-BDEC-A661-5CA238581E53}"/>
              </a:ext>
            </a:extLst>
          </p:cNvPr>
          <p:cNvSpPr>
            <a:spLocks noGrp="1"/>
          </p:cNvSpPr>
          <p:nvPr>
            <p:ph type="sldNum" sz="quarter" idx="12"/>
          </p:nvPr>
        </p:nvSpPr>
        <p:spPr/>
        <p:txBody>
          <a:bodyPr/>
          <a:lstStyle/>
          <a:p>
            <a:fld id="{3C83C733-A267-4C27-B924-90460700986B}" type="slidenum">
              <a:rPr lang="ja-JP" altLang="en-US" smtClean="0"/>
              <a:pPr/>
              <a:t>13</a:t>
            </a:fld>
            <a:endParaRPr lang="ja-JP" altLang="en-US"/>
          </a:p>
        </p:txBody>
      </p:sp>
      <p:sp>
        <p:nvSpPr>
          <p:cNvPr id="5" name="テキスト ボックス 4">
            <a:extLst>
              <a:ext uri="{FF2B5EF4-FFF2-40B4-BE49-F238E27FC236}">
                <a16:creationId xmlns:a16="http://schemas.microsoft.com/office/drawing/2014/main" id="{CE56BD2D-881E-191E-41F8-EA87FC358977}"/>
              </a:ext>
            </a:extLst>
          </p:cNvPr>
          <p:cNvSpPr txBox="1"/>
          <p:nvPr/>
        </p:nvSpPr>
        <p:spPr>
          <a:xfrm>
            <a:off x="262076" y="1719165"/>
            <a:ext cx="5746838" cy="3785652"/>
          </a:xfrm>
          <a:prstGeom prst="rect">
            <a:avLst/>
          </a:prstGeom>
          <a:solidFill>
            <a:schemeClr val="tx1"/>
          </a:solidFill>
        </p:spPr>
        <p:txBody>
          <a:bodyPr wrap="square" rtlCol="0">
            <a:spAutoFit/>
          </a:bodyPr>
          <a:lstStyle/>
          <a:p>
            <a:r>
              <a:rPr lang="en" altLang="ja-JP" sz="2000" b="0" dirty="0">
                <a:solidFill>
                  <a:srgbClr val="D4D4D4"/>
                </a:solidFill>
                <a:effectLst/>
                <a:latin typeface="Courier New" panose="02070309020205020404" pitchFamily="49" charset="0"/>
              </a:rPr>
              <a:t>a = </a:t>
            </a:r>
            <a:r>
              <a:rPr lang="en" altLang="ja-JP" sz="2000" b="0" dirty="0" err="1">
                <a:solidFill>
                  <a:srgbClr val="D4D4D4"/>
                </a:solidFill>
                <a:effectLst/>
                <a:latin typeface="Courier New" panose="02070309020205020404" pitchFamily="49" charset="0"/>
              </a:rPr>
              <a:t>np.array</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2</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3</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a</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=&gt; [1 2 3]</a:t>
            </a:r>
            <a:endParaRPr lang="en" altLang="ja-JP"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b = a + </a:t>
            </a:r>
            <a:r>
              <a:rPr lang="en" altLang="ja-JP" sz="2000" b="0" dirty="0">
                <a:solidFill>
                  <a:srgbClr val="B5CEA8"/>
                </a:solidFill>
                <a:effectLst/>
                <a:latin typeface="Courier New" panose="02070309020205020404" pitchFamily="49" charset="0"/>
              </a:rPr>
              <a:t>1</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b</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=&gt; [2 3 4]</a:t>
            </a:r>
            <a:endParaRPr lang="en" altLang="ja-JP"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c = a * </a:t>
            </a:r>
            <a:r>
              <a:rPr lang="en" altLang="ja-JP" sz="2000" b="0" dirty="0">
                <a:solidFill>
                  <a:srgbClr val="B5CEA8"/>
                </a:solidFill>
                <a:effectLst/>
                <a:latin typeface="Courier New" panose="02070309020205020404" pitchFamily="49" charset="0"/>
              </a:rPr>
              <a:t>2</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c</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=&gt; [2 4 6]</a:t>
            </a:r>
            <a:endParaRPr lang="en" altLang="ja-JP"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d = a * </a:t>
            </a:r>
            <a:r>
              <a:rPr lang="en" altLang="ja-JP" sz="2000" b="0" dirty="0">
                <a:solidFill>
                  <a:srgbClr val="B5CEA8"/>
                </a:solidFill>
                <a:effectLst/>
                <a:latin typeface="Courier New" panose="02070309020205020404" pitchFamily="49" charset="0"/>
              </a:rPr>
              <a:t>2</a:t>
            </a:r>
            <a:r>
              <a:rPr lang="en" altLang="ja-JP" sz="2000" b="0" dirty="0">
                <a:solidFill>
                  <a:srgbClr val="D4D4D4"/>
                </a:solidFill>
                <a:effectLst/>
                <a:latin typeface="Courier New" panose="02070309020205020404" pitchFamily="49" charset="0"/>
              </a:rPr>
              <a:t> + </a:t>
            </a:r>
            <a:r>
              <a:rPr lang="en" altLang="ja-JP" sz="2000" b="0" dirty="0">
                <a:solidFill>
                  <a:srgbClr val="B5CEA8"/>
                </a:solidFill>
                <a:effectLst/>
                <a:latin typeface="Courier New" panose="02070309020205020404" pitchFamily="49" charset="0"/>
              </a:rPr>
              <a:t>1</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d</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=&gt; [3 5 7]</a:t>
            </a:r>
            <a:endParaRPr lang="en" altLang="ja-JP" sz="2000" b="0" dirty="0">
              <a:solidFill>
                <a:srgbClr val="D4D4D4"/>
              </a:solidFill>
              <a:effectLst/>
              <a:latin typeface="Courier New" panose="02070309020205020404" pitchFamily="49" charset="0"/>
            </a:endParaRPr>
          </a:p>
        </p:txBody>
      </p:sp>
      <p:sp>
        <p:nvSpPr>
          <p:cNvPr id="6" name="テキスト ボックス 5">
            <a:extLst>
              <a:ext uri="{FF2B5EF4-FFF2-40B4-BE49-F238E27FC236}">
                <a16:creationId xmlns:a16="http://schemas.microsoft.com/office/drawing/2014/main" id="{870DADD1-EACC-1C39-A345-59B3880A45E1}"/>
              </a:ext>
            </a:extLst>
          </p:cNvPr>
          <p:cNvSpPr txBox="1"/>
          <p:nvPr/>
        </p:nvSpPr>
        <p:spPr>
          <a:xfrm>
            <a:off x="6177994" y="1719165"/>
            <a:ext cx="5746838" cy="4401205"/>
          </a:xfrm>
          <a:prstGeom prst="rect">
            <a:avLst/>
          </a:prstGeom>
          <a:solidFill>
            <a:schemeClr val="tx1"/>
          </a:solidFill>
        </p:spPr>
        <p:txBody>
          <a:bodyPr wrap="square" rtlCol="0">
            <a:spAutoFit/>
          </a:bodyPr>
          <a:lstStyle/>
          <a:p>
            <a:r>
              <a:rPr lang="en" altLang="ja-JP" sz="2000" b="0" dirty="0">
                <a:solidFill>
                  <a:srgbClr val="D4D4D4"/>
                </a:solidFill>
                <a:effectLst/>
                <a:latin typeface="Courier New" panose="02070309020205020404" pitchFamily="49" charset="0"/>
              </a:rPr>
              <a:t>a = </a:t>
            </a:r>
            <a:r>
              <a:rPr lang="en" altLang="ja-JP" sz="2000" b="0" dirty="0" err="1">
                <a:solidFill>
                  <a:srgbClr val="D4D4D4"/>
                </a:solidFill>
                <a:effectLst/>
                <a:latin typeface="Courier New" panose="02070309020205020404" pitchFamily="49" charset="0"/>
              </a:rPr>
              <a:t>np.array</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2</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3</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CDCDC"/>
                </a:solidFill>
                <a:effectLst/>
                <a:latin typeface="Courier New" panose="02070309020205020404" pitchFamily="49" charset="0"/>
              </a:rPr>
              <a:t>				</a:t>
            </a:r>
            <a:r>
              <a:rPr lang="en-US" altLang="ja-JP" sz="2000" dirty="0">
                <a:solidFill>
                  <a:srgbClr val="DCDCDC"/>
                </a:solidFill>
                <a:latin typeface="Courier New" panose="02070309020205020404" pitchFamily="49" charset="0"/>
              </a:rPr>
              <a:t>  </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4</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5</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6</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a</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=&gt; [[1 2 3]</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[4 5 6]]</a:t>
            </a:r>
            <a:endParaRPr lang="en" altLang="ja-JP"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b = a + </a:t>
            </a:r>
            <a:r>
              <a:rPr lang="en" altLang="ja-JP" sz="2000" b="0" dirty="0" err="1">
                <a:solidFill>
                  <a:srgbClr val="D4D4D4"/>
                </a:solidFill>
                <a:effectLst/>
                <a:latin typeface="Courier New" panose="02070309020205020404" pitchFamily="49" charset="0"/>
              </a:rPr>
              <a:t>np.array</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p>
          <a:p>
            <a:r>
              <a:rPr lang="en" altLang="ja-JP" sz="2000" dirty="0">
                <a:solidFill>
                  <a:srgbClr val="D4D4D4"/>
                </a:solidFill>
                <a:latin typeface="Courier New" panose="02070309020205020404" pitchFamily="49" charset="0"/>
              </a:rPr>
              <a:t>						</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2</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b</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=&gt; [[2 3 4]</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[6 7 8]]</a:t>
            </a:r>
            <a:endParaRPr lang="en" altLang="ja-JP"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c = a * </a:t>
            </a:r>
            <a:r>
              <a:rPr lang="en" altLang="ja-JP" sz="2000" b="0" dirty="0" err="1">
                <a:solidFill>
                  <a:srgbClr val="D4D4D4"/>
                </a:solidFill>
                <a:effectLst/>
                <a:latin typeface="Courier New" panose="02070309020205020404" pitchFamily="49" charset="0"/>
              </a:rPr>
              <a:t>np.array</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7</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8</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9</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c</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=&gt; [[ 7 16 27]</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[28 40 54]]</a:t>
            </a:r>
            <a:endParaRPr lang="en" altLang="ja-JP" sz="20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121510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24B6C-1B00-CD17-3E3E-244D5987620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D04DBC0-9FFB-54F6-DF18-CE7B54525C96}"/>
              </a:ext>
            </a:extLst>
          </p:cNvPr>
          <p:cNvSpPr>
            <a:spLocks noGrp="1"/>
          </p:cNvSpPr>
          <p:nvPr>
            <p:ph idx="1"/>
          </p:nvPr>
        </p:nvSpPr>
        <p:spPr/>
        <p:txBody>
          <a:bodyPr/>
          <a:lstStyle/>
          <a:p>
            <a:pPr marL="0" indent="0">
              <a:buNone/>
            </a:pPr>
            <a:r>
              <a:rPr kumimoji="1" lang="en-US" altLang="ja-JP" dirty="0"/>
              <a:t>10</a:t>
            </a:r>
            <a:r>
              <a:rPr kumimoji="1" lang="ja-JP" altLang="en-US"/>
              <a:t>個の学習データが生成された</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49783AF5-1B1D-83AF-7FFB-01F8A4B35E19}"/>
              </a:ext>
            </a:extLst>
          </p:cNvPr>
          <p:cNvSpPr>
            <a:spLocks noGrp="1"/>
          </p:cNvSpPr>
          <p:nvPr>
            <p:ph type="sldNum" sz="quarter" idx="12"/>
          </p:nvPr>
        </p:nvSpPr>
        <p:spPr/>
        <p:txBody>
          <a:bodyPr/>
          <a:lstStyle/>
          <a:p>
            <a:fld id="{3C83C733-A267-4C27-B924-90460700986B}" type="slidenum">
              <a:rPr lang="ja-JP" altLang="en-US" smtClean="0"/>
              <a:pPr/>
              <a:t>14</a:t>
            </a:fld>
            <a:endParaRPr lang="ja-JP" altLang="en-US"/>
          </a:p>
        </p:txBody>
      </p:sp>
      <p:sp>
        <p:nvSpPr>
          <p:cNvPr id="5" name="テキスト ボックス 4">
            <a:extLst>
              <a:ext uri="{FF2B5EF4-FFF2-40B4-BE49-F238E27FC236}">
                <a16:creationId xmlns:a16="http://schemas.microsoft.com/office/drawing/2014/main" id="{585D4E20-CA6A-8093-E867-35528FBF340E}"/>
              </a:ext>
            </a:extLst>
          </p:cNvPr>
          <p:cNvSpPr txBox="1"/>
          <p:nvPr/>
        </p:nvSpPr>
        <p:spPr>
          <a:xfrm>
            <a:off x="262076" y="1650913"/>
            <a:ext cx="11662756" cy="3477875"/>
          </a:xfrm>
          <a:prstGeom prst="rect">
            <a:avLst/>
          </a:prstGeom>
          <a:solidFill>
            <a:srgbClr val="383838"/>
          </a:solidFill>
        </p:spPr>
        <p:txBody>
          <a:bodyPr wrap="square" rtlCol="0">
            <a:spAutoFit/>
          </a:bodyPr>
          <a:lstStyle/>
          <a:p>
            <a:r>
              <a:rPr lang="en" altLang="ja-JP" sz="2000" b="0" i="0" dirty="0">
                <a:solidFill>
                  <a:srgbClr val="D5D5D5"/>
                </a:solidFill>
                <a:effectLst/>
                <a:latin typeface="Courier New" panose="02070309020205020404" pitchFamily="49" charset="0"/>
              </a:rPr>
              <a:t>a : -0.6872872932954219, b : 0.4568733676534321 </a:t>
            </a:r>
          </a:p>
          <a:p>
            <a:r>
              <a:rPr lang="en" altLang="ja-JP" sz="2000" b="0" i="0" dirty="0">
                <a:solidFill>
                  <a:srgbClr val="D5D5D5"/>
                </a:solidFill>
                <a:effectLst/>
                <a:latin typeface="Courier New" panose="02070309020205020404" pitchFamily="49" charset="0"/>
              </a:rPr>
              <a:t>1</a:t>
            </a:r>
            <a:r>
              <a:rPr lang="ja-JP" altLang="en-US" sz="2000" b="0" i="0" dirty="0">
                <a:solidFill>
                  <a:srgbClr val="D5D5D5"/>
                </a:solidFill>
                <a:effectLst/>
                <a:latin typeface="Courier New" panose="02070309020205020404" pitchFamily="49" charset="0"/>
              </a:rPr>
              <a:t>番目のデータ</a:t>
            </a:r>
            <a:r>
              <a:rPr lang="en-US" altLang="ja-JP" sz="2000" b="0" i="0" dirty="0">
                <a:solidFill>
                  <a:srgbClr val="D5D5D5"/>
                </a:solidFill>
                <a:effectLst/>
                <a:latin typeface="Courier New" panose="02070309020205020404" pitchFamily="49" charset="0"/>
              </a:rPr>
              <a:t>, </a:t>
            </a:r>
            <a:r>
              <a:rPr lang="en" altLang="ja-JP" sz="2000" b="0" i="0" dirty="0">
                <a:solidFill>
                  <a:srgbClr val="D5D5D5"/>
                </a:solidFill>
                <a:effectLst/>
                <a:latin typeface="Courier New" panose="02070309020205020404" pitchFamily="49" charset="0"/>
              </a:rPr>
              <a:t>x : 0.0, y : 0.4568733676534321 </a:t>
            </a:r>
          </a:p>
          <a:p>
            <a:r>
              <a:rPr lang="en" altLang="ja-JP" sz="2000" b="0" i="0" dirty="0">
                <a:solidFill>
                  <a:srgbClr val="D5D5D5"/>
                </a:solidFill>
                <a:effectLst/>
                <a:latin typeface="Courier New" panose="02070309020205020404" pitchFamily="49" charset="0"/>
              </a:rPr>
              <a:t>2</a:t>
            </a:r>
            <a:r>
              <a:rPr lang="ja-JP" altLang="en-US" sz="2000" b="0" i="0" dirty="0">
                <a:solidFill>
                  <a:srgbClr val="D5D5D5"/>
                </a:solidFill>
                <a:effectLst/>
                <a:latin typeface="Courier New" panose="02070309020205020404" pitchFamily="49" charset="0"/>
              </a:rPr>
              <a:t>番目のデータ</a:t>
            </a:r>
            <a:r>
              <a:rPr lang="en-US" altLang="ja-JP" sz="2000" b="0" i="0" dirty="0">
                <a:solidFill>
                  <a:srgbClr val="D5D5D5"/>
                </a:solidFill>
                <a:effectLst/>
                <a:latin typeface="Courier New" panose="02070309020205020404" pitchFamily="49" charset="0"/>
              </a:rPr>
              <a:t>, </a:t>
            </a:r>
            <a:r>
              <a:rPr lang="en" altLang="ja-JP" sz="2000" b="0" i="0" dirty="0">
                <a:solidFill>
                  <a:srgbClr val="D5D5D5"/>
                </a:solidFill>
                <a:effectLst/>
                <a:latin typeface="Courier New" panose="02070309020205020404" pitchFamily="49" charset="0"/>
              </a:rPr>
              <a:t>x : 0.1111111111111111, y : 0.3805081128428297 </a:t>
            </a:r>
          </a:p>
          <a:p>
            <a:r>
              <a:rPr lang="en" altLang="ja-JP" sz="2000" b="0" i="0" dirty="0">
                <a:solidFill>
                  <a:srgbClr val="D5D5D5"/>
                </a:solidFill>
                <a:effectLst/>
                <a:latin typeface="Courier New" panose="02070309020205020404" pitchFamily="49" charset="0"/>
              </a:rPr>
              <a:t>3</a:t>
            </a:r>
            <a:r>
              <a:rPr lang="ja-JP" altLang="en-US" sz="2000" b="0" i="0" dirty="0">
                <a:solidFill>
                  <a:srgbClr val="D5D5D5"/>
                </a:solidFill>
                <a:effectLst/>
                <a:latin typeface="Courier New" panose="02070309020205020404" pitchFamily="49" charset="0"/>
              </a:rPr>
              <a:t>番目のデータ</a:t>
            </a:r>
            <a:r>
              <a:rPr lang="en-US" altLang="ja-JP" sz="2000" b="0" i="0" dirty="0">
                <a:solidFill>
                  <a:srgbClr val="D5D5D5"/>
                </a:solidFill>
                <a:effectLst/>
                <a:latin typeface="Courier New" panose="02070309020205020404" pitchFamily="49" charset="0"/>
              </a:rPr>
              <a:t>, </a:t>
            </a:r>
            <a:r>
              <a:rPr lang="en" altLang="ja-JP" sz="2000" b="0" i="0" dirty="0">
                <a:solidFill>
                  <a:srgbClr val="D5D5D5"/>
                </a:solidFill>
                <a:effectLst/>
                <a:latin typeface="Courier New" panose="02070309020205020404" pitchFamily="49" charset="0"/>
              </a:rPr>
              <a:t>x : 0.2222222222222222, y : 0.3041428580322273 </a:t>
            </a:r>
          </a:p>
          <a:p>
            <a:r>
              <a:rPr lang="en" altLang="ja-JP" sz="2000" b="0" i="0" dirty="0">
                <a:solidFill>
                  <a:srgbClr val="D5D5D5"/>
                </a:solidFill>
                <a:effectLst/>
                <a:latin typeface="Courier New" panose="02070309020205020404" pitchFamily="49" charset="0"/>
              </a:rPr>
              <a:t>4</a:t>
            </a:r>
            <a:r>
              <a:rPr lang="ja-JP" altLang="en-US" sz="2000" b="0" i="0" dirty="0">
                <a:solidFill>
                  <a:srgbClr val="D5D5D5"/>
                </a:solidFill>
                <a:effectLst/>
                <a:latin typeface="Courier New" panose="02070309020205020404" pitchFamily="49" charset="0"/>
              </a:rPr>
              <a:t>番目のデータ</a:t>
            </a:r>
            <a:r>
              <a:rPr lang="en-US" altLang="ja-JP" sz="2000" b="0" i="0" dirty="0">
                <a:solidFill>
                  <a:srgbClr val="D5D5D5"/>
                </a:solidFill>
                <a:effectLst/>
                <a:latin typeface="Courier New" panose="02070309020205020404" pitchFamily="49" charset="0"/>
              </a:rPr>
              <a:t>, </a:t>
            </a:r>
            <a:r>
              <a:rPr lang="en" altLang="ja-JP" sz="2000" b="0" i="0" dirty="0">
                <a:solidFill>
                  <a:srgbClr val="D5D5D5"/>
                </a:solidFill>
                <a:effectLst/>
                <a:latin typeface="Courier New" panose="02070309020205020404" pitchFamily="49" charset="0"/>
              </a:rPr>
              <a:t>x : 0.3333333333333333, y : 0.22777760322162482 </a:t>
            </a:r>
          </a:p>
          <a:p>
            <a:r>
              <a:rPr lang="en" altLang="ja-JP" sz="2000" b="0" i="0" dirty="0">
                <a:solidFill>
                  <a:srgbClr val="D5D5D5"/>
                </a:solidFill>
                <a:effectLst/>
                <a:latin typeface="Courier New" panose="02070309020205020404" pitchFamily="49" charset="0"/>
              </a:rPr>
              <a:t>5</a:t>
            </a:r>
            <a:r>
              <a:rPr lang="ja-JP" altLang="en-US" sz="2000" b="0" i="0" dirty="0">
                <a:solidFill>
                  <a:srgbClr val="D5D5D5"/>
                </a:solidFill>
                <a:effectLst/>
                <a:latin typeface="Courier New" panose="02070309020205020404" pitchFamily="49" charset="0"/>
              </a:rPr>
              <a:t>番目のデータ</a:t>
            </a:r>
            <a:r>
              <a:rPr lang="en-US" altLang="ja-JP" sz="2000" b="0" i="0" dirty="0">
                <a:solidFill>
                  <a:srgbClr val="D5D5D5"/>
                </a:solidFill>
                <a:effectLst/>
                <a:latin typeface="Courier New" panose="02070309020205020404" pitchFamily="49" charset="0"/>
              </a:rPr>
              <a:t>, </a:t>
            </a:r>
            <a:r>
              <a:rPr lang="en" altLang="ja-JP" sz="2000" b="0" i="0" dirty="0">
                <a:solidFill>
                  <a:srgbClr val="D5D5D5"/>
                </a:solidFill>
                <a:effectLst/>
                <a:latin typeface="Courier New" panose="02070309020205020404" pitchFamily="49" charset="0"/>
              </a:rPr>
              <a:t>x : 0.4444444444444444, y : 0.1514123484110224 </a:t>
            </a:r>
          </a:p>
          <a:p>
            <a:r>
              <a:rPr lang="en" altLang="ja-JP" sz="2000" b="0" i="0" dirty="0">
                <a:solidFill>
                  <a:srgbClr val="D5D5D5"/>
                </a:solidFill>
                <a:effectLst/>
                <a:latin typeface="Courier New" panose="02070309020205020404" pitchFamily="49" charset="0"/>
              </a:rPr>
              <a:t>6</a:t>
            </a:r>
            <a:r>
              <a:rPr lang="ja-JP" altLang="en-US" sz="2000" b="0" i="0" dirty="0">
                <a:solidFill>
                  <a:srgbClr val="D5D5D5"/>
                </a:solidFill>
                <a:effectLst/>
                <a:latin typeface="Courier New" panose="02070309020205020404" pitchFamily="49" charset="0"/>
              </a:rPr>
              <a:t>番目のデータ</a:t>
            </a:r>
            <a:r>
              <a:rPr lang="en-US" altLang="ja-JP" sz="2000" b="0" i="0" dirty="0">
                <a:solidFill>
                  <a:srgbClr val="D5D5D5"/>
                </a:solidFill>
                <a:effectLst/>
                <a:latin typeface="Courier New" panose="02070309020205020404" pitchFamily="49" charset="0"/>
              </a:rPr>
              <a:t>, </a:t>
            </a:r>
            <a:r>
              <a:rPr lang="en" altLang="ja-JP" sz="2000" b="0" i="0" dirty="0">
                <a:solidFill>
                  <a:srgbClr val="D5D5D5"/>
                </a:solidFill>
                <a:effectLst/>
                <a:latin typeface="Courier New" panose="02070309020205020404" pitchFamily="49" charset="0"/>
              </a:rPr>
              <a:t>x : 0.5555555555555556, y : 0.07504709360041989 </a:t>
            </a:r>
          </a:p>
          <a:p>
            <a:r>
              <a:rPr lang="en" altLang="ja-JP" sz="2000" b="0" i="0" dirty="0">
                <a:solidFill>
                  <a:srgbClr val="D5D5D5"/>
                </a:solidFill>
                <a:effectLst/>
                <a:latin typeface="Courier New" panose="02070309020205020404" pitchFamily="49" charset="0"/>
              </a:rPr>
              <a:t>7</a:t>
            </a:r>
            <a:r>
              <a:rPr lang="ja-JP" altLang="en-US" sz="2000" b="0" i="0" dirty="0">
                <a:solidFill>
                  <a:srgbClr val="D5D5D5"/>
                </a:solidFill>
                <a:effectLst/>
                <a:latin typeface="Courier New" panose="02070309020205020404" pitchFamily="49" charset="0"/>
              </a:rPr>
              <a:t>番目のデータ</a:t>
            </a:r>
            <a:r>
              <a:rPr lang="en-US" altLang="ja-JP" sz="2000" b="0" i="0" dirty="0">
                <a:solidFill>
                  <a:srgbClr val="D5D5D5"/>
                </a:solidFill>
                <a:effectLst/>
                <a:latin typeface="Courier New" panose="02070309020205020404" pitchFamily="49" charset="0"/>
              </a:rPr>
              <a:t>, </a:t>
            </a:r>
            <a:r>
              <a:rPr lang="en" altLang="ja-JP" sz="2000" b="0" i="0" dirty="0">
                <a:solidFill>
                  <a:srgbClr val="D5D5D5"/>
                </a:solidFill>
                <a:effectLst/>
                <a:latin typeface="Courier New" panose="02070309020205020404" pitchFamily="49" charset="0"/>
              </a:rPr>
              <a:t>x : 0.6666666666666666, y : -0.001318161210182467 </a:t>
            </a:r>
          </a:p>
          <a:p>
            <a:r>
              <a:rPr lang="en" altLang="ja-JP" sz="2000" b="0" i="0" dirty="0">
                <a:solidFill>
                  <a:srgbClr val="D5D5D5"/>
                </a:solidFill>
                <a:effectLst/>
                <a:latin typeface="Courier New" panose="02070309020205020404" pitchFamily="49" charset="0"/>
              </a:rPr>
              <a:t>8</a:t>
            </a:r>
            <a:r>
              <a:rPr lang="ja-JP" altLang="en-US" sz="2000" b="0" i="0" dirty="0">
                <a:solidFill>
                  <a:srgbClr val="D5D5D5"/>
                </a:solidFill>
                <a:effectLst/>
                <a:latin typeface="Courier New" panose="02070309020205020404" pitchFamily="49" charset="0"/>
              </a:rPr>
              <a:t>番目のデータ</a:t>
            </a:r>
            <a:r>
              <a:rPr lang="en-US" altLang="ja-JP" sz="2000" b="0" i="0" dirty="0">
                <a:solidFill>
                  <a:srgbClr val="D5D5D5"/>
                </a:solidFill>
                <a:effectLst/>
                <a:latin typeface="Courier New" panose="02070309020205020404" pitchFamily="49" charset="0"/>
              </a:rPr>
              <a:t>, </a:t>
            </a:r>
            <a:r>
              <a:rPr lang="en" altLang="ja-JP" sz="2000" b="0" i="0" dirty="0">
                <a:solidFill>
                  <a:srgbClr val="D5D5D5"/>
                </a:solidFill>
                <a:effectLst/>
                <a:latin typeface="Courier New" panose="02070309020205020404" pitchFamily="49" charset="0"/>
              </a:rPr>
              <a:t>x : 0.7777777777777777, y : -0.07768341602078488 </a:t>
            </a:r>
          </a:p>
          <a:p>
            <a:r>
              <a:rPr lang="en" altLang="ja-JP" sz="2000" b="0" i="0" dirty="0">
                <a:solidFill>
                  <a:srgbClr val="D5D5D5"/>
                </a:solidFill>
                <a:effectLst/>
                <a:latin typeface="Courier New" panose="02070309020205020404" pitchFamily="49" charset="0"/>
              </a:rPr>
              <a:t>9</a:t>
            </a:r>
            <a:r>
              <a:rPr lang="ja-JP" altLang="en-US" sz="2000" b="0" i="0" dirty="0">
                <a:solidFill>
                  <a:srgbClr val="D5D5D5"/>
                </a:solidFill>
                <a:effectLst/>
                <a:latin typeface="Courier New" panose="02070309020205020404" pitchFamily="49" charset="0"/>
              </a:rPr>
              <a:t>番目のデータ</a:t>
            </a:r>
            <a:r>
              <a:rPr lang="en-US" altLang="ja-JP" sz="2000" b="0" i="0" dirty="0">
                <a:solidFill>
                  <a:srgbClr val="D5D5D5"/>
                </a:solidFill>
                <a:effectLst/>
                <a:latin typeface="Courier New" panose="02070309020205020404" pitchFamily="49" charset="0"/>
              </a:rPr>
              <a:t>, </a:t>
            </a:r>
            <a:r>
              <a:rPr lang="en" altLang="ja-JP" sz="2000" b="0" i="0" dirty="0">
                <a:solidFill>
                  <a:srgbClr val="D5D5D5"/>
                </a:solidFill>
                <a:effectLst/>
                <a:latin typeface="Courier New" panose="02070309020205020404" pitchFamily="49" charset="0"/>
              </a:rPr>
              <a:t>x : 0.8888888888888888, y : -0.1540486708313873 </a:t>
            </a:r>
          </a:p>
          <a:p>
            <a:r>
              <a:rPr lang="en" altLang="ja-JP" sz="2000" b="0" i="0" dirty="0">
                <a:solidFill>
                  <a:srgbClr val="D5D5D5"/>
                </a:solidFill>
                <a:effectLst/>
                <a:latin typeface="Courier New" panose="02070309020205020404" pitchFamily="49" charset="0"/>
              </a:rPr>
              <a:t>10</a:t>
            </a:r>
            <a:r>
              <a:rPr lang="ja-JP" altLang="en-US" sz="2000" b="0" i="0" dirty="0">
                <a:solidFill>
                  <a:srgbClr val="D5D5D5"/>
                </a:solidFill>
                <a:effectLst/>
                <a:latin typeface="Courier New" panose="02070309020205020404" pitchFamily="49" charset="0"/>
              </a:rPr>
              <a:t>番目のデータ</a:t>
            </a:r>
            <a:r>
              <a:rPr lang="en-US" altLang="ja-JP" sz="2000" b="0" i="0" dirty="0">
                <a:solidFill>
                  <a:srgbClr val="D5D5D5"/>
                </a:solidFill>
                <a:effectLst/>
                <a:latin typeface="Courier New" panose="02070309020205020404" pitchFamily="49" charset="0"/>
              </a:rPr>
              <a:t>, </a:t>
            </a:r>
            <a:r>
              <a:rPr lang="en" altLang="ja-JP" sz="2000" b="0" i="0" dirty="0">
                <a:solidFill>
                  <a:srgbClr val="D5D5D5"/>
                </a:solidFill>
                <a:effectLst/>
                <a:latin typeface="Courier New" panose="02070309020205020404" pitchFamily="49" charset="0"/>
              </a:rPr>
              <a:t>x : 1.0, y : -0.23041392564198981</a:t>
            </a:r>
            <a:endParaRPr lang="en" altLang="ja-JP" sz="20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132982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D5536-59C0-34D5-4E19-D5FDCA557150}"/>
              </a:ext>
            </a:extLst>
          </p:cNvPr>
          <p:cNvSpPr>
            <a:spLocks noGrp="1"/>
          </p:cNvSpPr>
          <p:nvPr>
            <p:ph type="title"/>
          </p:nvPr>
        </p:nvSpPr>
        <p:spPr/>
        <p:txBody>
          <a:bodyPr/>
          <a:lstStyle/>
          <a:p>
            <a:r>
              <a:rPr kumimoji="1" lang="ja-JP" altLang="en-US"/>
              <a:t>生成したデータを散布図にする</a:t>
            </a:r>
          </a:p>
        </p:txBody>
      </p:sp>
      <p:sp>
        <p:nvSpPr>
          <p:cNvPr id="3" name="コンテンツ プレースホルダー 2">
            <a:extLst>
              <a:ext uri="{FF2B5EF4-FFF2-40B4-BE49-F238E27FC236}">
                <a16:creationId xmlns:a16="http://schemas.microsoft.com/office/drawing/2014/main" id="{A6D978F6-ECCD-F73E-92DB-288E03D55BE7}"/>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CE89DF3-8DA4-CF66-9EF3-C4576A451E09}"/>
              </a:ext>
            </a:extLst>
          </p:cNvPr>
          <p:cNvSpPr>
            <a:spLocks noGrp="1"/>
          </p:cNvSpPr>
          <p:nvPr>
            <p:ph type="sldNum" sz="quarter" idx="12"/>
          </p:nvPr>
        </p:nvSpPr>
        <p:spPr/>
        <p:txBody>
          <a:bodyPr/>
          <a:lstStyle/>
          <a:p>
            <a:fld id="{3C83C733-A267-4C27-B924-90460700986B}" type="slidenum">
              <a:rPr lang="ja-JP" altLang="en-US" smtClean="0"/>
              <a:pPr/>
              <a:t>15</a:t>
            </a:fld>
            <a:endParaRPr lang="ja-JP" altLang="en-US"/>
          </a:p>
        </p:txBody>
      </p:sp>
      <p:sp>
        <p:nvSpPr>
          <p:cNvPr id="5" name="テキスト ボックス 4">
            <a:extLst>
              <a:ext uri="{FF2B5EF4-FFF2-40B4-BE49-F238E27FC236}">
                <a16:creationId xmlns:a16="http://schemas.microsoft.com/office/drawing/2014/main" id="{38F12A5F-FB21-9BA6-ABFC-1538EFD70D1C}"/>
              </a:ext>
            </a:extLst>
          </p:cNvPr>
          <p:cNvSpPr txBox="1"/>
          <p:nvPr/>
        </p:nvSpPr>
        <p:spPr>
          <a:xfrm>
            <a:off x="262076" y="1058429"/>
            <a:ext cx="11662756" cy="3477875"/>
          </a:xfrm>
          <a:prstGeom prst="rect">
            <a:avLst/>
          </a:prstGeom>
          <a:solidFill>
            <a:schemeClr val="tx1"/>
          </a:solidFill>
        </p:spPr>
        <p:txBody>
          <a:bodyPr wrap="square" rtlCol="0">
            <a:spAutoFit/>
          </a:bodyPr>
          <a:lstStyle/>
          <a:p>
            <a:r>
              <a:rPr lang="en" altLang="ja-JP" sz="2000" b="0" dirty="0">
                <a:solidFill>
                  <a:srgbClr val="D4D4D4"/>
                </a:solidFill>
                <a:effectLst/>
                <a:latin typeface="Courier New" panose="02070309020205020404" pitchFamily="49" charset="0"/>
              </a:rPr>
              <a:t>fig = </a:t>
            </a:r>
            <a:r>
              <a:rPr lang="en" altLang="ja-JP" sz="2000" b="0" dirty="0" err="1">
                <a:solidFill>
                  <a:srgbClr val="D4D4D4"/>
                </a:solidFill>
                <a:effectLst/>
                <a:latin typeface="Courier New" panose="02070309020205020404" pitchFamily="49" charset="0"/>
              </a:rPr>
              <a:t>plt.figure</a:t>
            </a:r>
            <a:r>
              <a:rPr lang="en" altLang="ja-JP" sz="2000" b="0" dirty="0">
                <a:solidFill>
                  <a:srgbClr val="DCDCDC"/>
                </a:solidFill>
                <a:effectLst/>
                <a:latin typeface="Courier New" panose="02070309020205020404" pitchFamily="49" charset="0"/>
              </a:rPr>
              <a:t>(</a:t>
            </a:r>
            <a:r>
              <a:rPr lang="en" altLang="ja-JP" sz="2000" b="0" dirty="0" err="1">
                <a:solidFill>
                  <a:srgbClr val="D4D4D4"/>
                </a:solidFill>
                <a:effectLst/>
                <a:latin typeface="Courier New" panose="02070309020205020404" pitchFamily="49" charset="0"/>
              </a:rPr>
              <a:t>figsize</a:t>
            </a:r>
            <a:r>
              <a:rPr lang="en" altLang="ja-JP" sz="2000" b="0" dirty="0">
                <a:solidFill>
                  <a:srgbClr val="D4D4D4"/>
                </a:solidFill>
                <a:effectLst/>
                <a:latin typeface="Courier New" panose="02070309020205020404" pitchFamily="49" charset="0"/>
              </a:rPr>
              <a:t> = </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5</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5</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ax = </a:t>
            </a:r>
            <a:r>
              <a:rPr lang="en" altLang="ja-JP" sz="2000" b="0" dirty="0" err="1">
                <a:solidFill>
                  <a:srgbClr val="D4D4D4"/>
                </a:solidFill>
                <a:effectLst/>
                <a:latin typeface="Courier New" panose="02070309020205020404" pitchFamily="49" charset="0"/>
              </a:rPr>
              <a:t>fig.add_subplot</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a:t>
            </a:r>
            <a:r>
              <a:rPr lang="ja-JP" altLang="en-US" sz="2000" b="0">
                <a:solidFill>
                  <a:srgbClr val="6AA94F"/>
                </a:solidFill>
                <a:effectLst/>
                <a:latin typeface="Courier New" panose="02070309020205020404" pitchFamily="49" charset="0"/>
              </a:rPr>
              <a:t>散布図を描画</a:t>
            </a:r>
            <a:endParaRPr lang="ja-JP" altLang="en-US" sz="2000" b="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ax.scatter</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y</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label = </a:t>
            </a:r>
            <a:r>
              <a:rPr lang="en" altLang="ja-JP" sz="2000" b="0" dirty="0">
                <a:solidFill>
                  <a:srgbClr val="CE9178"/>
                </a:solidFill>
                <a:effectLst/>
                <a:latin typeface="Courier New" panose="02070309020205020404" pitchFamily="49" charset="0"/>
              </a:rPr>
              <a:t>"data"</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ax.axhline</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0</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color = </a:t>
            </a:r>
            <a:r>
              <a:rPr lang="en" altLang="ja-JP" sz="2000" b="0" dirty="0">
                <a:solidFill>
                  <a:srgbClr val="CE9178"/>
                </a:solidFill>
                <a:effectLst/>
                <a:latin typeface="Courier New" panose="02070309020205020404" pitchFamily="49" charset="0"/>
              </a:rPr>
              <a:t>'black'</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linewidth = </a:t>
            </a:r>
            <a:r>
              <a:rPr lang="en" altLang="ja-JP" sz="2000" b="0" dirty="0">
                <a:solidFill>
                  <a:srgbClr val="B5CEA8"/>
                </a:solidFill>
                <a:effectLst/>
                <a:latin typeface="Courier New" panose="02070309020205020404" pitchFamily="49" charset="0"/>
              </a:rPr>
              <a:t>2</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ax.axvline</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0</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color = </a:t>
            </a:r>
            <a:r>
              <a:rPr lang="en" altLang="ja-JP" sz="2000" b="0" dirty="0">
                <a:solidFill>
                  <a:srgbClr val="CE9178"/>
                </a:solidFill>
                <a:effectLst/>
                <a:latin typeface="Courier New" panose="02070309020205020404" pitchFamily="49" charset="0"/>
              </a:rPr>
              <a:t>'black'</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linewidth = </a:t>
            </a:r>
            <a:r>
              <a:rPr lang="en" altLang="ja-JP" sz="2000" b="0" dirty="0">
                <a:solidFill>
                  <a:srgbClr val="B5CEA8"/>
                </a:solidFill>
                <a:effectLst/>
                <a:latin typeface="Courier New" panose="02070309020205020404" pitchFamily="49" charset="0"/>
              </a:rPr>
              <a:t>2</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ax.set_xlabel</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ax.set_ylabel</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"f(x)"</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ax.legend</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ax.grid</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plt.show</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3499935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C8C470-0631-2A01-C203-863352F4753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2C44CA-CCED-0BAD-2500-8881947541D9}"/>
              </a:ext>
            </a:extLst>
          </p:cNvPr>
          <p:cNvSpPr>
            <a:spLocks noGrp="1"/>
          </p:cNvSpPr>
          <p:nvPr>
            <p:ph idx="1"/>
          </p:nvPr>
        </p:nvSpPr>
        <p:spPr/>
        <p:txBody>
          <a:bodyPr/>
          <a:lstStyle/>
          <a:p>
            <a:endParaRPr kumimoji="1" lang="en-US" altLang="ja-JP" dirty="0"/>
          </a:p>
          <a:p>
            <a:pPr marL="0" indent="0">
              <a:buNone/>
            </a:pPr>
            <a:r>
              <a:rPr kumimoji="1" lang="ja-JP" altLang="en-US"/>
              <a:t>縦幅を</a:t>
            </a:r>
            <a:r>
              <a:rPr kumimoji="1" lang="en" altLang="ja-JP" dirty="0"/>
              <a:t>width, </a:t>
            </a:r>
            <a:r>
              <a:rPr lang="ja-JP" altLang="en-US"/>
              <a:t>横幅を</a:t>
            </a:r>
            <a:r>
              <a:rPr kumimoji="1" lang="en" altLang="ja-JP" dirty="0"/>
              <a:t>height</a:t>
            </a:r>
            <a:r>
              <a:rPr kumimoji="1" lang="ja-JP" altLang="en-US"/>
              <a:t>として描画領域</a:t>
            </a:r>
            <a:r>
              <a:rPr kumimoji="1" lang="en-US" altLang="ja-JP" dirty="0"/>
              <a:t>(</a:t>
            </a:r>
            <a:r>
              <a:rPr kumimoji="1" lang="ja-JP" altLang="en-US"/>
              <a:t>土台</a:t>
            </a:r>
            <a:r>
              <a:rPr kumimoji="1" lang="en-US" altLang="ja-JP" dirty="0"/>
              <a:t>)</a:t>
            </a:r>
            <a:r>
              <a:rPr kumimoji="1" lang="ja-JP" altLang="en-US"/>
              <a:t>を作成</a:t>
            </a:r>
            <a:endParaRPr kumimoji="1" lang="en-US" altLang="ja-JP" dirty="0"/>
          </a:p>
          <a:p>
            <a:pPr marL="0" indent="0">
              <a:buNone/>
            </a:pPr>
            <a:r>
              <a:rPr lang="ja-JP" altLang="en-US"/>
              <a:t>数字によって解像度が変わる</a:t>
            </a:r>
            <a:endParaRPr lang="en-US" altLang="ja-JP" dirty="0"/>
          </a:p>
          <a:p>
            <a:pPr marL="0" indent="0">
              <a:buNone/>
            </a:pPr>
            <a:endParaRPr lang="en-US" altLang="ja-JP" dirty="0"/>
          </a:p>
          <a:p>
            <a:pPr marL="0" indent="0">
              <a:buNone/>
            </a:pPr>
            <a:r>
              <a:rPr lang="ja-JP" altLang="en-US"/>
              <a:t>描画領域に座標軸</a:t>
            </a:r>
            <a:r>
              <a:rPr lang="en-US" altLang="ja-JP" dirty="0"/>
              <a:t>(</a:t>
            </a:r>
            <a:r>
              <a:rPr lang="ja-JP" altLang="en-US"/>
              <a:t>画用紙</a:t>
            </a:r>
            <a:r>
              <a:rPr lang="en-US" altLang="ja-JP" dirty="0"/>
              <a:t>)</a:t>
            </a:r>
            <a:r>
              <a:rPr lang="ja-JP" altLang="en-US"/>
              <a:t>を追加する</a:t>
            </a:r>
            <a:endParaRPr lang="en-US" altLang="ja-JP" dirty="0"/>
          </a:p>
          <a:p>
            <a:pPr marL="0" indent="0">
              <a:buNone/>
            </a:pPr>
            <a:endParaRPr kumimoji="1" lang="en-US" altLang="ja-JP" dirty="0"/>
          </a:p>
          <a:p>
            <a:pPr marL="0" indent="0">
              <a:buNone/>
            </a:pPr>
            <a:endParaRPr lang="en-US" altLang="ja-JP" dirty="0"/>
          </a:p>
          <a:p>
            <a:pPr marL="0" indent="0">
              <a:buNone/>
            </a:pPr>
            <a:r>
              <a:rPr kumimoji="1" lang="ja-JP" altLang="en-US"/>
              <a:t>土台に直接描画しても良いが，</a:t>
            </a:r>
            <a:endParaRPr kumimoji="1" lang="en-US" altLang="ja-JP" dirty="0"/>
          </a:p>
          <a:p>
            <a:pPr marL="0" indent="0">
              <a:buNone/>
            </a:pPr>
            <a:r>
              <a:rPr lang="ja-JP" altLang="en-US"/>
              <a:t>画用紙に描画する方が便が良い</a:t>
            </a:r>
            <a:endParaRPr kumimoji="1" lang="ja-JP" altLang="en-US"/>
          </a:p>
        </p:txBody>
      </p:sp>
      <p:sp>
        <p:nvSpPr>
          <p:cNvPr id="4" name="スライド番号プレースホルダー 3">
            <a:extLst>
              <a:ext uri="{FF2B5EF4-FFF2-40B4-BE49-F238E27FC236}">
                <a16:creationId xmlns:a16="http://schemas.microsoft.com/office/drawing/2014/main" id="{D9EFBD84-D6B8-6432-5595-408CE4EDB566}"/>
              </a:ext>
            </a:extLst>
          </p:cNvPr>
          <p:cNvSpPr>
            <a:spLocks noGrp="1"/>
          </p:cNvSpPr>
          <p:nvPr>
            <p:ph type="sldNum" sz="quarter" idx="12"/>
          </p:nvPr>
        </p:nvSpPr>
        <p:spPr/>
        <p:txBody>
          <a:bodyPr/>
          <a:lstStyle/>
          <a:p>
            <a:fld id="{3C83C733-A267-4C27-B924-90460700986B}" type="slidenum">
              <a:rPr lang="ja-JP" altLang="en-US" smtClean="0"/>
              <a:pPr/>
              <a:t>16</a:t>
            </a:fld>
            <a:endParaRPr lang="ja-JP" altLang="en-US"/>
          </a:p>
        </p:txBody>
      </p:sp>
      <p:sp>
        <p:nvSpPr>
          <p:cNvPr id="5" name="テキスト ボックス 4">
            <a:extLst>
              <a:ext uri="{FF2B5EF4-FFF2-40B4-BE49-F238E27FC236}">
                <a16:creationId xmlns:a16="http://schemas.microsoft.com/office/drawing/2014/main" id="{363F1C62-7AD5-45A1-2FD4-5055AAE2C1E4}"/>
              </a:ext>
            </a:extLst>
          </p:cNvPr>
          <p:cNvSpPr txBox="1"/>
          <p:nvPr/>
        </p:nvSpPr>
        <p:spPr>
          <a:xfrm>
            <a:off x="264622" y="1197766"/>
            <a:ext cx="11662756" cy="400110"/>
          </a:xfrm>
          <a:prstGeom prst="rect">
            <a:avLst/>
          </a:prstGeom>
          <a:solidFill>
            <a:schemeClr val="tx1"/>
          </a:solidFill>
        </p:spPr>
        <p:txBody>
          <a:bodyPr wrap="square" rtlCol="0">
            <a:spAutoFit/>
          </a:bodyPr>
          <a:lstStyle/>
          <a:p>
            <a:r>
              <a:rPr lang="en" altLang="ja-JP" sz="2000" b="0" dirty="0">
                <a:solidFill>
                  <a:srgbClr val="D4D4D4"/>
                </a:solidFill>
                <a:effectLst/>
                <a:latin typeface="Courier New" panose="02070309020205020404" pitchFamily="49" charset="0"/>
              </a:rPr>
              <a:t>fig = </a:t>
            </a:r>
            <a:r>
              <a:rPr lang="en" altLang="ja-JP" sz="2000" b="0" dirty="0" err="1">
                <a:solidFill>
                  <a:srgbClr val="D4D4D4"/>
                </a:solidFill>
                <a:effectLst/>
                <a:latin typeface="Courier New" panose="02070309020205020404" pitchFamily="49" charset="0"/>
              </a:rPr>
              <a:t>plt.figure</a:t>
            </a:r>
            <a:r>
              <a:rPr lang="en" altLang="ja-JP" sz="2000" b="0" dirty="0">
                <a:solidFill>
                  <a:srgbClr val="DCDCDC"/>
                </a:solidFill>
                <a:effectLst/>
                <a:latin typeface="Courier New" panose="02070309020205020404" pitchFamily="49" charset="0"/>
              </a:rPr>
              <a:t>(</a:t>
            </a:r>
            <a:r>
              <a:rPr lang="en" altLang="ja-JP" sz="2000" b="0" dirty="0" err="1">
                <a:solidFill>
                  <a:srgbClr val="D4D4D4"/>
                </a:solidFill>
                <a:effectLst/>
                <a:latin typeface="Courier New" panose="02070309020205020404" pitchFamily="49" charset="0"/>
              </a:rPr>
              <a:t>figsize</a:t>
            </a:r>
            <a:r>
              <a:rPr lang="en" altLang="ja-JP" sz="2000" b="0" dirty="0">
                <a:solidFill>
                  <a:srgbClr val="D4D4D4"/>
                </a:solidFill>
                <a:effectLst/>
                <a:latin typeface="Courier New" panose="02070309020205020404" pitchFamily="49" charset="0"/>
              </a:rPr>
              <a:t> = </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width</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height</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
        <p:nvSpPr>
          <p:cNvPr id="6" name="テキスト ボックス 5">
            <a:extLst>
              <a:ext uri="{FF2B5EF4-FFF2-40B4-BE49-F238E27FC236}">
                <a16:creationId xmlns:a16="http://schemas.microsoft.com/office/drawing/2014/main" id="{6329C283-C23D-BB6A-6222-00C7C92C82B5}"/>
              </a:ext>
            </a:extLst>
          </p:cNvPr>
          <p:cNvSpPr txBox="1"/>
          <p:nvPr/>
        </p:nvSpPr>
        <p:spPr>
          <a:xfrm>
            <a:off x="259530" y="2907549"/>
            <a:ext cx="11662756" cy="400110"/>
          </a:xfrm>
          <a:prstGeom prst="rect">
            <a:avLst/>
          </a:prstGeom>
          <a:solidFill>
            <a:schemeClr val="tx1"/>
          </a:solidFill>
        </p:spPr>
        <p:txBody>
          <a:bodyPr wrap="square" rtlCol="0">
            <a:spAutoFit/>
          </a:bodyPr>
          <a:lstStyle/>
          <a:p>
            <a:r>
              <a:rPr lang="en" altLang="ja-JP" sz="2000" b="0" dirty="0">
                <a:solidFill>
                  <a:srgbClr val="D4D4D4"/>
                </a:solidFill>
                <a:effectLst/>
                <a:latin typeface="Courier New" panose="02070309020205020404" pitchFamily="49" charset="0"/>
              </a:rPr>
              <a:t>ax = </a:t>
            </a:r>
            <a:r>
              <a:rPr lang="en" altLang="ja-JP" sz="2000" b="0" dirty="0" err="1">
                <a:solidFill>
                  <a:srgbClr val="D4D4D4"/>
                </a:solidFill>
                <a:effectLst/>
                <a:latin typeface="Courier New" panose="02070309020205020404" pitchFamily="49" charset="0"/>
              </a:rPr>
              <a:t>fig.add_subplot</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
        <p:nvSpPr>
          <p:cNvPr id="7" name="正方形/長方形 6">
            <a:extLst>
              <a:ext uri="{FF2B5EF4-FFF2-40B4-BE49-F238E27FC236}">
                <a16:creationId xmlns:a16="http://schemas.microsoft.com/office/drawing/2014/main" id="{1D41D3A0-467C-29DF-ED12-6ABC2D987B6B}"/>
              </a:ext>
            </a:extLst>
          </p:cNvPr>
          <p:cNvSpPr/>
          <p:nvPr/>
        </p:nvSpPr>
        <p:spPr>
          <a:xfrm>
            <a:off x="8848160" y="3265331"/>
            <a:ext cx="3074126" cy="3074126"/>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8" name="テキスト ボックス 7">
            <a:extLst>
              <a:ext uri="{FF2B5EF4-FFF2-40B4-BE49-F238E27FC236}">
                <a16:creationId xmlns:a16="http://schemas.microsoft.com/office/drawing/2014/main" id="{60983B69-B9DA-D478-2628-A89F185520F3}"/>
              </a:ext>
            </a:extLst>
          </p:cNvPr>
          <p:cNvSpPr txBox="1"/>
          <p:nvPr/>
        </p:nvSpPr>
        <p:spPr>
          <a:xfrm>
            <a:off x="8845614" y="3265331"/>
            <a:ext cx="1340836" cy="461665"/>
          </a:xfrm>
          <a:prstGeom prst="rect">
            <a:avLst/>
          </a:prstGeom>
          <a:noFill/>
        </p:spPr>
        <p:txBody>
          <a:bodyPr wrap="square" rtlCol="0">
            <a:spAutoFit/>
          </a:bodyPr>
          <a:lstStyle/>
          <a:p>
            <a:r>
              <a:rPr kumimoji="1" lang="en-US" altLang="ja-JP" sz="2400" dirty="0">
                <a:latin typeface="MS PGothic" panose="020B0600070205080204" pitchFamily="34" charset="-128"/>
                <a:ea typeface="MS PGothic" panose="020B0600070205080204" pitchFamily="34" charset="-128"/>
              </a:rPr>
              <a:t>Figure</a:t>
            </a:r>
            <a:endParaRPr kumimoji="1" lang="ja-JP" altLang="en-US" sz="2400">
              <a:latin typeface="MS PGothic" panose="020B0600070205080204" pitchFamily="34" charset="-128"/>
              <a:ea typeface="MS PGothic" panose="020B0600070205080204" pitchFamily="34" charset="-128"/>
            </a:endParaRPr>
          </a:p>
        </p:txBody>
      </p:sp>
      <p:sp>
        <p:nvSpPr>
          <p:cNvPr id="9" name="正方形/長方形 8">
            <a:extLst>
              <a:ext uri="{FF2B5EF4-FFF2-40B4-BE49-F238E27FC236}">
                <a16:creationId xmlns:a16="http://schemas.microsoft.com/office/drawing/2014/main" id="{B9E3C48D-D94C-FD9A-7F2A-D4383BE46824}"/>
              </a:ext>
            </a:extLst>
          </p:cNvPr>
          <p:cNvSpPr/>
          <p:nvPr/>
        </p:nvSpPr>
        <p:spPr>
          <a:xfrm>
            <a:off x="9038945" y="5084548"/>
            <a:ext cx="1147505" cy="1147505"/>
          </a:xfrm>
          <a:prstGeom prst="rect">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0" name="正方形/長方形 9">
            <a:extLst>
              <a:ext uri="{FF2B5EF4-FFF2-40B4-BE49-F238E27FC236}">
                <a16:creationId xmlns:a16="http://schemas.microsoft.com/office/drawing/2014/main" id="{0F9AE6B5-871C-3FC8-0B67-D1AEE2EE2A02}"/>
              </a:ext>
            </a:extLst>
          </p:cNvPr>
          <p:cNvSpPr/>
          <p:nvPr/>
        </p:nvSpPr>
        <p:spPr>
          <a:xfrm>
            <a:off x="9038945" y="3771315"/>
            <a:ext cx="1147505" cy="1147505"/>
          </a:xfrm>
          <a:prstGeom prst="rect">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1" name="テキスト ボックス 10">
            <a:extLst>
              <a:ext uri="{FF2B5EF4-FFF2-40B4-BE49-F238E27FC236}">
                <a16:creationId xmlns:a16="http://schemas.microsoft.com/office/drawing/2014/main" id="{310CFEEB-5370-689C-8EB0-F4E064DEFA49}"/>
              </a:ext>
            </a:extLst>
          </p:cNvPr>
          <p:cNvSpPr txBox="1"/>
          <p:nvPr/>
        </p:nvSpPr>
        <p:spPr>
          <a:xfrm>
            <a:off x="9038945" y="3764913"/>
            <a:ext cx="1147505" cy="461665"/>
          </a:xfrm>
          <a:prstGeom prst="rect">
            <a:avLst/>
          </a:prstGeom>
          <a:noFill/>
        </p:spPr>
        <p:txBody>
          <a:bodyPr wrap="square" rtlCol="0">
            <a:spAutoFit/>
          </a:bodyPr>
          <a:lstStyle/>
          <a:p>
            <a:r>
              <a:rPr kumimoji="1" lang="en-US" altLang="ja-JP" sz="2400" dirty="0">
                <a:latin typeface="MS PGothic" panose="020B0600070205080204" pitchFamily="34" charset="-128"/>
                <a:ea typeface="MS PGothic" panose="020B0600070205080204" pitchFamily="34" charset="-128"/>
              </a:rPr>
              <a:t>Axes</a:t>
            </a:r>
            <a:endParaRPr kumimoji="1" lang="ja-JP" altLang="en-US" sz="2400">
              <a:latin typeface="MS PGothic" panose="020B0600070205080204" pitchFamily="34" charset="-128"/>
              <a:ea typeface="MS PGothic" panose="020B0600070205080204" pitchFamily="34" charset="-128"/>
            </a:endParaRPr>
          </a:p>
        </p:txBody>
      </p:sp>
      <p:sp>
        <p:nvSpPr>
          <p:cNvPr id="12" name="正方形/長方形 11">
            <a:extLst>
              <a:ext uri="{FF2B5EF4-FFF2-40B4-BE49-F238E27FC236}">
                <a16:creationId xmlns:a16="http://schemas.microsoft.com/office/drawing/2014/main" id="{C02A89A3-9BC3-83ED-E916-653F967A762A}"/>
              </a:ext>
            </a:extLst>
          </p:cNvPr>
          <p:cNvSpPr/>
          <p:nvPr/>
        </p:nvSpPr>
        <p:spPr>
          <a:xfrm>
            <a:off x="10553232" y="3764913"/>
            <a:ext cx="1147505" cy="1147505"/>
          </a:xfrm>
          <a:prstGeom prst="rect">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3" name="正方形/長方形 12">
            <a:extLst>
              <a:ext uri="{FF2B5EF4-FFF2-40B4-BE49-F238E27FC236}">
                <a16:creationId xmlns:a16="http://schemas.microsoft.com/office/drawing/2014/main" id="{A6AA8E29-BCC2-5389-5073-2F713060150D}"/>
              </a:ext>
            </a:extLst>
          </p:cNvPr>
          <p:cNvSpPr/>
          <p:nvPr/>
        </p:nvSpPr>
        <p:spPr>
          <a:xfrm>
            <a:off x="10553232" y="5084548"/>
            <a:ext cx="1147505" cy="1147505"/>
          </a:xfrm>
          <a:prstGeom prst="rect">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4" name="四角形吹き出し 13">
            <a:extLst>
              <a:ext uri="{FF2B5EF4-FFF2-40B4-BE49-F238E27FC236}">
                <a16:creationId xmlns:a16="http://schemas.microsoft.com/office/drawing/2014/main" id="{A1B90F9A-39EB-6C93-BDB0-68868AB6995D}"/>
              </a:ext>
            </a:extLst>
          </p:cNvPr>
          <p:cNvSpPr/>
          <p:nvPr/>
        </p:nvSpPr>
        <p:spPr>
          <a:xfrm>
            <a:off x="5251269" y="3774440"/>
            <a:ext cx="3482657" cy="851168"/>
          </a:xfrm>
          <a:prstGeom prst="wedgeRectCallout">
            <a:avLst>
              <a:gd name="adj1" fmla="val 50481"/>
              <a:gd name="adj2" fmla="val 7273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MS PGothic" panose="020B0600070205080204" pitchFamily="34" charset="-128"/>
                <a:ea typeface="MS PGothic" panose="020B0600070205080204" pitchFamily="34" charset="-128"/>
              </a:rPr>
              <a:t>Figure</a:t>
            </a:r>
            <a:r>
              <a:rPr kumimoji="1" lang="ja-JP" altLang="en-US" sz="2400">
                <a:solidFill>
                  <a:schemeClr val="tx1"/>
                </a:solidFill>
                <a:latin typeface="MS PGothic" panose="020B0600070205080204" pitchFamily="34" charset="-128"/>
                <a:ea typeface="MS PGothic" panose="020B0600070205080204" pitchFamily="34" charset="-128"/>
              </a:rPr>
              <a:t>が土台，</a:t>
            </a:r>
            <a:endParaRPr kumimoji="1" lang="en-US" altLang="ja-JP" sz="2400" dirty="0">
              <a:solidFill>
                <a:schemeClr val="tx1"/>
              </a:solidFill>
              <a:latin typeface="MS PGothic" panose="020B0600070205080204" pitchFamily="34" charset="-128"/>
              <a:ea typeface="MS PGothic" panose="020B0600070205080204" pitchFamily="34" charset="-128"/>
            </a:endParaRPr>
          </a:p>
          <a:p>
            <a:pPr algn="ctr"/>
            <a:r>
              <a:rPr kumimoji="1" lang="en-US" altLang="ja-JP" sz="2400" dirty="0">
                <a:solidFill>
                  <a:schemeClr val="tx1"/>
                </a:solidFill>
                <a:latin typeface="MS PGothic" panose="020B0600070205080204" pitchFamily="34" charset="-128"/>
                <a:ea typeface="MS PGothic" panose="020B0600070205080204" pitchFamily="34" charset="-128"/>
              </a:rPr>
              <a:t>Axes</a:t>
            </a:r>
            <a:r>
              <a:rPr kumimoji="1" lang="ja-JP" altLang="en-US" sz="2400">
                <a:solidFill>
                  <a:schemeClr val="tx1"/>
                </a:solidFill>
                <a:latin typeface="MS PGothic" panose="020B0600070205080204" pitchFamily="34" charset="-128"/>
                <a:ea typeface="MS PGothic" panose="020B0600070205080204" pitchFamily="34" charset="-128"/>
              </a:rPr>
              <a:t>が画用紙のイメージ</a:t>
            </a:r>
          </a:p>
        </p:txBody>
      </p:sp>
    </p:spTree>
    <p:extLst>
      <p:ext uri="{BB962C8B-B14F-4D97-AF65-F5344CB8AC3E}">
        <p14:creationId xmlns:p14="http://schemas.microsoft.com/office/powerpoint/2010/main" val="170433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22C53A-A9E8-03FB-C862-E04140D97FC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6FF1AAC-78B4-367F-F790-32AA1229D53C}"/>
              </a:ext>
            </a:extLst>
          </p:cNvPr>
          <p:cNvSpPr>
            <a:spLocks noGrp="1"/>
          </p:cNvSpPr>
          <p:nvPr>
            <p:ph idx="1"/>
          </p:nvPr>
        </p:nvSpPr>
        <p:spPr/>
        <p:txBody>
          <a:bodyPr/>
          <a:lstStyle/>
          <a:p>
            <a:endParaRPr kumimoji="1" lang="en-US" altLang="ja-JP" dirty="0"/>
          </a:p>
          <a:p>
            <a:pPr marL="0" indent="0">
              <a:buNone/>
            </a:pPr>
            <a:r>
              <a:rPr lang="ja-JP" altLang="en-US"/>
              <a:t>配列</a:t>
            </a:r>
            <a:r>
              <a:rPr lang="en-US" altLang="ja-JP" dirty="0"/>
              <a:t>x</a:t>
            </a:r>
            <a:r>
              <a:rPr lang="ja-JP" altLang="en-US"/>
              <a:t>，</a:t>
            </a:r>
            <a:r>
              <a:rPr lang="en-US" altLang="ja-JP" dirty="0"/>
              <a:t>y</a:t>
            </a:r>
            <a:r>
              <a:rPr lang="ja-JP" altLang="en-US"/>
              <a:t>の各要素を</a:t>
            </a:r>
            <a:r>
              <a:rPr lang="en-US" altLang="ja-JP" dirty="0"/>
              <a:t>x</a:t>
            </a:r>
            <a:r>
              <a:rPr lang="ja-JP" altLang="en-US"/>
              <a:t>，</a:t>
            </a:r>
            <a:r>
              <a:rPr lang="en-US" altLang="ja-JP" dirty="0"/>
              <a:t>y</a:t>
            </a:r>
            <a:r>
              <a:rPr lang="ja-JP" altLang="en-US"/>
              <a:t>座標として散布図を描画する</a:t>
            </a:r>
            <a:endParaRPr lang="en-US" altLang="ja-JP" dirty="0"/>
          </a:p>
          <a:p>
            <a:pPr marL="0" indent="0">
              <a:buNone/>
            </a:pPr>
            <a:r>
              <a:rPr kumimoji="1" lang="en-US" altLang="ja-JP" dirty="0"/>
              <a:t>label</a:t>
            </a:r>
            <a:r>
              <a:rPr kumimoji="1" lang="ja-JP" altLang="en-US"/>
              <a:t>オプションは凡例を指定する際に指定する</a:t>
            </a:r>
            <a:endParaRPr kumimoji="1" lang="en-US" altLang="ja-JP" dirty="0"/>
          </a:p>
          <a:p>
            <a:pPr marL="0" indent="0">
              <a:buNone/>
            </a:pPr>
            <a:endParaRPr kumimoji="1" lang="en-US" altLang="ja-JP" sz="400" dirty="0"/>
          </a:p>
          <a:p>
            <a:pPr marL="0" indent="0">
              <a:buNone/>
            </a:pPr>
            <a:endParaRPr lang="en-US" altLang="ja-JP" dirty="0"/>
          </a:p>
          <a:p>
            <a:pPr marL="0" indent="0">
              <a:buNone/>
            </a:pPr>
            <a:r>
              <a:rPr kumimoji="1" lang="en-US" altLang="ja-JP" dirty="0"/>
              <a:t>x=1</a:t>
            </a:r>
            <a:r>
              <a:rPr kumimoji="1" lang="ja-JP" altLang="en-US"/>
              <a:t>，</a:t>
            </a:r>
            <a:r>
              <a:rPr kumimoji="1" lang="en-US" altLang="ja-JP" dirty="0"/>
              <a:t>y=1</a:t>
            </a:r>
            <a:r>
              <a:rPr kumimoji="1" lang="ja-JP" altLang="en-US"/>
              <a:t>の直線を描画する</a:t>
            </a:r>
            <a:endParaRPr kumimoji="1" lang="en-US" altLang="ja-JP" dirty="0"/>
          </a:p>
          <a:p>
            <a:pPr marL="0" indent="0">
              <a:buNone/>
            </a:pPr>
            <a:r>
              <a:rPr kumimoji="1" lang="en-US" altLang="ja-JP" dirty="0"/>
              <a:t>color</a:t>
            </a:r>
            <a:r>
              <a:rPr kumimoji="1" lang="ja-JP" altLang="en-US"/>
              <a:t>オプションで色，</a:t>
            </a:r>
            <a:r>
              <a:rPr kumimoji="1" lang="en-US" altLang="ja-JP" dirty="0"/>
              <a:t>linewidth</a:t>
            </a:r>
            <a:r>
              <a:rPr kumimoji="1" lang="ja-JP" altLang="en-US"/>
              <a:t>オプションで線の太さを指定する</a:t>
            </a:r>
            <a:endParaRPr kumimoji="1" lang="en-US" altLang="ja-JP" dirty="0"/>
          </a:p>
          <a:p>
            <a:pPr marL="0" indent="0">
              <a:buNone/>
            </a:pPr>
            <a:endParaRPr lang="en-US" altLang="ja-JP" dirty="0"/>
          </a:p>
          <a:p>
            <a:pPr marL="0" indent="0">
              <a:buNone/>
            </a:pPr>
            <a:endParaRPr lang="en-US" altLang="ja-JP" sz="900" dirty="0"/>
          </a:p>
          <a:p>
            <a:pPr marL="0" indent="0">
              <a:buNone/>
            </a:pPr>
            <a:r>
              <a:rPr kumimoji="1" lang="ja-JP" altLang="en-US"/>
              <a:t>横軸，縦軸の軸ラベルを指定する</a:t>
            </a:r>
            <a:endParaRPr kumimoji="1" lang="en-US" altLang="ja-JP" dirty="0"/>
          </a:p>
        </p:txBody>
      </p:sp>
      <p:sp>
        <p:nvSpPr>
          <p:cNvPr id="4" name="スライド番号プレースホルダー 3">
            <a:extLst>
              <a:ext uri="{FF2B5EF4-FFF2-40B4-BE49-F238E27FC236}">
                <a16:creationId xmlns:a16="http://schemas.microsoft.com/office/drawing/2014/main" id="{866EB039-4F7D-74EB-D2F9-EFC8684631C0}"/>
              </a:ext>
            </a:extLst>
          </p:cNvPr>
          <p:cNvSpPr>
            <a:spLocks noGrp="1"/>
          </p:cNvSpPr>
          <p:nvPr>
            <p:ph type="sldNum" sz="quarter" idx="12"/>
          </p:nvPr>
        </p:nvSpPr>
        <p:spPr/>
        <p:txBody>
          <a:bodyPr/>
          <a:lstStyle/>
          <a:p>
            <a:fld id="{3C83C733-A267-4C27-B924-90460700986B}" type="slidenum">
              <a:rPr lang="ja-JP" altLang="en-US" smtClean="0"/>
              <a:pPr/>
              <a:t>17</a:t>
            </a:fld>
            <a:endParaRPr lang="ja-JP" altLang="en-US"/>
          </a:p>
        </p:txBody>
      </p:sp>
      <p:sp>
        <p:nvSpPr>
          <p:cNvPr id="5" name="テキスト ボックス 4">
            <a:extLst>
              <a:ext uri="{FF2B5EF4-FFF2-40B4-BE49-F238E27FC236}">
                <a16:creationId xmlns:a16="http://schemas.microsoft.com/office/drawing/2014/main" id="{57DF6F6B-432D-A097-1AD6-66B55FF79DEF}"/>
              </a:ext>
            </a:extLst>
          </p:cNvPr>
          <p:cNvSpPr txBox="1"/>
          <p:nvPr/>
        </p:nvSpPr>
        <p:spPr>
          <a:xfrm>
            <a:off x="264622" y="1271166"/>
            <a:ext cx="11662756" cy="400110"/>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ax.scatter</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y</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label = </a:t>
            </a:r>
            <a:r>
              <a:rPr lang="en" altLang="ja-JP" sz="2000" b="0" dirty="0">
                <a:solidFill>
                  <a:srgbClr val="CE9178"/>
                </a:solidFill>
                <a:effectLst/>
                <a:latin typeface="Courier New" panose="02070309020205020404" pitchFamily="49" charset="0"/>
              </a:rPr>
              <a:t>"data"</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
        <p:nvSpPr>
          <p:cNvPr id="6" name="テキスト ボックス 5">
            <a:extLst>
              <a:ext uri="{FF2B5EF4-FFF2-40B4-BE49-F238E27FC236}">
                <a16:creationId xmlns:a16="http://schemas.microsoft.com/office/drawing/2014/main" id="{618B22EB-2B3F-1F5B-FF71-6AD750D2DDA2}"/>
              </a:ext>
            </a:extLst>
          </p:cNvPr>
          <p:cNvSpPr txBox="1"/>
          <p:nvPr/>
        </p:nvSpPr>
        <p:spPr>
          <a:xfrm>
            <a:off x="259530" y="2825527"/>
            <a:ext cx="11662756" cy="707886"/>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ax.axhline</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0</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color = </a:t>
            </a:r>
            <a:r>
              <a:rPr lang="en" altLang="ja-JP" sz="2000" b="0" dirty="0">
                <a:solidFill>
                  <a:srgbClr val="CE9178"/>
                </a:solidFill>
                <a:effectLst/>
                <a:latin typeface="Courier New" panose="02070309020205020404" pitchFamily="49" charset="0"/>
              </a:rPr>
              <a:t>'black'</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linewidth = </a:t>
            </a:r>
            <a:r>
              <a:rPr lang="en" altLang="ja-JP" sz="2000" b="0" dirty="0">
                <a:solidFill>
                  <a:srgbClr val="B5CEA8"/>
                </a:solidFill>
                <a:effectLst/>
                <a:latin typeface="Courier New" panose="02070309020205020404" pitchFamily="49" charset="0"/>
              </a:rPr>
              <a:t>2</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ax.axvline</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0</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color = </a:t>
            </a:r>
            <a:r>
              <a:rPr lang="en" altLang="ja-JP" sz="2000" b="0" dirty="0">
                <a:solidFill>
                  <a:srgbClr val="CE9178"/>
                </a:solidFill>
                <a:effectLst/>
                <a:latin typeface="Courier New" panose="02070309020205020404" pitchFamily="49" charset="0"/>
              </a:rPr>
              <a:t>'black'</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linewidth = </a:t>
            </a:r>
            <a:r>
              <a:rPr lang="en" altLang="ja-JP" sz="2000" b="0" dirty="0">
                <a:solidFill>
                  <a:srgbClr val="B5CEA8"/>
                </a:solidFill>
                <a:effectLst/>
                <a:latin typeface="Courier New" panose="02070309020205020404" pitchFamily="49" charset="0"/>
              </a:rPr>
              <a:t>2</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
        <p:nvSpPr>
          <p:cNvPr id="7" name="テキスト ボックス 6">
            <a:extLst>
              <a:ext uri="{FF2B5EF4-FFF2-40B4-BE49-F238E27FC236}">
                <a16:creationId xmlns:a16="http://schemas.microsoft.com/office/drawing/2014/main" id="{96DBF1D1-C467-E8B5-3D25-41F57F11CB03}"/>
              </a:ext>
            </a:extLst>
          </p:cNvPr>
          <p:cNvSpPr txBox="1"/>
          <p:nvPr/>
        </p:nvSpPr>
        <p:spPr>
          <a:xfrm>
            <a:off x="264622" y="4761064"/>
            <a:ext cx="11662756" cy="707886"/>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ax.set_xlabel</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ax.set_ylabel</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"f(x)"</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
        <p:nvSpPr>
          <p:cNvPr id="8" name="正方形/長方形 7">
            <a:extLst>
              <a:ext uri="{FF2B5EF4-FFF2-40B4-BE49-F238E27FC236}">
                <a16:creationId xmlns:a16="http://schemas.microsoft.com/office/drawing/2014/main" id="{35DC1607-5E59-A631-24D0-FD66AF99607B}"/>
              </a:ext>
            </a:extLst>
          </p:cNvPr>
          <p:cNvSpPr/>
          <p:nvPr/>
        </p:nvSpPr>
        <p:spPr>
          <a:xfrm>
            <a:off x="10771955" y="5173399"/>
            <a:ext cx="1147505" cy="1147505"/>
          </a:xfrm>
          <a:prstGeom prst="rect">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9" name="テキスト ボックス 8">
            <a:extLst>
              <a:ext uri="{FF2B5EF4-FFF2-40B4-BE49-F238E27FC236}">
                <a16:creationId xmlns:a16="http://schemas.microsoft.com/office/drawing/2014/main" id="{AA41498B-B4C7-14FF-AEBF-E4D34010782E}"/>
              </a:ext>
            </a:extLst>
          </p:cNvPr>
          <p:cNvSpPr txBox="1"/>
          <p:nvPr/>
        </p:nvSpPr>
        <p:spPr>
          <a:xfrm>
            <a:off x="10771955" y="5166997"/>
            <a:ext cx="1147505" cy="461665"/>
          </a:xfrm>
          <a:prstGeom prst="rect">
            <a:avLst/>
          </a:prstGeom>
          <a:noFill/>
        </p:spPr>
        <p:txBody>
          <a:bodyPr wrap="square" rtlCol="0">
            <a:spAutoFit/>
          </a:bodyPr>
          <a:lstStyle/>
          <a:p>
            <a:r>
              <a:rPr kumimoji="1" lang="en-US" altLang="ja-JP" sz="2400" dirty="0">
                <a:latin typeface="MS PGothic" panose="020B0600070205080204" pitchFamily="34" charset="-128"/>
                <a:ea typeface="MS PGothic" panose="020B0600070205080204" pitchFamily="34" charset="-128"/>
              </a:rPr>
              <a:t>Axes</a:t>
            </a:r>
            <a:endParaRPr kumimoji="1" lang="ja-JP" altLang="en-US" sz="2400">
              <a:latin typeface="MS PGothic" panose="020B0600070205080204" pitchFamily="34" charset="-128"/>
              <a:ea typeface="MS PGothic" panose="020B0600070205080204" pitchFamily="34" charset="-128"/>
            </a:endParaRPr>
          </a:p>
        </p:txBody>
      </p:sp>
      <p:sp>
        <p:nvSpPr>
          <p:cNvPr id="11" name="円/楕円 10">
            <a:extLst>
              <a:ext uri="{FF2B5EF4-FFF2-40B4-BE49-F238E27FC236}">
                <a16:creationId xmlns:a16="http://schemas.microsoft.com/office/drawing/2014/main" id="{90145160-985F-E52B-598D-4CF1E9A236DA}"/>
              </a:ext>
            </a:extLst>
          </p:cNvPr>
          <p:cNvSpPr/>
          <p:nvPr/>
        </p:nvSpPr>
        <p:spPr>
          <a:xfrm>
            <a:off x="10932899" y="6101542"/>
            <a:ext cx="76477" cy="76477"/>
          </a:xfrm>
          <a:prstGeom prst="ellipse">
            <a:avLst/>
          </a:prstGeom>
          <a:solidFill>
            <a:srgbClr val="FF000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2" name="円/楕円 11">
            <a:extLst>
              <a:ext uri="{FF2B5EF4-FFF2-40B4-BE49-F238E27FC236}">
                <a16:creationId xmlns:a16="http://schemas.microsoft.com/office/drawing/2014/main" id="{EFA74533-8F93-8F3D-6692-7AE27E411F25}"/>
              </a:ext>
            </a:extLst>
          </p:cNvPr>
          <p:cNvSpPr/>
          <p:nvPr/>
        </p:nvSpPr>
        <p:spPr>
          <a:xfrm>
            <a:off x="11111899" y="5928975"/>
            <a:ext cx="76477" cy="76477"/>
          </a:xfrm>
          <a:prstGeom prst="ellipse">
            <a:avLst/>
          </a:prstGeom>
          <a:solidFill>
            <a:srgbClr val="FF000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3" name="円/楕円 12">
            <a:extLst>
              <a:ext uri="{FF2B5EF4-FFF2-40B4-BE49-F238E27FC236}">
                <a16:creationId xmlns:a16="http://schemas.microsoft.com/office/drawing/2014/main" id="{4C8716D4-A4A4-5B41-18B3-BE7BF486BD27}"/>
              </a:ext>
            </a:extLst>
          </p:cNvPr>
          <p:cNvSpPr/>
          <p:nvPr/>
        </p:nvSpPr>
        <p:spPr>
          <a:xfrm>
            <a:off x="11307468" y="5750386"/>
            <a:ext cx="76477" cy="76477"/>
          </a:xfrm>
          <a:prstGeom prst="ellipse">
            <a:avLst/>
          </a:prstGeom>
          <a:solidFill>
            <a:srgbClr val="FF000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4" name="円/楕円 13">
            <a:extLst>
              <a:ext uri="{FF2B5EF4-FFF2-40B4-BE49-F238E27FC236}">
                <a16:creationId xmlns:a16="http://schemas.microsoft.com/office/drawing/2014/main" id="{45AA0531-C03D-7BB9-6E11-06E7BAD41FD0}"/>
              </a:ext>
            </a:extLst>
          </p:cNvPr>
          <p:cNvSpPr/>
          <p:nvPr/>
        </p:nvSpPr>
        <p:spPr>
          <a:xfrm>
            <a:off x="11493119" y="5578800"/>
            <a:ext cx="76477" cy="76477"/>
          </a:xfrm>
          <a:prstGeom prst="ellipse">
            <a:avLst/>
          </a:prstGeom>
          <a:solidFill>
            <a:srgbClr val="FF000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5" name="四角形吹き出し 14">
            <a:extLst>
              <a:ext uri="{FF2B5EF4-FFF2-40B4-BE49-F238E27FC236}">
                <a16:creationId xmlns:a16="http://schemas.microsoft.com/office/drawing/2014/main" id="{7BD22708-A125-A07E-83B9-31981A443D33}"/>
              </a:ext>
            </a:extLst>
          </p:cNvPr>
          <p:cNvSpPr/>
          <p:nvPr/>
        </p:nvSpPr>
        <p:spPr>
          <a:xfrm>
            <a:off x="7151189" y="5225352"/>
            <a:ext cx="3482657" cy="597047"/>
          </a:xfrm>
          <a:prstGeom prst="wedgeRectCallout">
            <a:avLst>
              <a:gd name="adj1" fmla="val 50481"/>
              <a:gd name="adj2" fmla="val 7273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MS PGothic" panose="020B0600070205080204" pitchFamily="34" charset="-128"/>
                <a:ea typeface="MS PGothic" panose="020B0600070205080204" pitchFamily="34" charset="-128"/>
              </a:rPr>
              <a:t>Axes</a:t>
            </a:r>
            <a:r>
              <a:rPr kumimoji="1" lang="ja-JP" altLang="en-US" sz="2400">
                <a:solidFill>
                  <a:schemeClr val="tx1"/>
                </a:solidFill>
                <a:latin typeface="MS PGothic" panose="020B0600070205080204" pitchFamily="34" charset="-128"/>
                <a:ea typeface="MS PGothic" panose="020B0600070205080204" pitchFamily="34" charset="-128"/>
              </a:rPr>
              <a:t>に要素を描画する</a:t>
            </a:r>
          </a:p>
        </p:txBody>
      </p:sp>
    </p:spTree>
    <p:extLst>
      <p:ext uri="{BB962C8B-B14F-4D97-AF65-F5344CB8AC3E}">
        <p14:creationId xmlns:p14="http://schemas.microsoft.com/office/powerpoint/2010/main" val="4256661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0D3598-7197-12E5-85F3-B3AE842C2BE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5A1E6C-B3F4-DBA6-7405-442DEE8F5E89}"/>
              </a:ext>
            </a:extLst>
          </p:cNvPr>
          <p:cNvSpPr>
            <a:spLocks noGrp="1"/>
          </p:cNvSpPr>
          <p:nvPr>
            <p:ph idx="1"/>
          </p:nvPr>
        </p:nvSpPr>
        <p:spPr/>
        <p:txBody>
          <a:bodyPr/>
          <a:lstStyle/>
          <a:p>
            <a:endParaRPr kumimoji="1" lang="en-US" altLang="ja-JP" dirty="0"/>
          </a:p>
          <a:p>
            <a:endParaRPr lang="en-US" altLang="ja-JP" sz="1200" dirty="0"/>
          </a:p>
          <a:p>
            <a:pPr marL="0" indent="0">
              <a:buNone/>
            </a:pPr>
            <a:r>
              <a:rPr kumimoji="1" lang="ja-JP" altLang="en-US"/>
              <a:t>凡例，グリッド線を描画する</a:t>
            </a:r>
          </a:p>
        </p:txBody>
      </p:sp>
      <p:sp>
        <p:nvSpPr>
          <p:cNvPr id="4" name="スライド番号プレースホルダー 3">
            <a:extLst>
              <a:ext uri="{FF2B5EF4-FFF2-40B4-BE49-F238E27FC236}">
                <a16:creationId xmlns:a16="http://schemas.microsoft.com/office/drawing/2014/main" id="{E65A6C1B-37AA-0670-84EC-47E8A8B75C0B}"/>
              </a:ext>
            </a:extLst>
          </p:cNvPr>
          <p:cNvSpPr>
            <a:spLocks noGrp="1"/>
          </p:cNvSpPr>
          <p:nvPr>
            <p:ph type="sldNum" sz="quarter" idx="12"/>
          </p:nvPr>
        </p:nvSpPr>
        <p:spPr/>
        <p:txBody>
          <a:bodyPr/>
          <a:lstStyle/>
          <a:p>
            <a:fld id="{3C83C733-A267-4C27-B924-90460700986B}" type="slidenum">
              <a:rPr lang="ja-JP" altLang="en-US" smtClean="0"/>
              <a:pPr/>
              <a:t>18</a:t>
            </a:fld>
            <a:endParaRPr lang="ja-JP" altLang="en-US"/>
          </a:p>
        </p:txBody>
      </p:sp>
      <p:sp>
        <p:nvSpPr>
          <p:cNvPr id="5" name="テキスト ボックス 4">
            <a:extLst>
              <a:ext uri="{FF2B5EF4-FFF2-40B4-BE49-F238E27FC236}">
                <a16:creationId xmlns:a16="http://schemas.microsoft.com/office/drawing/2014/main" id="{AC3C753B-FA7E-7421-54A5-FC86851568B2}"/>
              </a:ext>
            </a:extLst>
          </p:cNvPr>
          <p:cNvSpPr txBox="1"/>
          <p:nvPr/>
        </p:nvSpPr>
        <p:spPr>
          <a:xfrm>
            <a:off x="264622" y="1271166"/>
            <a:ext cx="11662756" cy="707886"/>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ax.legend</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ax.grid</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pic>
        <p:nvPicPr>
          <p:cNvPr id="3074" name="Picture 2">
            <a:extLst>
              <a:ext uri="{FF2B5EF4-FFF2-40B4-BE49-F238E27FC236}">
                <a16:creationId xmlns:a16="http://schemas.microsoft.com/office/drawing/2014/main" id="{C5D5C707-4E97-D43A-A0FD-99EBEA8A3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654648" y="2194417"/>
            <a:ext cx="4219533" cy="414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571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DD501-9FDA-42EB-8513-CCCF038D76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A337060-BE11-7AD1-93F2-1745C4423D7A}"/>
              </a:ext>
            </a:extLst>
          </p:cNvPr>
          <p:cNvSpPr>
            <a:spLocks noGrp="1"/>
          </p:cNvSpPr>
          <p:nvPr>
            <p:ph type="title"/>
          </p:nvPr>
        </p:nvSpPr>
        <p:spPr/>
        <p:txBody>
          <a:bodyPr/>
          <a:lstStyle/>
          <a:p>
            <a:r>
              <a:rPr kumimoji="1" lang="ja-JP" altLang="en-US"/>
              <a:t>線形回帰モデル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C91C04A-1913-61DC-73C3-D4161651296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𝑎</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𝑏</m:t>
                      </m:r>
                    </m:oMath>
                  </m:oMathPara>
                </a14:m>
                <a:endParaRPr lang="en-US" altLang="ja-JP" dirty="0"/>
              </a:p>
              <a:p>
                <a:pPr marL="0" indent="0">
                  <a:buNone/>
                </a:pPr>
                <a:r>
                  <a:rPr lang="en-US" altLang="ja-JP" dirty="0"/>
                  <a:t>※ </a:t>
                </a:r>
                <a14:m>
                  <m:oMath xmlns:m="http://schemas.openxmlformats.org/officeDocument/2006/math">
                    <m:r>
                      <a:rPr lang="en-US" altLang="ja-JP" i="1">
                        <a:latin typeface="Cambria Math" panose="02040503050406030204" pitchFamily="18" charset="0"/>
                      </a:rPr>
                      <m:t>𝑎</m:t>
                    </m:r>
                    <m:r>
                      <a:rPr lang="en-US" altLang="ja-JP" i="1">
                        <a:latin typeface="Cambria Math" panose="02040503050406030204" pitchFamily="18" charset="0"/>
                      </a:rPr>
                      <m:t>,</m:t>
                    </m:r>
                    <m:r>
                      <a:rPr lang="en-US" altLang="ja-JP" i="1">
                        <a:latin typeface="Cambria Math" panose="02040503050406030204" pitchFamily="18" charset="0"/>
                      </a:rPr>
                      <m:t>𝑏</m:t>
                    </m:r>
                  </m:oMath>
                </a14:m>
                <a:r>
                  <a:rPr kumimoji="1" lang="en-US" altLang="ja-JP" dirty="0"/>
                  <a:t> : </a:t>
                </a:r>
                <a:r>
                  <a:rPr kumimoji="1" lang="ja-JP" altLang="en-US"/>
                  <a:t>学習によって決定するパラメータ</a:t>
                </a:r>
                <a:endParaRPr kumimoji="1" lang="en-US" altLang="ja-JP" dirty="0"/>
              </a:p>
              <a:p>
                <a:pPr marL="0" indent="0">
                  <a:buNone/>
                </a:pPr>
                <a:endParaRPr lang="en-US" altLang="ja-JP" dirty="0"/>
              </a:p>
              <a:p>
                <a:pPr marL="0" indent="0">
                  <a:buNone/>
                </a:pPr>
                <a:r>
                  <a:rPr kumimoji="1" lang="ja-JP" altLang="en-US"/>
                  <a:t>線形回帰モデルは</a:t>
                </a:r>
                <a14:m>
                  <m:oMath xmlns:m="http://schemas.openxmlformats.org/officeDocument/2006/math">
                    <m:r>
                      <a:rPr lang="en-US" altLang="ja-JP" i="1" smtClean="0">
                        <a:latin typeface="Cambria Math" panose="02040503050406030204" pitchFamily="18" charset="0"/>
                      </a:rPr>
                      <m:t>𝑎</m:t>
                    </m:r>
                    <m:r>
                      <a:rPr lang="en-US" altLang="ja-JP" i="1" smtClean="0">
                        <a:latin typeface="Cambria Math" panose="02040503050406030204" pitchFamily="18" charset="0"/>
                      </a:rPr>
                      <m:t>,</m:t>
                    </m:r>
                    <m:r>
                      <a:rPr lang="en-US" altLang="ja-JP" i="1" smtClean="0">
                        <a:latin typeface="Cambria Math" panose="02040503050406030204" pitchFamily="18" charset="0"/>
                      </a:rPr>
                      <m:t>𝑏</m:t>
                    </m:r>
                  </m:oMath>
                </a14:m>
                <a:r>
                  <a:rPr kumimoji="1" lang="ja-JP" altLang="en-US"/>
                  <a:t>の値によって，あらゆる直線になれる</a:t>
                </a:r>
              </a:p>
            </p:txBody>
          </p:sp>
        </mc:Choice>
        <mc:Fallback xmlns="">
          <p:sp>
            <p:nvSpPr>
              <p:cNvPr id="3" name="コンテンツ プレースホルダー 2">
                <a:extLst>
                  <a:ext uri="{FF2B5EF4-FFF2-40B4-BE49-F238E27FC236}">
                    <a16:creationId xmlns:a16="http://schemas.microsoft.com/office/drawing/2014/main" id="{DC91C04A-1913-61DC-73C3-D41616512961}"/>
                  </a:ext>
                </a:extLst>
              </p:cNvPr>
              <p:cNvSpPr>
                <a:spLocks noGrp="1" noRot="1" noChangeAspect="1" noMove="1" noResize="1" noEditPoints="1" noAdjustHandles="1" noChangeArrowheads="1" noChangeShapeType="1" noTextEdit="1"/>
              </p:cNvSpPr>
              <p:nvPr>
                <p:ph idx="1"/>
              </p:nvPr>
            </p:nvSpPr>
            <p:spPr>
              <a:blipFill>
                <a:blip r:embed="rId2"/>
                <a:stretch>
                  <a:fillRect l="-108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5313087-CA2D-6E1D-5EDC-A9362A13315C}"/>
              </a:ext>
            </a:extLst>
          </p:cNvPr>
          <p:cNvSpPr>
            <a:spLocks noGrp="1"/>
          </p:cNvSpPr>
          <p:nvPr>
            <p:ph type="sldNum" sz="quarter" idx="12"/>
          </p:nvPr>
        </p:nvSpPr>
        <p:spPr/>
        <p:txBody>
          <a:bodyPr/>
          <a:lstStyle/>
          <a:p>
            <a:fld id="{3C83C733-A267-4C27-B924-90460700986B}" type="slidenum">
              <a:rPr lang="ja-JP" altLang="en-US" smtClean="0"/>
              <a:pPr/>
              <a:t>19</a:t>
            </a:fld>
            <a:endParaRPr lang="ja-JP" altLang="en-US"/>
          </a:p>
        </p:txBody>
      </p:sp>
      <p:pic>
        <p:nvPicPr>
          <p:cNvPr id="2050" name="Picture 2">
            <a:extLst>
              <a:ext uri="{FF2B5EF4-FFF2-40B4-BE49-F238E27FC236}">
                <a16:creationId xmlns:a16="http://schemas.microsoft.com/office/drawing/2014/main" id="{2F287BAF-41A6-E5F4-C2A1-4DEA5B262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76" y="3429000"/>
            <a:ext cx="2836147" cy="29104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293A257-6E81-EECF-9AB6-8E8E959933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9024" y="3429000"/>
            <a:ext cx="2836147" cy="29104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DD85EE1-DFDB-83F8-E23F-E5C080C5FC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831" y="3429001"/>
            <a:ext cx="2836147" cy="29104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9F9F47F-CE5E-A8EE-17CA-9EBA2201BD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8685" y="3428999"/>
            <a:ext cx="2836147" cy="2910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84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071BD-8CF3-7C07-DC23-3F2E9C58171D}"/>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B4CC1EC7-4825-29E8-EA77-626A657A94CC}"/>
              </a:ext>
            </a:extLst>
          </p:cNvPr>
          <p:cNvSpPr>
            <a:spLocks noGrp="1"/>
          </p:cNvSpPr>
          <p:nvPr>
            <p:ph idx="1"/>
          </p:nvPr>
        </p:nvSpPr>
        <p:spPr/>
        <p:txBody>
          <a:bodyPr/>
          <a:lstStyle/>
          <a:p>
            <a:pPr marL="0" indent="0">
              <a:buNone/>
            </a:pPr>
            <a:r>
              <a:rPr kumimoji="1" lang="ja-JP" altLang="en-US" dirty="0"/>
              <a:t>自分自身のオリジナルの</a:t>
            </a:r>
            <a:r>
              <a:rPr kumimoji="1" lang="en-US" altLang="ja-JP" dirty="0"/>
              <a:t>AI</a:t>
            </a:r>
            <a:r>
              <a:rPr kumimoji="1" lang="ja-JP" altLang="en-US" dirty="0"/>
              <a:t>を作るための基礎を身につける</a:t>
            </a:r>
            <a:endParaRPr kumimoji="1" lang="en-US" altLang="ja-JP" dirty="0"/>
          </a:p>
          <a:p>
            <a:endParaRPr lang="en-US" altLang="ja-JP" dirty="0"/>
          </a:p>
          <a:p>
            <a:pPr marL="0" indent="0">
              <a:buNone/>
            </a:pPr>
            <a:r>
              <a:rPr kumimoji="1" lang="ja-JP" altLang="en-US" dirty="0"/>
              <a:t>基礎を理解していると，</a:t>
            </a:r>
            <a:endParaRPr kumimoji="1" lang="en-US" altLang="ja-JP" dirty="0"/>
          </a:p>
          <a:p>
            <a:r>
              <a:rPr lang="ja-JP" altLang="en-US" dirty="0"/>
              <a:t>他人の発表が理解できる</a:t>
            </a:r>
            <a:endParaRPr lang="en-US" altLang="ja-JP" dirty="0"/>
          </a:p>
          <a:p>
            <a:r>
              <a:rPr kumimoji="1" lang="ja-JP" altLang="en-US" dirty="0"/>
              <a:t>目標が変わっても対応できる</a:t>
            </a:r>
            <a:endParaRPr kumimoji="1" lang="en-US" altLang="ja-JP" dirty="0"/>
          </a:p>
          <a:p>
            <a:r>
              <a:rPr lang="ja-JP" altLang="en-US" dirty="0"/>
              <a:t>質問対応の自信になる</a:t>
            </a:r>
            <a:endParaRPr lang="en-US" altLang="ja-JP" dirty="0"/>
          </a:p>
          <a:p>
            <a:pPr marL="0" indent="0">
              <a:buNone/>
            </a:pPr>
            <a:endParaRPr kumimoji="1" lang="en-US" altLang="ja-JP" dirty="0"/>
          </a:p>
          <a:p>
            <a:pPr marL="0" indent="0">
              <a:buNone/>
            </a:pPr>
            <a:endParaRPr lang="en-US" altLang="ja-JP" dirty="0"/>
          </a:p>
          <a:p>
            <a:pPr marL="0" indent="0">
              <a:buNone/>
            </a:pPr>
            <a:r>
              <a:rPr kumimoji="1" lang="ja-JP" altLang="en-US" dirty="0"/>
              <a:t>全員の共通認識にするため，</a:t>
            </a:r>
            <a:r>
              <a:rPr kumimoji="1" lang="ja-JP" altLang="en-US" dirty="0">
                <a:solidFill>
                  <a:srgbClr val="FF0000"/>
                </a:solidFill>
              </a:rPr>
              <a:t>再度基礎の内容から実施</a:t>
            </a:r>
            <a:r>
              <a:rPr kumimoji="1" lang="ja-JP" altLang="en-US" dirty="0"/>
              <a:t>する</a:t>
            </a:r>
            <a:endParaRPr kumimoji="1" lang="en-US" altLang="ja-JP" dirty="0"/>
          </a:p>
        </p:txBody>
      </p:sp>
      <p:sp>
        <p:nvSpPr>
          <p:cNvPr id="4" name="スライド番号プレースホルダー 3">
            <a:extLst>
              <a:ext uri="{FF2B5EF4-FFF2-40B4-BE49-F238E27FC236}">
                <a16:creationId xmlns:a16="http://schemas.microsoft.com/office/drawing/2014/main" id="{88FA13EE-C740-4201-7310-FC0E426B1EF4}"/>
              </a:ext>
            </a:extLst>
          </p:cNvPr>
          <p:cNvSpPr>
            <a:spLocks noGrp="1"/>
          </p:cNvSpPr>
          <p:nvPr>
            <p:ph type="sldNum" sz="quarter" idx="12"/>
          </p:nvPr>
        </p:nvSpPr>
        <p:spPr/>
        <p:txBody>
          <a:bodyPr/>
          <a:lstStyle/>
          <a:p>
            <a:fld id="{3C83C733-A267-4C27-B924-90460700986B}" type="slidenum">
              <a:rPr lang="ja-JP" altLang="en-US" smtClean="0"/>
              <a:pPr/>
              <a:t>2</a:t>
            </a:fld>
            <a:endParaRPr lang="ja-JP" altLang="en-US"/>
          </a:p>
        </p:txBody>
      </p:sp>
      <p:sp>
        <p:nvSpPr>
          <p:cNvPr id="5" name="円/楕円 4">
            <a:extLst>
              <a:ext uri="{FF2B5EF4-FFF2-40B4-BE49-F238E27FC236}">
                <a16:creationId xmlns:a16="http://schemas.microsoft.com/office/drawing/2014/main" id="{76108BA8-2E97-4F49-3DD7-44CC84FC361C}"/>
              </a:ext>
            </a:extLst>
          </p:cNvPr>
          <p:cNvSpPr/>
          <p:nvPr/>
        </p:nvSpPr>
        <p:spPr>
          <a:xfrm>
            <a:off x="7945112" y="2403074"/>
            <a:ext cx="2223275" cy="1030875"/>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MS PGothic" panose="020B0600070205080204" pitchFamily="34" charset="-128"/>
                <a:ea typeface="MS PGothic" panose="020B0600070205080204" pitchFamily="34" charset="-128"/>
              </a:rPr>
              <a:t>理屈</a:t>
            </a:r>
            <a:endParaRPr kumimoji="1" lang="en-US" altLang="ja-JP" sz="2400" dirty="0">
              <a:solidFill>
                <a:schemeClr val="tx1"/>
              </a:solidFill>
              <a:latin typeface="MS PGothic" panose="020B0600070205080204" pitchFamily="34" charset="-128"/>
              <a:ea typeface="MS PGothic" panose="020B0600070205080204" pitchFamily="34" charset="-128"/>
            </a:endParaRPr>
          </a:p>
          <a:p>
            <a:pPr algn="ctr"/>
            <a:r>
              <a:rPr kumimoji="1" lang="ja-JP" altLang="en-US" sz="2400" dirty="0">
                <a:solidFill>
                  <a:schemeClr val="tx1"/>
                </a:solidFill>
                <a:latin typeface="MS PGothic" panose="020B0600070205080204" pitchFamily="34" charset="-128"/>
                <a:ea typeface="MS PGothic" panose="020B0600070205080204" pitchFamily="34" charset="-128"/>
              </a:rPr>
              <a:t>数式</a:t>
            </a:r>
          </a:p>
        </p:txBody>
      </p:sp>
      <p:sp>
        <p:nvSpPr>
          <p:cNvPr id="6" name="円/楕円 5">
            <a:extLst>
              <a:ext uri="{FF2B5EF4-FFF2-40B4-BE49-F238E27FC236}">
                <a16:creationId xmlns:a16="http://schemas.microsoft.com/office/drawing/2014/main" id="{469258BF-75EF-7EAF-EB3C-A6864AEB92A2}"/>
              </a:ext>
            </a:extLst>
          </p:cNvPr>
          <p:cNvSpPr/>
          <p:nvPr/>
        </p:nvSpPr>
        <p:spPr>
          <a:xfrm>
            <a:off x="9836445" y="3441303"/>
            <a:ext cx="2223275" cy="1030875"/>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MS PGothic" panose="020B0600070205080204" pitchFamily="34" charset="-128"/>
                <a:ea typeface="MS PGothic" panose="020B0600070205080204" pitchFamily="34" charset="-128"/>
              </a:rPr>
              <a:t>プログラム</a:t>
            </a:r>
          </a:p>
        </p:txBody>
      </p:sp>
      <p:sp>
        <p:nvSpPr>
          <p:cNvPr id="7" name="円/楕円 6">
            <a:extLst>
              <a:ext uri="{FF2B5EF4-FFF2-40B4-BE49-F238E27FC236}">
                <a16:creationId xmlns:a16="http://schemas.microsoft.com/office/drawing/2014/main" id="{168F8358-2F7F-9406-E708-9D66E54124F3}"/>
              </a:ext>
            </a:extLst>
          </p:cNvPr>
          <p:cNvSpPr/>
          <p:nvPr/>
        </p:nvSpPr>
        <p:spPr>
          <a:xfrm>
            <a:off x="6109202" y="3441303"/>
            <a:ext cx="2223275" cy="1030875"/>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MS PGothic" panose="020B0600070205080204" pitchFamily="34" charset="-128"/>
                <a:ea typeface="MS PGothic" panose="020B0600070205080204" pitchFamily="34" charset="-128"/>
              </a:rPr>
              <a:t>予習</a:t>
            </a:r>
            <a:endParaRPr kumimoji="1" lang="en-US" altLang="ja-JP" sz="2400" dirty="0">
              <a:solidFill>
                <a:schemeClr val="tx1"/>
              </a:solidFill>
              <a:latin typeface="MS PGothic" panose="020B0600070205080204" pitchFamily="34" charset="-128"/>
              <a:ea typeface="MS PGothic" panose="020B0600070205080204" pitchFamily="34" charset="-128"/>
            </a:endParaRPr>
          </a:p>
          <a:p>
            <a:pPr algn="ctr"/>
            <a:r>
              <a:rPr kumimoji="1" lang="ja-JP" altLang="en-US" sz="2400" dirty="0">
                <a:solidFill>
                  <a:schemeClr val="tx1"/>
                </a:solidFill>
                <a:latin typeface="MS PGothic" panose="020B0600070205080204" pitchFamily="34" charset="-128"/>
                <a:ea typeface="MS PGothic" panose="020B0600070205080204" pitchFamily="34" charset="-128"/>
              </a:rPr>
              <a:t>宿題</a:t>
            </a:r>
          </a:p>
        </p:txBody>
      </p:sp>
      <p:cxnSp>
        <p:nvCxnSpPr>
          <p:cNvPr id="9" name="直線矢印コネクタ 8">
            <a:extLst>
              <a:ext uri="{FF2B5EF4-FFF2-40B4-BE49-F238E27FC236}">
                <a16:creationId xmlns:a16="http://schemas.microsoft.com/office/drawing/2014/main" id="{AD383716-AB14-1D71-B3DB-E7B799DE9A7A}"/>
              </a:ext>
            </a:extLst>
          </p:cNvPr>
          <p:cNvCxnSpPr>
            <a:cxnSpLocks/>
            <a:stCxn id="5" idx="6"/>
            <a:endCxn id="6" idx="0"/>
          </p:cNvCxnSpPr>
          <p:nvPr/>
        </p:nvCxnSpPr>
        <p:spPr>
          <a:xfrm>
            <a:off x="10168387" y="2918512"/>
            <a:ext cx="779696" cy="522791"/>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8">
            <a:extLst>
              <a:ext uri="{FF2B5EF4-FFF2-40B4-BE49-F238E27FC236}">
                <a16:creationId xmlns:a16="http://schemas.microsoft.com/office/drawing/2014/main" id="{DEB1CADE-B632-9413-95E8-0920AC7CDB80}"/>
              </a:ext>
            </a:extLst>
          </p:cNvPr>
          <p:cNvCxnSpPr>
            <a:cxnSpLocks/>
            <a:stCxn id="6" idx="3"/>
            <a:endCxn id="7" idx="5"/>
          </p:cNvCxnSpPr>
          <p:nvPr/>
        </p:nvCxnSpPr>
        <p:spPr>
          <a:xfrm rot="5400000">
            <a:off x="9084461" y="3243635"/>
            <a:ext cx="12700" cy="2155150"/>
          </a:xfrm>
          <a:prstGeom prst="curvedConnector3">
            <a:avLst>
              <a:gd name="adj1" fmla="val 298872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8">
            <a:extLst>
              <a:ext uri="{FF2B5EF4-FFF2-40B4-BE49-F238E27FC236}">
                <a16:creationId xmlns:a16="http://schemas.microsoft.com/office/drawing/2014/main" id="{22546225-30E4-513E-CB95-8865A71E9198}"/>
              </a:ext>
            </a:extLst>
          </p:cNvPr>
          <p:cNvCxnSpPr>
            <a:cxnSpLocks/>
            <a:stCxn id="7" idx="0"/>
            <a:endCxn id="5" idx="2"/>
          </p:cNvCxnSpPr>
          <p:nvPr/>
        </p:nvCxnSpPr>
        <p:spPr>
          <a:xfrm rot="5400000" flipH="1" flipV="1">
            <a:off x="7321581" y="2817772"/>
            <a:ext cx="522791" cy="724272"/>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698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86F32-DA5D-9A5C-D532-E870C9CB51DA}"/>
              </a:ext>
            </a:extLst>
          </p:cNvPr>
          <p:cNvSpPr>
            <a:spLocks noGrp="1"/>
          </p:cNvSpPr>
          <p:nvPr>
            <p:ph type="title"/>
          </p:nvPr>
        </p:nvSpPr>
        <p:spPr/>
        <p:txBody>
          <a:bodyPr/>
          <a:lstStyle/>
          <a:p>
            <a:r>
              <a:rPr kumimoji="1" lang="ja-JP" altLang="en-US" dirty="0"/>
              <a:t>ランダムな直線を描画する</a:t>
            </a:r>
          </a:p>
        </p:txBody>
      </p:sp>
      <p:sp>
        <p:nvSpPr>
          <p:cNvPr id="3" name="コンテンツ プレースホルダー 2">
            <a:extLst>
              <a:ext uri="{FF2B5EF4-FFF2-40B4-BE49-F238E27FC236}">
                <a16:creationId xmlns:a16="http://schemas.microsoft.com/office/drawing/2014/main" id="{683CCF30-3F69-6157-BFBB-EE8391EED8FB}"/>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33D2C3C-2C6D-D843-A74B-2BF7CD8AE544}"/>
              </a:ext>
            </a:extLst>
          </p:cNvPr>
          <p:cNvSpPr>
            <a:spLocks noGrp="1"/>
          </p:cNvSpPr>
          <p:nvPr>
            <p:ph type="sldNum" sz="quarter" idx="12"/>
          </p:nvPr>
        </p:nvSpPr>
        <p:spPr/>
        <p:txBody>
          <a:bodyPr/>
          <a:lstStyle/>
          <a:p>
            <a:fld id="{3C83C733-A267-4C27-B924-90460700986B}" type="slidenum">
              <a:rPr lang="ja-JP" altLang="en-US" smtClean="0"/>
              <a:pPr/>
              <a:t>20</a:t>
            </a:fld>
            <a:endParaRPr lang="ja-JP" altLang="en-US"/>
          </a:p>
        </p:txBody>
      </p:sp>
      <p:sp>
        <p:nvSpPr>
          <p:cNvPr id="5" name="テキスト ボックス 4">
            <a:extLst>
              <a:ext uri="{FF2B5EF4-FFF2-40B4-BE49-F238E27FC236}">
                <a16:creationId xmlns:a16="http://schemas.microsoft.com/office/drawing/2014/main" id="{78384B7E-793B-2D9D-92D3-10D9F3117A6C}"/>
              </a:ext>
            </a:extLst>
          </p:cNvPr>
          <p:cNvSpPr txBox="1"/>
          <p:nvPr/>
        </p:nvSpPr>
        <p:spPr>
          <a:xfrm>
            <a:off x="262076" y="1058429"/>
            <a:ext cx="11662756" cy="4401205"/>
          </a:xfrm>
          <a:prstGeom prst="rect">
            <a:avLst/>
          </a:prstGeom>
          <a:solidFill>
            <a:schemeClr val="tx1"/>
          </a:solidFill>
        </p:spPr>
        <p:txBody>
          <a:bodyPr wrap="square" rtlCol="0">
            <a:spAutoFit/>
          </a:bodyPr>
          <a:lstStyle/>
          <a:p>
            <a:r>
              <a:rPr lang="en-US"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傾き，切片を乱数で決定</a:t>
            </a:r>
            <a:endParaRPr lang="ja-JP" altLang="en-US" sz="2000" b="0" dirty="0">
              <a:solidFill>
                <a:srgbClr val="D4D4D4"/>
              </a:solidFill>
              <a:effectLst/>
              <a:latin typeface="Courier New" panose="02070309020205020404" pitchFamily="49" charset="0"/>
            </a:endParaRPr>
          </a:p>
          <a:p>
            <a:r>
              <a:rPr lang="en-US" altLang="ja-JP" sz="2000" b="0" dirty="0" err="1">
                <a:solidFill>
                  <a:srgbClr val="D4D4D4"/>
                </a:solidFill>
                <a:effectLst/>
                <a:latin typeface="Courier New" panose="02070309020205020404" pitchFamily="49" charset="0"/>
              </a:rPr>
              <a:t>a_dash</a:t>
            </a:r>
            <a:r>
              <a:rPr lang="en-US" altLang="ja-JP" sz="2000" b="0" dirty="0">
                <a:solidFill>
                  <a:srgbClr val="D4D4D4"/>
                </a:solidFill>
                <a:effectLst/>
                <a:latin typeface="Courier New" panose="02070309020205020404" pitchFamily="49" charset="0"/>
              </a:rPr>
              <a:t> = </a:t>
            </a:r>
            <a:r>
              <a:rPr lang="en-US" altLang="ja-JP" sz="2000" b="0" dirty="0" err="1">
                <a:solidFill>
                  <a:srgbClr val="D4D4D4"/>
                </a:solidFill>
                <a:effectLst/>
                <a:latin typeface="Courier New" panose="02070309020205020404" pitchFamily="49" charset="0"/>
              </a:rPr>
              <a:t>np.random.uniform</a:t>
            </a:r>
            <a:r>
              <a:rPr lang="en-US" altLang="ja-JP" sz="2000" b="0" dirty="0">
                <a:solidFill>
                  <a:srgbClr val="DCDCDC"/>
                </a:solidFill>
                <a:effectLst/>
                <a:latin typeface="Courier New" panose="02070309020205020404" pitchFamily="49" charset="0"/>
              </a:rPr>
              <a:t>(</a:t>
            </a:r>
            <a:r>
              <a:rPr lang="en-US" altLang="ja-JP" sz="2000" b="0" dirty="0">
                <a:solidFill>
                  <a:srgbClr val="B5CEA8"/>
                </a:solidFill>
                <a:effectLst/>
                <a:latin typeface="Courier New" panose="02070309020205020404" pitchFamily="49" charset="0"/>
              </a:rPr>
              <a:t>-1</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a:solidFill>
                  <a:srgbClr val="B5CEA8"/>
                </a:solidFill>
                <a:effectLst/>
                <a:latin typeface="Courier New" panose="02070309020205020404" pitchFamily="49" charset="0"/>
              </a:rPr>
              <a:t>1</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err="1">
                <a:solidFill>
                  <a:srgbClr val="D4D4D4"/>
                </a:solidFill>
                <a:effectLst/>
                <a:latin typeface="Courier New" panose="02070309020205020404" pitchFamily="49" charset="0"/>
              </a:rPr>
              <a:t>b_dash</a:t>
            </a:r>
            <a:r>
              <a:rPr lang="en-US" altLang="ja-JP" sz="2000" b="0" dirty="0">
                <a:solidFill>
                  <a:srgbClr val="D4D4D4"/>
                </a:solidFill>
                <a:effectLst/>
                <a:latin typeface="Courier New" panose="02070309020205020404" pitchFamily="49" charset="0"/>
              </a:rPr>
              <a:t> = </a:t>
            </a:r>
            <a:r>
              <a:rPr lang="en-US" altLang="ja-JP" sz="2000" b="0" dirty="0" err="1">
                <a:solidFill>
                  <a:srgbClr val="D4D4D4"/>
                </a:solidFill>
                <a:effectLst/>
                <a:latin typeface="Courier New" panose="02070309020205020404" pitchFamily="49" charset="0"/>
              </a:rPr>
              <a:t>np.random.uniform</a:t>
            </a:r>
            <a:r>
              <a:rPr lang="en-US" altLang="ja-JP" sz="2000" b="0" dirty="0">
                <a:solidFill>
                  <a:srgbClr val="DCDCDC"/>
                </a:solidFill>
                <a:effectLst/>
                <a:latin typeface="Courier New" panose="02070309020205020404" pitchFamily="49" charset="0"/>
              </a:rPr>
              <a:t>(</a:t>
            </a:r>
            <a:r>
              <a:rPr lang="en-US" altLang="ja-JP" sz="2000" b="0" dirty="0">
                <a:solidFill>
                  <a:srgbClr val="B5CEA8"/>
                </a:solidFill>
                <a:effectLst/>
                <a:latin typeface="Courier New" panose="02070309020205020404" pitchFamily="49" charset="0"/>
              </a:rPr>
              <a:t>0</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a:solidFill>
                  <a:srgbClr val="B5CEA8"/>
                </a:solidFill>
                <a:effectLst/>
                <a:latin typeface="Courier New" panose="02070309020205020404" pitchFamily="49" charset="0"/>
              </a:rPr>
              <a:t>1</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err="1">
                <a:solidFill>
                  <a:srgbClr val="D4D4D4"/>
                </a:solidFill>
                <a:effectLst/>
                <a:latin typeface="Courier New" panose="02070309020205020404" pitchFamily="49" charset="0"/>
              </a:rPr>
              <a:t>y_dash</a:t>
            </a:r>
            <a:r>
              <a:rPr lang="en-US" altLang="ja-JP" sz="2000" b="0" dirty="0">
                <a:solidFill>
                  <a:srgbClr val="D4D4D4"/>
                </a:solidFill>
                <a:effectLst/>
                <a:latin typeface="Courier New" panose="02070309020205020404" pitchFamily="49" charset="0"/>
              </a:rPr>
              <a:t> = </a:t>
            </a:r>
            <a:r>
              <a:rPr lang="en-US" altLang="ja-JP" sz="2000" b="0" dirty="0" err="1">
                <a:solidFill>
                  <a:srgbClr val="D4D4D4"/>
                </a:solidFill>
                <a:effectLst/>
                <a:latin typeface="Courier New" panose="02070309020205020404" pitchFamily="49" charset="0"/>
              </a:rPr>
              <a:t>a_dash</a:t>
            </a:r>
            <a:r>
              <a:rPr lang="en-US" altLang="ja-JP" sz="2000" b="0" dirty="0">
                <a:solidFill>
                  <a:srgbClr val="D4D4D4"/>
                </a:solidFill>
                <a:effectLst/>
                <a:latin typeface="Courier New" panose="02070309020205020404" pitchFamily="49" charset="0"/>
              </a:rPr>
              <a:t> * x + </a:t>
            </a:r>
            <a:r>
              <a:rPr lang="en-US" altLang="ja-JP" sz="2000" b="0" dirty="0" err="1">
                <a:solidFill>
                  <a:srgbClr val="D4D4D4"/>
                </a:solidFill>
                <a:effectLst/>
                <a:latin typeface="Courier New" panose="02070309020205020404" pitchFamily="49" charset="0"/>
              </a:rPr>
              <a:t>b_dash</a:t>
            </a:r>
            <a:endParaRPr lang="en-US" altLang="ja-JP" sz="2000" b="0" dirty="0">
              <a:solidFill>
                <a:srgbClr val="D4D4D4"/>
              </a:solidFill>
              <a:effectLst/>
              <a:latin typeface="Courier New" panose="02070309020205020404" pitchFamily="49" charset="0"/>
            </a:endParaRPr>
          </a:p>
          <a:p>
            <a:br>
              <a:rPr lang="en-US" altLang="ja-JP" sz="2000" b="0" dirty="0">
                <a:solidFill>
                  <a:srgbClr val="D4D4D4"/>
                </a:solidFill>
                <a:effectLst/>
                <a:latin typeface="Courier New" panose="02070309020205020404" pitchFamily="49" charset="0"/>
              </a:rPr>
            </a:br>
            <a:r>
              <a:rPr lang="en-US" altLang="ja-JP" sz="2000" b="0" dirty="0">
                <a:solidFill>
                  <a:srgbClr val="D4D4D4"/>
                </a:solidFill>
                <a:effectLst/>
                <a:latin typeface="Courier New" panose="02070309020205020404" pitchFamily="49" charset="0"/>
              </a:rPr>
              <a:t>fig = </a:t>
            </a:r>
            <a:r>
              <a:rPr lang="en-US" altLang="ja-JP" sz="2000" b="0" dirty="0" err="1">
                <a:solidFill>
                  <a:srgbClr val="D4D4D4"/>
                </a:solidFill>
                <a:effectLst/>
                <a:latin typeface="Courier New" panose="02070309020205020404" pitchFamily="49" charset="0"/>
              </a:rPr>
              <a:t>plt.figure</a:t>
            </a:r>
            <a:r>
              <a:rPr lang="en-US" altLang="ja-JP" sz="2000" b="0" dirty="0">
                <a:solidFill>
                  <a:srgbClr val="DCDCDC"/>
                </a:solidFill>
                <a:effectLst/>
                <a:latin typeface="Courier New" panose="02070309020205020404" pitchFamily="49" charset="0"/>
              </a:rPr>
              <a:t>(</a:t>
            </a:r>
            <a:r>
              <a:rPr lang="en-US" altLang="ja-JP" sz="2000" b="0" dirty="0" err="1">
                <a:solidFill>
                  <a:srgbClr val="D4D4D4"/>
                </a:solidFill>
                <a:effectLst/>
                <a:latin typeface="Courier New" panose="02070309020205020404" pitchFamily="49" charset="0"/>
              </a:rPr>
              <a:t>figsize</a:t>
            </a:r>
            <a:r>
              <a:rPr lang="en-US" altLang="ja-JP" sz="2000" b="0" dirty="0">
                <a:solidFill>
                  <a:srgbClr val="D4D4D4"/>
                </a:solidFill>
                <a:effectLst/>
                <a:latin typeface="Courier New" panose="02070309020205020404" pitchFamily="49" charset="0"/>
              </a:rPr>
              <a:t> = </a:t>
            </a:r>
            <a:r>
              <a:rPr lang="en-US" altLang="ja-JP" sz="2000" b="0" dirty="0">
                <a:solidFill>
                  <a:srgbClr val="DCDCDC"/>
                </a:solidFill>
                <a:effectLst/>
                <a:latin typeface="Courier New" panose="02070309020205020404" pitchFamily="49" charset="0"/>
              </a:rPr>
              <a:t>(</a:t>
            </a:r>
            <a:r>
              <a:rPr lang="en-US" altLang="ja-JP" sz="2000" b="0" dirty="0">
                <a:solidFill>
                  <a:srgbClr val="B5CEA8"/>
                </a:solidFill>
                <a:effectLst/>
                <a:latin typeface="Courier New" panose="02070309020205020404" pitchFamily="49" charset="0"/>
              </a:rPr>
              <a:t>5</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a:solidFill>
                  <a:srgbClr val="B5CEA8"/>
                </a:solidFill>
                <a:effectLst/>
                <a:latin typeface="Courier New" panose="02070309020205020404" pitchFamily="49" charset="0"/>
              </a:rPr>
              <a:t>5</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a:solidFill>
                  <a:srgbClr val="D4D4D4"/>
                </a:solidFill>
                <a:effectLst/>
                <a:latin typeface="Courier New" panose="02070309020205020404" pitchFamily="49" charset="0"/>
              </a:rPr>
              <a:t>ax = </a:t>
            </a:r>
            <a:r>
              <a:rPr lang="en-US" altLang="ja-JP" sz="2000" b="0" dirty="0" err="1">
                <a:solidFill>
                  <a:srgbClr val="D4D4D4"/>
                </a:solidFill>
                <a:effectLst/>
                <a:latin typeface="Courier New" panose="02070309020205020404" pitchFamily="49" charset="0"/>
              </a:rPr>
              <a:t>fig.add_subplot</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ランダムな直線を描画</a:t>
            </a:r>
            <a:endParaRPr lang="ja-JP" altLang="en-US" sz="2000" b="0" dirty="0">
              <a:solidFill>
                <a:srgbClr val="D4D4D4"/>
              </a:solidFill>
              <a:effectLst/>
              <a:latin typeface="Courier New" panose="02070309020205020404" pitchFamily="49" charset="0"/>
            </a:endParaRPr>
          </a:p>
          <a:p>
            <a:r>
              <a:rPr lang="en-US" altLang="ja-JP" sz="2000" b="0" dirty="0" err="1">
                <a:solidFill>
                  <a:srgbClr val="D4D4D4"/>
                </a:solidFill>
                <a:effectLst/>
                <a:latin typeface="Courier New" panose="02070309020205020404" pitchFamily="49" charset="0"/>
              </a:rPr>
              <a:t>ax.plot</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x</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err="1">
                <a:solidFill>
                  <a:srgbClr val="D4D4D4"/>
                </a:solidFill>
                <a:effectLst/>
                <a:latin typeface="Courier New" panose="02070309020205020404" pitchFamily="49" charset="0"/>
              </a:rPr>
              <a:t>y_dash</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label = </a:t>
            </a:r>
            <a:r>
              <a:rPr lang="en-US" altLang="ja-JP" sz="2000" b="0" dirty="0">
                <a:solidFill>
                  <a:srgbClr val="CE9178"/>
                </a:solidFill>
                <a:effectLst/>
                <a:latin typeface="Courier New" panose="02070309020205020404" pitchFamily="49" charset="0"/>
              </a:rPr>
              <a:t>"random"</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color = </a:t>
            </a:r>
            <a:r>
              <a:rPr lang="en-US" altLang="ja-JP" sz="2000" b="0" dirty="0">
                <a:solidFill>
                  <a:srgbClr val="CE9178"/>
                </a:solidFill>
                <a:effectLst/>
                <a:latin typeface="Courier New" panose="02070309020205020404" pitchFamily="49" charset="0"/>
              </a:rPr>
              <a:t>"green"</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正解の直線を描画</a:t>
            </a:r>
            <a:endParaRPr lang="ja-JP" altLang="en-US" sz="2000" b="0" dirty="0">
              <a:solidFill>
                <a:srgbClr val="D4D4D4"/>
              </a:solidFill>
              <a:effectLst/>
              <a:latin typeface="Courier New" panose="02070309020205020404" pitchFamily="49" charset="0"/>
            </a:endParaRPr>
          </a:p>
          <a:p>
            <a:r>
              <a:rPr lang="en-US" altLang="ja-JP" sz="2000" b="0" dirty="0" err="1">
                <a:solidFill>
                  <a:srgbClr val="D4D4D4"/>
                </a:solidFill>
                <a:effectLst/>
                <a:latin typeface="Courier New" panose="02070309020205020404" pitchFamily="49" charset="0"/>
              </a:rPr>
              <a:t>ax.plot</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x</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 * x + b</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label = </a:t>
            </a:r>
            <a:r>
              <a:rPr lang="en-US" altLang="ja-JP" sz="2000" b="0" dirty="0">
                <a:solidFill>
                  <a:srgbClr val="CE9178"/>
                </a:solidFill>
                <a:effectLst/>
                <a:latin typeface="Courier New" panose="02070309020205020404" pitchFamily="49" charset="0"/>
              </a:rPr>
              <a:t>"correct"</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color = </a:t>
            </a:r>
            <a:r>
              <a:rPr lang="en-US" altLang="ja-JP" sz="2000" b="0" dirty="0">
                <a:solidFill>
                  <a:srgbClr val="CE9178"/>
                </a:solidFill>
                <a:effectLst/>
                <a:latin typeface="Courier New" panose="02070309020205020404" pitchFamily="49" charset="0"/>
              </a:rPr>
              <a:t>"red"</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散布図を描画</a:t>
            </a:r>
            <a:endParaRPr lang="ja-JP" altLang="en-US" sz="2000" b="0" dirty="0">
              <a:solidFill>
                <a:srgbClr val="D4D4D4"/>
              </a:solidFill>
              <a:effectLst/>
              <a:latin typeface="Courier New" panose="02070309020205020404" pitchFamily="49" charset="0"/>
            </a:endParaRPr>
          </a:p>
          <a:p>
            <a:r>
              <a:rPr lang="en-US" altLang="ja-JP" sz="2000" b="0" dirty="0" err="1">
                <a:solidFill>
                  <a:srgbClr val="D4D4D4"/>
                </a:solidFill>
                <a:effectLst/>
                <a:latin typeface="Courier New" panose="02070309020205020404" pitchFamily="49" charset="0"/>
              </a:rPr>
              <a:t>ax.scatter</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x</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y</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label = </a:t>
            </a:r>
            <a:r>
              <a:rPr lang="en-US" altLang="ja-JP" sz="2000" b="0" dirty="0">
                <a:solidFill>
                  <a:srgbClr val="CE9178"/>
                </a:solidFill>
                <a:effectLst/>
                <a:latin typeface="Courier New" panose="02070309020205020404" pitchFamily="49" charset="0"/>
              </a:rPr>
              <a:t>"data"</a:t>
            </a:r>
            <a:r>
              <a:rPr lang="en-US" altLang="ja-JP" sz="2000" b="0" dirty="0">
                <a:solidFill>
                  <a:srgbClr val="DCDCDC"/>
                </a:solidFill>
                <a:effectLst/>
                <a:latin typeface="Courier New" panose="02070309020205020404" pitchFamily="49" charset="0"/>
              </a:rPr>
              <a:t>)</a:t>
            </a:r>
          </a:p>
          <a:p>
            <a:r>
              <a:rPr lang="ja-JP" altLang="en-US" sz="2000" dirty="0">
                <a:solidFill>
                  <a:srgbClr val="FF0000"/>
                </a:solidFill>
                <a:latin typeface="Courier New" panose="02070309020205020404" pitchFamily="49" charset="0"/>
              </a:rPr>
              <a:t>以下略</a:t>
            </a:r>
            <a:endParaRPr lang="en-US" altLang="ja-JP" sz="2000" b="0" dirty="0">
              <a:solidFill>
                <a:srgbClr val="FF0000"/>
              </a:solidFill>
              <a:effectLst/>
              <a:latin typeface="Courier New" panose="02070309020205020404" pitchFamily="49" charset="0"/>
            </a:endParaRPr>
          </a:p>
        </p:txBody>
      </p:sp>
    </p:spTree>
    <p:extLst>
      <p:ext uri="{BB962C8B-B14F-4D97-AF65-F5344CB8AC3E}">
        <p14:creationId xmlns:p14="http://schemas.microsoft.com/office/powerpoint/2010/main" val="954827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FB0E4-EB55-6814-BF93-C2D842AE98C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DFEE6E2-8145-49C4-B904-96904E716EA0}"/>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pPr marL="0" indent="0">
              <a:buNone/>
            </a:pPr>
            <a:r>
              <a:rPr kumimoji="1" lang="ja-JP" altLang="en-US"/>
              <a:t>どの直線が最もデータを表せているか？</a:t>
            </a:r>
            <a:endParaRPr kumimoji="1" lang="en-US" altLang="ja-JP" dirty="0"/>
          </a:p>
          <a:p>
            <a:pPr marL="0" indent="0">
              <a:buNone/>
            </a:pPr>
            <a:endParaRPr lang="en-US" altLang="ja-JP" dirty="0"/>
          </a:p>
          <a:p>
            <a:pPr marL="0" indent="0">
              <a:buNone/>
            </a:pPr>
            <a:r>
              <a:rPr kumimoji="1" lang="ja-JP" altLang="en-US"/>
              <a:t>直感的には</a:t>
            </a:r>
            <a:r>
              <a:rPr kumimoji="1" lang="en-US" altLang="ja-JP" dirty="0"/>
              <a:t>(D)</a:t>
            </a:r>
            <a:r>
              <a:rPr kumimoji="1" lang="ja-JP" altLang="en-US"/>
              <a:t>？</a:t>
            </a:r>
            <a:endParaRPr kumimoji="1" lang="ja-JP" altLang="en-US" dirty="0"/>
          </a:p>
        </p:txBody>
      </p:sp>
      <p:sp>
        <p:nvSpPr>
          <p:cNvPr id="4" name="スライド番号プレースホルダー 3">
            <a:extLst>
              <a:ext uri="{FF2B5EF4-FFF2-40B4-BE49-F238E27FC236}">
                <a16:creationId xmlns:a16="http://schemas.microsoft.com/office/drawing/2014/main" id="{8EAEE8DC-3481-DEA5-ED2A-CCC2B7C06092}"/>
              </a:ext>
            </a:extLst>
          </p:cNvPr>
          <p:cNvSpPr>
            <a:spLocks noGrp="1"/>
          </p:cNvSpPr>
          <p:nvPr>
            <p:ph type="sldNum" sz="quarter" idx="12"/>
          </p:nvPr>
        </p:nvSpPr>
        <p:spPr/>
        <p:txBody>
          <a:bodyPr/>
          <a:lstStyle/>
          <a:p>
            <a:fld id="{3C83C733-A267-4C27-B924-90460700986B}" type="slidenum">
              <a:rPr lang="ja-JP" altLang="en-US" smtClean="0"/>
              <a:pPr/>
              <a:t>21</a:t>
            </a:fld>
            <a:endParaRPr lang="ja-JP" altLang="en-US"/>
          </a:p>
        </p:txBody>
      </p:sp>
      <p:sp>
        <p:nvSpPr>
          <p:cNvPr id="6" name="テキスト ボックス 5">
            <a:extLst>
              <a:ext uri="{FF2B5EF4-FFF2-40B4-BE49-F238E27FC236}">
                <a16:creationId xmlns:a16="http://schemas.microsoft.com/office/drawing/2014/main" id="{E5F6F1F3-F9F4-F073-B890-1D5D02864134}"/>
              </a:ext>
            </a:extLst>
          </p:cNvPr>
          <p:cNvSpPr txBox="1"/>
          <p:nvPr/>
        </p:nvSpPr>
        <p:spPr>
          <a:xfrm>
            <a:off x="364154" y="3936775"/>
            <a:ext cx="2674188"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(A)</a:t>
            </a:r>
            <a:endParaRPr kumimoji="1" lang="ja-JP" altLang="en-US" sz="2400" dirty="0">
              <a:latin typeface="MS PGothic" panose="020B0600070205080204" pitchFamily="34" charset="-128"/>
              <a:ea typeface="MS PGothic" panose="020B0600070205080204" pitchFamily="34" charset="-128"/>
            </a:endParaRPr>
          </a:p>
        </p:txBody>
      </p:sp>
      <p:sp>
        <p:nvSpPr>
          <p:cNvPr id="7" name="テキスト ボックス 6">
            <a:extLst>
              <a:ext uri="{FF2B5EF4-FFF2-40B4-BE49-F238E27FC236}">
                <a16:creationId xmlns:a16="http://schemas.microsoft.com/office/drawing/2014/main" id="{9C6BF5DF-573F-619D-30D7-2B51F3D2D2AA}"/>
              </a:ext>
            </a:extLst>
          </p:cNvPr>
          <p:cNvSpPr txBox="1"/>
          <p:nvPr/>
        </p:nvSpPr>
        <p:spPr>
          <a:xfrm>
            <a:off x="3280442" y="3936775"/>
            <a:ext cx="2674188"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(B)</a:t>
            </a:r>
            <a:endParaRPr kumimoji="1" lang="ja-JP" altLang="en-US" sz="2400" dirty="0">
              <a:latin typeface="MS PGothic" panose="020B0600070205080204" pitchFamily="34" charset="-128"/>
              <a:ea typeface="MS PGothic" panose="020B0600070205080204" pitchFamily="34" charset="-128"/>
            </a:endParaRPr>
          </a:p>
        </p:txBody>
      </p:sp>
      <p:sp>
        <p:nvSpPr>
          <p:cNvPr id="8" name="テキスト ボックス 7">
            <a:extLst>
              <a:ext uri="{FF2B5EF4-FFF2-40B4-BE49-F238E27FC236}">
                <a16:creationId xmlns:a16="http://schemas.microsoft.com/office/drawing/2014/main" id="{C0C35F6E-37A7-4AF7-7DDB-FB3682360FEF}"/>
              </a:ext>
            </a:extLst>
          </p:cNvPr>
          <p:cNvSpPr txBox="1"/>
          <p:nvPr/>
        </p:nvSpPr>
        <p:spPr>
          <a:xfrm>
            <a:off x="6288968" y="3936774"/>
            <a:ext cx="2674188"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(C)</a:t>
            </a:r>
            <a:endParaRPr kumimoji="1" lang="ja-JP" altLang="en-US" sz="2400" dirty="0">
              <a:latin typeface="MS PGothic" panose="020B0600070205080204" pitchFamily="34" charset="-128"/>
              <a:ea typeface="MS PGothic" panose="020B0600070205080204" pitchFamily="34" charset="-128"/>
            </a:endParaRPr>
          </a:p>
        </p:txBody>
      </p:sp>
      <p:sp>
        <p:nvSpPr>
          <p:cNvPr id="9" name="テキスト ボックス 8">
            <a:extLst>
              <a:ext uri="{FF2B5EF4-FFF2-40B4-BE49-F238E27FC236}">
                <a16:creationId xmlns:a16="http://schemas.microsoft.com/office/drawing/2014/main" id="{EC939B51-0A66-DF27-E948-29DA495A7119}"/>
              </a:ext>
            </a:extLst>
          </p:cNvPr>
          <p:cNvSpPr txBox="1"/>
          <p:nvPr/>
        </p:nvSpPr>
        <p:spPr>
          <a:xfrm>
            <a:off x="9123573" y="3936774"/>
            <a:ext cx="2674188"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(D)</a:t>
            </a:r>
            <a:endParaRPr kumimoji="1" lang="ja-JP" altLang="en-US" sz="2400" dirty="0">
              <a:latin typeface="MS PGothic" panose="020B0600070205080204" pitchFamily="34" charset="-128"/>
              <a:ea typeface="MS PGothic" panose="020B0600070205080204" pitchFamily="34" charset="-128"/>
            </a:endParaRPr>
          </a:p>
        </p:txBody>
      </p:sp>
      <p:pic>
        <p:nvPicPr>
          <p:cNvPr id="4098" name="Picture 2">
            <a:extLst>
              <a:ext uri="{FF2B5EF4-FFF2-40B4-BE49-F238E27FC236}">
                <a16:creationId xmlns:a16="http://schemas.microsoft.com/office/drawing/2014/main" id="{3DE2E27E-8597-FBE8-9754-C62C1A6E4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75" y="1058428"/>
            <a:ext cx="2878347" cy="28783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37B8B3B-24DC-880D-8EA7-573C657EA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108" y="1058428"/>
            <a:ext cx="2804857" cy="28783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3EA5757-8459-A1E0-D685-512B1E6ED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5738" y="1058428"/>
            <a:ext cx="2860648" cy="287902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4439B6B-2E66-5D4A-4D57-B5007866B0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6386" y="1058428"/>
            <a:ext cx="2808563" cy="288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042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213ED0-AFC1-7AF9-9EC9-F3DE3C4F6023}"/>
              </a:ext>
            </a:extLst>
          </p:cNvPr>
          <p:cNvSpPr>
            <a:spLocks noGrp="1"/>
          </p:cNvSpPr>
          <p:nvPr>
            <p:ph type="title"/>
          </p:nvPr>
        </p:nvSpPr>
        <p:spPr/>
        <p:txBody>
          <a:bodyPr/>
          <a:lstStyle/>
          <a:p>
            <a:r>
              <a:rPr kumimoji="1" lang="ja-JP" altLang="en-US"/>
              <a:t>平均二乗誤差</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3E58885-7E40-79F4-0EF4-2CDAAA8BAB55}"/>
                  </a:ext>
                </a:extLst>
              </p:cNvPr>
              <p:cNvSpPr>
                <a:spLocks noGrp="1"/>
              </p:cNvSpPr>
              <p:nvPr>
                <p:ph idx="1"/>
              </p:nvPr>
            </p:nvSpPr>
            <p:spPr>
              <a:xfrm>
                <a:off x="262076" y="1058429"/>
                <a:ext cx="11929924" cy="5281028"/>
              </a:xfrm>
            </p:spPr>
            <p:txBody>
              <a:bodyPr/>
              <a:lstStyle/>
              <a:p>
                <a:pPr marL="0" indent="0">
                  <a:buNone/>
                </a:pPr>
                <a:r>
                  <a:rPr kumimoji="1" lang="ja-JP" altLang="en-US"/>
                  <a:t>モデルがどの程度データに適しているかの指標</a:t>
                </a:r>
                <a:endParaRPr kumimoji="1"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lang="en-US" altLang="ja-JP" i="1">
                                      <a:latin typeface="Cambria Math" panose="02040503050406030204" pitchFamily="18" charset="0"/>
                                    </a:rPr>
                                    <m:t>𝑓</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d>
                            </m:e>
                            <m:sup>
                              <m:r>
                                <a:rPr kumimoji="1" lang="en-US" altLang="ja-JP" b="0" i="1" smtClean="0">
                                  <a:latin typeface="Cambria Math" panose="02040503050406030204" pitchFamily="18" charset="0"/>
                                </a:rPr>
                                <m:t>2</m:t>
                              </m:r>
                            </m:sup>
                          </m:sSup>
                        </m:e>
                      </m:nary>
                    </m:oMath>
                  </m:oMathPara>
                </a14:m>
                <a:endParaRPr kumimoji="1" lang="en-US" altLang="ja-JP" dirty="0"/>
              </a:p>
              <a:p>
                <a:pPr marL="0" indent="0">
                  <a:buNone/>
                </a:pPr>
                <a:endParaRPr kumimoji="1" lang="en-US" altLang="ja-JP" dirty="0"/>
              </a:p>
              <a:p>
                <a:pPr marL="0" indent="0">
                  <a:buNone/>
                </a:pPr>
                <a:r>
                  <a:rPr lang="en-US" altLang="ja-JP" dirty="0"/>
                  <a:t>※ </a:t>
                </a:r>
                <a14:m>
                  <m:oMath xmlns:m="http://schemas.openxmlformats.org/officeDocument/2006/math">
                    <m:r>
                      <a:rPr kumimoji="1" lang="en-US" altLang="ja-JP" b="0" i="1" smtClean="0">
                        <a:latin typeface="Cambria Math" panose="02040503050406030204" pitchFamily="18" charset="0"/>
                      </a:rPr>
                      <m:t>𝑁</m:t>
                    </m:r>
                  </m:oMath>
                </a14:m>
                <a:r>
                  <a:rPr kumimoji="1" lang="en-US" altLang="ja-JP" dirty="0"/>
                  <a:t> : </a:t>
                </a:r>
                <a:r>
                  <a:rPr kumimoji="1" lang="ja-JP" altLang="en-US"/>
                  <a:t>データの総数，</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oMath>
                </a14:m>
                <a:r>
                  <a:rPr kumimoji="1" lang="en-US" altLang="ja-JP" dirty="0"/>
                  <a:t> : </a:t>
                </a:r>
                <a14:m>
                  <m:oMath xmlns:m="http://schemas.openxmlformats.org/officeDocument/2006/math">
                    <m:r>
                      <a:rPr lang="en-US" altLang="ja-JP" i="1">
                        <a:latin typeface="Cambria Math" panose="02040503050406030204" pitchFamily="18" charset="0"/>
                      </a:rPr>
                      <m:t>𝑛</m:t>
                    </m:r>
                  </m:oMath>
                </a14:m>
                <a:r>
                  <a:rPr kumimoji="1" lang="ja-JP" altLang="en-US"/>
                  <a:t>番目の入力，</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oMath>
                </a14:m>
                <a:r>
                  <a:rPr kumimoji="1" lang="en-US" altLang="ja-JP" dirty="0"/>
                  <a:t> : </a:t>
                </a:r>
                <a14:m>
                  <m:oMath xmlns:m="http://schemas.openxmlformats.org/officeDocument/2006/math">
                    <m:r>
                      <a:rPr lang="en-US" altLang="ja-JP" i="1">
                        <a:latin typeface="Cambria Math" panose="02040503050406030204" pitchFamily="18" charset="0"/>
                      </a:rPr>
                      <m:t>𝑛</m:t>
                    </m:r>
                  </m:oMath>
                </a14:m>
                <a:r>
                  <a:rPr lang="ja-JP" altLang="en-US"/>
                  <a:t>番目の入力に対する教師信号</a:t>
                </a:r>
                <a:endParaRPr lang="en-US" altLang="ja-JP" dirty="0"/>
              </a:p>
              <a:p>
                <a:pPr marL="0" indent="0">
                  <a:buNone/>
                </a:pPr>
                <a:r>
                  <a:rPr lang="ja-JP" altLang="en-US"/>
                  <a:t>　　</a:t>
                </a:r>
                <a14:m>
                  <m:oMath xmlns:m="http://schemas.openxmlformats.org/officeDocument/2006/math">
                    <m:r>
                      <a:rPr lang="en-US" altLang="ja-JP" i="1" smtClean="0">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oMath>
                </a14:m>
                <a:r>
                  <a:rPr kumimoji="1" lang="en-US" altLang="ja-JP" dirty="0"/>
                  <a:t> : </a:t>
                </a:r>
                <a14:m>
                  <m:oMath xmlns:m="http://schemas.openxmlformats.org/officeDocument/2006/math">
                    <m:r>
                      <a:rPr lang="en-US" altLang="ja-JP" i="1">
                        <a:latin typeface="Cambria Math" panose="02040503050406030204" pitchFamily="18" charset="0"/>
                      </a:rPr>
                      <m:t>𝑥</m:t>
                    </m:r>
                  </m:oMath>
                </a14:m>
                <a:r>
                  <a:rPr kumimoji="1" lang="ja-JP" altLang="en-US"/>
                  <a:t>を入力した際のモデルの出力</a:t>
                </a:r>
                <a:endParaRPr kumimoji="1" lang="en-US" altLang="ja-JP" dirty="0"/>
              </a:p>
              <a:p>
                <a:pPr marL="0" indent="0">
                  <a:buNone/>
                </a:pPr>
                <a:endParaRPr lang="en-US" altLang="ja-JP" dirty="0"/>
              </a:p>
              <a:p>
                <a:pPr marL="0" indent="0">
                  <a:buNone/>
                </a:pPr>
                <a:r>
                  <a:rPr kumimoji="1" lang="en-US" altLang="ja-JP" dirty="0"/>
                  <a:t>Mean Squared Error(MSE)</a:t>
                </a:r>
                <a:r>
                  <a:rPr kumimoji="1" lang="ja-JP" altLang="en-US"/>
                  <a:t>，二乗和誤差とも呼ばれる</a:t>
                </a:r>
              </a:p>
            </p:txBody>
          </p:sp>
        </mc:Choice>
        <mc:Fallback xmlns="">
          <p:sp>
            <p:nvSpPr>
              <p:cNvPr id="3" name="コンテンツ プレースホルダー 2">
                <a:extLst>
                  <a:ext uri="{FF2B5EF4-FFF2-40B4-BE49-F238E27FC236}">
                    <a16:creationId xmlns:a16="http://schemas.microsoft.com/office/drawing/2014/main" id="{63E58885-7E40-79F4-0EF4-2CDAAA8BAB55}"/>
                  </a:ext>
                </a:extLst>
              </p:cNvPr>
              <p:cNvSpPr>
                <a:spLocks noGrp="1" noRot="1" noChangeAspect="1" noMove="1" noResize="1" noEditPoints="1" noAdjustHandles="1" noChangeArrowheads="1" noChangeShapeType="1" noTextEdit="1"/>
              </p:cNvSpPr>
              <p:nvPr>
                <p:ph idx="1"/>
              </p:nvPr>
            </p:nvSpPr>
            <p:spPr>
              <a:xfrm>
                <a:off x="262076" y="1058429"/>
                <a:ext cx="11929924" cy="5281028"/>
              </a:xfrm>
              <a:blipFill>
                <a:blip r:embed="rId2"/>
                <a:stretch>
                  <a:fillRect l="-1063" t="-6715" r="-95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CA6E73C-0560-093E-903C-A633E134C8E0}"/>
              </a:ext>
            </a:extLst>
          </p:cNvPr>
          <p:cNvSpPr>
            <a:spLocks noGrp="1"/>
          </p:cNvSpPr>
          <p:nvPr>
            <p:ph type="sldNum" sz="quarter" idx="12"/>
          </p:nvPr>
        </p:nvSpPr>
        <p:spPr/>
        <p:txBody>
          <a:bodyPr/>
          <a:lstStyle/>
          <a:p>
            <a:fld id="{3C83C733-A267-4C27-B924-90460700986B}" type="slidenum">
              <a:rPr lang="ja-JP" altLang="en-US" smtClean="0"/>
              <a:pPr/>
              <a:t>22</a:t>
            </a:fld>
            <a:endParaRPr lang="ja-JP" altLang="en-US"/>
          </a:p>
        </p:txBody>
      </p:sp>
    </p:spTree>
    <p:extLst>
      <p:ext uri="{BB962C8B-B14F-4D97-AF65-F5344CB8AC3E}">
        <p14:creationId xmlns:p14="http://schemas.microsoft.com/office/powerpoint/2010/main" val="4143513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1C5742-900A-ED13-5C1E-AD8EBC8ED1F2}"/>
              </a:ext>
            </a:extLst>
          </p:cNvPr>
          <p:cNvSpPr>
            <a:spLocks noGrp="1"/>
          </p:cNvSpPr>
          <p:nvPr>
            <p:ph type="title"/>
          </p:nvPr>
        </p:nvSpPr>
        <p:spPr/>
        <p:txBody>
          <a:bodyPr/>
          <a:lstStyle/>
          <a:p>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0F3611-60AF-9188-D743-B6776AF28A23}"/>
                  </a:ext>
                </a:extLst>
              </p:cNvPr>
              <p:cNvSpPr>
                <a:spLocks noGrp="1"/>
              </p:cNvSpPr>
              <p:nvPr>
                <p:ph idx="1"/>
              </p:nvPr>
            </p:nvSpPr>
            <p:spPr/>
            <p:txBody>
              <a:bodyPr/>
              <a:lstStyle/>
              <a:p>
                <a:pPr marL="0" indent="0">
                  <a:buNone/>
                </a:pPr>
                <a14:m>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p>
                          <m:sSupPr>
                            <m:ctrlPr>
                              <a:rPr kumimoji="1" lang="en-US" altLang="ja-JP" b="0" i="1" smtClean="0">
                                <a:solidFill>
                                  <a:srgbClr val="FFC000"/>
                                </a:solidFill>
                                <a:latin typeface="Cambria Math" panose="02040503050406030204" pitchFamily="18" charset="0"/>
                              </a:rPr>
                            </m:ctrlPr>
                          </m:sSupPr>
                          <m:e>
                            <m:d>
                              <m:dPr>
                                <m:ctrlPr>
                                  <a:rPr kumimoji="1" lang="en-US" altLang="ja-JP" b="0" i="1" smtClean="0">
                                    <a:solidFill>
                                      <a:srgbClr val="FFC000"/>
                                    </a:solidFill>
                                    <a:latin typeface="Cambria Math" panose="02040503050406030204" pitchFamily="18" charset="0"/>
                                  </a:rPr>
                                </m:ctrlPr>
                              </m:dPr>
                              <m:e>
                                <m:r>
                                  <a:rPr lang="en-US" altLang="ja-JP" i="1">
                                    <a:solidFill>
                                      <a:srgbClr val="FFC000"/>
                                    </a:solidFill>
                                    <a:latin typeface="Cambria Math" panose="02040503050406030204" pitchFamily="18" charset="0"/>
                                  </a:rPr>
                                  <m:t>𝑓</m:t>
                                </m:r>
                                <m:d>
                                  <m:dPr>
                                    <m:ctrlPr>
                                      <a:rPr lang="en-US" altLang="ja-JP" i="1">
                                        <a:solidFill>
                                          <a:srgbClr val="FFC000"/>
                                        </a:solidFill>
                                        <a:latin typeface="Cambria Math" panose="02040503050406030204" pitchFamily="18" charset="0"/>
                                      </a:rPr>
                                    </m:ctrlPr>
                                  </m:dPr>
                                  <m:e>
                                    <m:sSub>
                                      <m:sSubPr>
                                        <m:ctrlPr>
                                          <a:rPr lang="en-US" altLang="ja-JP" i="1">
                                            <a:solidFill>
                                              <a:srgbClr val="FFC000"/>
                                            </a:solidFill>
                                            <a:latin typeface="Cambria Math" panose="02040503050406030204" pitchFamily="18" charset="0"/>
                                          </a:rPr>
                                        </m:ctrlPr>
                                      </m:sSubPr>
                                      <m:e>
                                        <m:r>
                                          <a:rPr lang="en-US" altLang="ja-JP" i="1">
                                            <a:solidFill>
                                              <a:srgbClr val="FFC000"/>
                                            </a:solidFill>
                                            <a:latin typeface="Cambria Math" panose="02040503050406030204" pitchFamily="18" charset="0"/>
                                          </a:rPr>
                                          <m:t>𝑥</m:t>
                                        </m:r>
                                      </m:e>
                                      <m:sub>
                                        <m:r>
                                          <a:rPr lang="en-US" altLang="ja-JP" i="1">
                                            <a:solidFill>
                                              <a:srgbClr val="FFC000"/>
                                            </a:solidFill>
                                            <a:latin typeface="Cambria Math" panose="02040503050406030204" pitchFamily="18" charset="0"/>
                                          </a:rPr>
                                          <m:t>𝑛</m:t>
                                        </m:r>
                                      </m:sub>
                                    </m:sSub>
                                  </m:e>
                                </m:d>
                                <m:r>
                                  <a:rPr lang="en-US" altLang="ja-JP" i="1">
                                    <a:solidFill>
                                      <a:srgbClr val="FFC000"/>
                                    </a:solidFill>
                                    <a:latin typeface="Cambria Math" panose="02040503050406030204" pitchFamily="18" charset="0"/>
                                  </a:rPr>
                                  <m:t>−</m:t>
                                </m:r>
                                <m:sSub>
                                  <m:sSubPr>
                                    <m:ctrlPr>
                                      <a:rPr lang="en-US" altLang="ja-JP" i="1">
                                        <a:solidFill>
                                          <a:srgbClr val="FFC000"/>
                                        </a:solidFill>
                                        <a:latin typeface="Cambria Math" panose="02040503050406030204" pitchFamily="18" charset="0"/>
                                      </a:rPr>
                                    </m:ctrlPr>
                                  </m:sSubPr>
                                  <m:e>
                                    <m:r>
                                      <a:rPr lang="en-US" altLang="ja-JP" i="1">
                                        <a:solidFill>
                                          <a:srgbClr val="FFC000"/>
                                        </a:solidFill>
                                        <a:latin typeface="Cambria Math" panose="02040503050406030204" pitchFamily="18" charset="0"/>
                                      </a:rPr>
                                      <m:t>𝑡</m:t>
                                    </m:r>
                                  </m:e>
                                  <m:sub>
                                    <m:r>
                                      <a:rPr lang="en-US" altLang="ja-JP" i="1">
                                        <a:solidFill>
                                          <a:srgbClr val="FFC000"/>
                                        </a:solidFill>
                                        <a:latin typeface="Cambria Math" panose="02040503050406030204" pitchFamily="18" charset="0"/>
                                      </a:rPr>
                                      <m:t>𝑛</m:t>
                                    </m:r>
                                  </m:sub>
                                </m:sSub>
                              </m:e>
                            </m:d>
                          </m:e>
                          <m:sup>
                            <m:r>
                              <a:rPr kumimoji="1" lang="en-US" altLang="ja-JP" b="0" i="1" smtClean="0">
                                <a:solidFill>
                                  <a:srgbClr val="FFC000"/>
                                </a:solidFill>
                                <a:latin typeface="Cambria Math" panose="02040503050406030204" pitchFamily="18" charset="0"/>
                              </a:rPr>
                              <m:t>2</m:t>
                            </m:r>
                          </m:sup>
                        </m:sSup>
                      </m:e>
                    </m:nary>
                  </m:oMath>
                </a14:m>
                <a:r>
                  <a:rPr kumimoji="1" lang="ja-JP" altLang="en-US" dirty="0"/>
                  <a:t>　</a:t>
                </a:r>
                <a:endParaRPr kumimoji="1" lang="en-US" altLang="ja-JP" dirty="0"/>
              </a:p>
              <a:p>
                <a:pPr marL="0" indent="0">
                  <a:buNone/>
                </a:pPr>
                <a:endParaRPr lang="en-US" altLang="ja-JP" dirty="0"/>
              </a:p>
              <a:p>
                <a:pPr marL="0" indent="0">
                  <a:buNone/>
                </a:pPr>
                <a:r>
                  <a:rPr lang="ja-JP" altLang="en-US"/>
                  <a:t>正解とモデルの出力の距離の総和</a:t>
                </a:r>
                <a:endParaRPr kumimoji="1" lang="ja-JP" altLang="en-US"/>
              </a:p>
            </p:txBody>
          </p:sp>
        </mc:Choice>
        <mc:Fallback xmlns="">
          <p:sp>
            <p:nvSpPr>
              <p:cNvPr id="3" name="コンテンツ プレースホルダー 2">
                <a:extLst>
                  <a:ext uri="{FF2B5EF4-FFF2-40B4-BE49-F238E27FC236}">
                    <a16:creationId xmlns:a16="http://schemas.microsoft.com/office/drawing/2014/main" id="{0F0F3611-60AF-9188-D743-B6776AF28A23}"/>
                  </a:ext>
                </a:extLst>
              </p:cNvPr>
              <p:cNvSpPr>
                <a:spLocks noGrp="1" noRot="1" noChangeAspect="1" noMove="1" noResize="1" noEditPoints="1" noAdjustHandles="1" noChangeArrowheads="1" noChangeShapeType="1" noTextEdit="1"/>
              </p:cNvSpPr>
              <p:nvPr>
                <p:ph idx="1"/>
              </p:nvPr>
            </p:nvSpPr>
            <p:spPr>
              <a:blipFill>
                <a:blip r:embed="rId2"/>
                <a:stretch>
                  <a:fillRect l="-1088" t="-1127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625C745-084B-41DF-7A11-0CB440A5F85C}"/>
              </a:ext>
            </a:extLst>
          </p:cNvPr>
          <p:cNvSpPr>
            <a:spLocks noGrp="1"/>
          </p:cNvSpPr>
          <p:nvPr>
            <p:ph type="sldNum" sz="quarter" idx="12"/>
          </p:nvPr>
        </p:nvSpPr>
        <p:spPr/>
        <p:txBody>
          <a:bodyPr/>
          <a:lstStyle/>
          <a:p>
            <a:fld id="{3C83C733-A267-4C27-B924-90460700986B}" type="slidenum">
              <a:rPr lang="ja-JP" altLang="en-US" smtClean="0"/>
              <a:pPr/>
              <a:t>23</a:t>
            </a:fld>
            <a:endParaRPr lang="ja-JP" altLang="en-US"/>
          </a:p>
        </p:txBody>
      </p:sp>
      <p:pic>
        <p:nvPicPr>
          <p:cNvPr id="5" name="Picture 10">
            <a:extLst>
              <a:ext uri="{FF2B5EF4-FFF2-40B4-BE49-F238E27FC236}">
                <a16:creationId xmlns:a16="http://schemas.microsoft.com/office/drawing/2014/main" id="{E0E1960D-71CE-5D9A-EFC1-A95859599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644225" y="1041929"/>
            <a:ext cx="5154056" cy="528909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a:extLst>
              <a:ext uri="{FF2B5EF4-FFF2-40B4-BE49-F238E27FC236}">
                <a16:creationId xmlns:a16="http://schemas.microsoft.com/office/drawing/2014/main" id="{0BE0601D-C869-8B73-21F0-444E63E6753C}"/>
              </a:ext>
            </a:extLst>
          </p:cNvPr>
          <p:cNvCxnSpPr>
            <a:cxnSpLocks/>
          </p:cNvCxnSpPr>
          <p:nvPr/>
        </p:nvCxnSpPr>
        <p:spPr>
          <a:xfrm>
            <a:off x="7540949" y="4295955"/>
            <a:ext cx="0" cy="1181041"/>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BE305DD8-462B-0736-41E0-9019B30D25CB}"/>
              </a:ext>
            </a:extLst>
          </p:cNvPr>
          <p:cNvCxnSpPr>
            <a:cxnSpLocks/>
          </p:cNvCxnSpPr>
          <p:nvPr/>
        </p:nvCxnSpPr>
        <p:spPr>
          <a:xfrm>
            <a:off x="7970808" y="4002657"/>
            <a:ext cx="0" cy="1319841"/>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7A7F752-66B6-3A6D-B717-ED33694CFAAD}"/>
              </a:ext>
            </a:extLst>
          </p:cNvPr>
          <p:cNvCxnSpPr>
            <a:cxnSpLocks/>
          </p:cNvCxnSpPr>
          <p:nvPr/>
        </p:nvCxnSpPr>
        <p:spPr>
          <a:xfrm>
            <a:off x="8411342" y="3670979"/>
            <a:ext cx="0" cy="1395359"/>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E792BE1-EFBF-2DA2-6CF1-DD91FE85A3EF}"/>
              </a:ext>
            </a:extLst>
          </p:cNvPr>
          <p:cNvCxnSpPr>
            <a:cxnSpLocks/>
          </p:cNvCxnSpPr>
          <p:nvPr/>
        </p:nvCxnSpPr>
        <p:spPr>
          <a:xfrm>
            <a:off x="8859036" y="3429000"/>
            <a:ext cx="0" cy="1292281"/>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2B4EB0F-DC96-7250-D5F9-5DA827814278}"/>
              </a:ext>
            </a:extLst>
          </p:cNvPr>
          <p:cNvCxnSpPr>
            <a:cxnSpLocks/>
          </p:cNvCxnSpPr>
          <p:nvPr/>
        </p:nvCxnSpPr>
        <p:spPr>
          <a:xfrm>
            <a:off x="9288600" y="3140015"/>
            <a:ext cx="0" cy="1436738"/>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572EA04-342A-3AAD-BC3D-AB921DCC5C69}"/>
              </a:ext>
            </a:extLst>
          </p:cNvPr>
          <p:cNvCxnSpPr>
            <a:cxnSpLocks/>
          </p:cNvCxnSpPr>
          <p:nvPr/>
        </p:nvCxnSpPr>
        <p:spPr>
          <a:xfrm>
            <a:off x="9750088" y="2812211"/>
            <a:ext cx="0" cy="1566987"/>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0FC52BE-420A-AD74-C256-90906C45F9B1}"/>
              </a:ext>
            </a:extLst>
          </p:cNvPr>
          <p:cNvCxnSpPr>
            <a:cxnSpLocks/>
          </p:cNvCxnSpPr>
          <p:nvPr/>
        </p:nvCxnSpPr>
        <p:spPr>
          <a:xfrm>
            <a:off x="10182288" y="2484408"/>
            <a:ext cx="0" cy="1681542"/>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484C36C0-9DBA-AF12-3517-898A8B4FE4E3}"/>
              </a:ext>
            </a:extLst>
          </p:cNvPr>
          <p:cNvCxnSpPr>
            <a:cxnSpLocks/>
          </p:cNvCxnSpPr>
          <p:nvPr/>
        </p:nvCxnSpPr>
        <p:spPr>
          <a:xfrm>
            <a:off x="10629984" y="2199736"/>
            <a:ext cx="0" cy="1661075"/>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5E67ACD-C637-7D87-8A5E-27A899D4E03C}"/>
              </a:ext>
            </a:extLst>
          </p:cNvPr>
          <p:cNvCxnSpPr>
            <a:cxnSpLocks/>
          </p:cNvCxnSpPr>
          <p:nvPr/>
        </p:nvCxnSpPr>
        <p:spPr>
          <a:xfrm>
            <a:off x="11068177" y="1915064"/>
            <a:ext cx="0" cy="1653690"/>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5A5A329E-305F-05AC-4480-1AB5DE42767B}"/>
              </a:ext>
            </a:extLst>
          </p:cNvPr>
          <p:cNvCxnSpPr>
            <a:cxnSpLocks/>
          </p:cNvCxnSpPr>
          <p:nvPr/>
        </p:nvCxnSpPr>
        <p:spPr>
          <a:xfrm>
            <a:off x="11505248" y="1567132"/>
            <a:ext cx="0" cy="1861868"/>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81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90B72-4EAB-3337-A589-3F16FA145FC9}"/>
              </a:ext>
            </a:extLst>
          </p:cNvPr>
          <p:cNvSpPr>
            <a:spLocks noGrp="1"/>
          </p:cNvSpPr>
          <p:nvPr>
            <p:ph type="title"/>
          </p:nvPr>
        </p:nvSpPr>
        <p:spPr/>
        <p:txBody>
          <a:bodyPr>
            <a:normAutofit/>
          </a:bodyPr>
          <a:lstStyle/>
          <a:p>
            <a:r>
              <a:rPr kumimoji="1" lang="ja-JP" altLang="en-US"/>
              <a:t>ランダムな直線に対し平均二乗誤差を計算する</a:t>
            </a:r>
          </a:p>
        </p:txBody>
      </p:sp>
      <p:sp>
        <p:nvSpPr>
          <p:cNvPr id="3" name="コンテンツ プレースホルダー 2">
            <a:extLst>
              <a:ext uri="{FF2B5EF4-FFF2-40B4-BE49-F238E27FC236}">
                <a16:creationId xmlns:a16="http://schemas.microsoft.com/office/drawing/2014/main" id="{5ABC36C6-04D0-18D8-18C2-A2DD81226CB0}"/>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AB44116-7A1E-53EF-1904-1F3BFF7A417B}"/>
              </a:ext>
            </a:extLst>
          </p:cNvPr>
          <p:cNvSpPr>
            <a:spLocks noGrp="1"/>
          </p:cNvSpPr>
          <p:nvPr>
            <p:ph type="sldNum" sz="quarter" idx="12"/>
          </p:nvPr>
        </p:nvSpPr>
        <p:spPr/>
        <p:txBody>
          <a:bodyPr/>
          <a:lstStyle/>
          <a:p>
            <a:fld id="{3C83C733-A267-4C27-B924-90460700986B}" type="slidenum">
              <a:rPr lang="ja-JP" altLang="en-US" smtClean="0"/>
              <a:pPr/>
              <a:t>24</a:t>
            </a:fld>
            <a:endParaRPr lang="ja-JP" altLang="en-US"/>
          </a:p>
        </p:txBody>
      </p:sp>
      <p:sp>
        <p:nvSpPr>
          <p:cNvPr id="5" name="テキスト ボックス 4">
            <a:extLst>
              <a:ext uri="{FF2B5EF4-FFF2-40B4-BE49-F238E27FC236}">
                <a16:creationId xmlns:a16="http://schemas.microsoft.com/office/drawing/2014/main" id="{942A0EA4-CBD4-EDE8-C66A-9B02904DE76E}"/>
              </a:ext>
            </a:extLst>
          </p:cNvPr>
          <p:cNvSpPr txBox="1"/>
          <p:nvPr/>
        </p:nvSpPr>
        <p:spPr>
          <a:xfrm>
            <a:off x="262076" y="1058429"/>
            <a:ext cx="11662756" cy="5632311"/>
          </a:xfrm>
          <a:prstGeom prst="rect">
            <a:avLst/>
          </a:prstGeom>
          <a:solidFill>
            <a:schemeClr val="tx1"/>
          </a:solidFill>
        </p:spPr>
        <p:txBody>
          <a:bodyPr wrap="square" rtlCol="0">
            <a:spAutoFit/>
          </a:bodyPr>
          <a:lstStyle/>
          <a:p>
            <a:r>
              <a:rPr lang="en-US"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平均二乗誤差を計算する関数</a:t>
            </a:r>
            <a:endParaRPr lang="ja-JP" altLang="en-US" sz="2000" b="0" dirty="0">
              <a:solidFill>
                <a:srgbClr val="D4D4D4"/>
              </a:solidFill>
              <a:effectLst/>
              <a:latin typeface="Courier New" panose="02070309020205020404" pitchFamily="49" charset="0"/>
            </a:endParaRPr>
          </a:p>
          <a:p>
            <a:r>
              <a:rPr lang="en-US" altLang="ja-JP" sz="2000" b="0" dirty="0">
                <a:solidFill>
                  <a:srgbClr val="569CD6"/>
                </a:solidFill>
                <a:effectLst/>
                <a:latin typeface="Courier New" panose="02070309020205020404" pitchFamily="49" charset="0"/>
              </a:rPr>
              <a:t>def</a:t>
            </a:r>
            <a:r>
              <a:rPr lang="en-US" altLang="ja-JP" sz="2000" b="0" dirty="0">
                <a:solidFill>
                  <a:srgbClr val="D4D4D4"/>
                </a:solidFill>
                <a:effectLst/>
                <a:latin typeface="Courier New" panose="02070309020205020404" pitchFamily="49" charset="0"/>
              </a:rPr>
              <a:t> </a:t>
            </a:r>
            <a:r>
              <a:rPr lang="en-US" altLang="ja-JP" sz="2000" b="0" dirty="0" err="1">
                <a:solidFill>
                  <a:srgbClr val="DCDCAA"/>
                </a:solidFill>
                <a:effectLst/>
                <a:latin typeface="Courier New" panose="02070309020205020404" pitchFamily="49" charset="0"/>
              </a:rPr>
              <a:t>mean_squared_error</a:t>
            </a:r>
            <a:r>
              <a:rPr lang="en-US" altLang="ja-JP" sz="2000" b="0" dirty="0">
                <a:solidFill>
                  <a:srgbClr val="D4D4D4"/>
                </a:solidFill>
                <a:effectLst/>
                <a:latin typeface="Courier New" panose="02070309020205020404" pitchFamily="49" charset="0"/>
              </a:rPr>
              <a:t>(</a:t>
            </a:r>
            <a:r>
              <a:rPr lang="en-US" altLang="ja-JP" sz="2000" b="0" dirty="0" err="1">
                <a:solidFill>
                  <a:srgbClr val="9CDCFE"/>
                </a:solidFill>
                <a:effectLst/>
                <a:latin typeface="Courier New" panose="02070309020205020404" pitchFamily="49" charset="0"/>
              </a:rPr>
              <a:t>y_true</a:t>
            </a:r>
            <a:r>
              <a:rPr lang="en-US" altLang="ja-JP" sz="2000" b="0" dirty="0">
                <a:solidFill>
                  <a:srgbClr val="D4D4D4"/>
                </a:solidFill>
                <a:effectLst/>
                <a:latin typeface="Courier New" panose="02070309020205020404" pitchFamily="49" charset="0"/>
              </a:rPr>
              <a:t> : </a:t>
            </a:r>
            <a:r>
              <a:rPr lang="en-US" altLang="ja-JP" sz="2000" b="0" dirty="0" err="1">
                <a:solidFill>
                  <a:srgbClr val="9CDCFE"/>
                </a:solidFill>
                <a:effectLst/>
                <a:latin typeface="Courier New" panose="02070309020205020404" pitchFamily="49" charset="0"/>
              </a:rPr>
              <a:t>np</a:t>
            </a:r>
            <a:r>
              <a:rPr lang="en-US" altLang="ja-JP" sz="2000" b="0" dirty="0" err="1">
                <a:solidFill>
                  <a:srgbClr val="D4D4D4"/>
                </a:solidFill>
                <a:effectLst/>
                <a:latin typeface="Courier New" panose="02070309020205020404" pitchFamily="49" charset="0"/>
              </a:rPr>
              <a:t>.</a:t>
            </a:r>
            <a:r>
              <a:rPr lang="en-US" altLang="ja-JP" sz="2000" b="0" dirty="0" err="1">
                <a:solidFill>
                  <a:srgbClr val="9CDCFE"/>
                </a:solidFill>
                <a:effectLst/>
                <a:latin typeface="Courier New" panose="02070309020205020404" pitchFamily="49" charset="0"/>
              </a:rPr>
              <a:t>ndarray</a:t>
            </a:r>
            <a:r>
              <a:rPr lang="en-US" altLang="ja-JP" sz="2000" b="0" dirty="0">
                <a:solidFill>
                  <a:srgbClr val="D4D4D4"/>
                </a:solidFill>
                <a:effectLst/>
                <a:latin typeface="Courier New" panose="02070309020205020404" pitchFamily="49" charset="0"/>
              </a:rPr>
              <a:t>, </a:t>
            </a:r>
            <a:r>
              <a:rPr lang="en-US" altLang="ja-JP" sz="2000" b="0" dirty="0" err="1">
                <a:solidFill>
                  <a:srgbClr val="9CDCFE"/>
                </a:solidFill>
                <a:effectLst/>
                <a:latin typeface="Courier New" panose="02070309020205020404" pitchFamily="49" charset="0"/>
              </a:rPr>
              <a:t>y_pred</a:t>
            </a:r>
            <a:r>
              <a:rPr lang="en-US" altLang="ja-JP" sz="2000" b="0" dirty="0">
                <a:solidFill>
                  <a:srgbClr val="D4D4D4"/>
                </a:solidFill>
                <a:effectLst/>
                <a:latin typeface="Courier New" panose="02070309020205020404" pitchFamily="49" charset="0"/>
              </a:rPr>
              <a:t> : </a:t>
            </a:r>
            <a:r>
              <a:rPr lang="en-US" altLang="ja-JP" sz="2000" b="0" dirty="0" err="1">
                <a:solidFill>
                  <a:srgbClr val="9CDCFE"/>
                </a:solidFill>
                <a:effectLst/>
                <a:latin typeface="Courier New" panose="02070309020205020404" pitchFamily="49" charset="0"/>
              </a:rPr>
              <a:t>np</a:t>
            </a:r>
            <a:r>
              <a:rPr lang="en-US" altLang="ja-JP" sz="2000" b="0" dirty="0" err="1">
                <a:solidFill>
                  <a:srgbClr val="D4D4D4"/>
                </a:solidFill>
                <a:effectLst/>
                <a:latin typeface="Courier New" panose="02070309020205020404" pitchFamily="49" charset="0"/>
              </a:rPr>
              <a:t>.</a:t>
            </a:r>
            <a:r>
              <a:rPr lang="en-US" altLang="ja-JP" sz="2000" b="0" dirty="0" err="1">
                <a:solidFill>
                  <a:srgbClr val="9CDCFE"/>
                </a:solidFill>
                <a:effectLst/>
                <a:latin typeface="Courier New" panose="02070309020205020404" pitchFamily="49" charset="0"/>
              </a:rPr>
              <a:t>ndarray</a:t>
            </a:r>
            <a:r>
              <a:rPr lang="en-US" altLang="ja-JP" sz="2000" b="0" dirty="0">
                <a:solidFill>
                  <a:srgbClr val="D4D4D4"/>
                </a:solidFill>
                <a:effectLst/>
                <a:latin typeface="Courier New" panose="02070309020205020404" pitchFamily="49" charset="0"/>
              </a:rPr>
              <a:t>) -&gt; np.float64</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a:solidFill>
                  <a:srgbClr val="D4D4D4"/>
                </a:solidFill>
                <a:effectLst/>
                <a:latin typeface="Courier New" panose="02070309020205020404" pitchFamily="49" charset="0"/>
              </a:rPr>
              <a:t>    </a:t>
            </a:r>
            <a:r>
              <a:rPr lang="en-US" altLang="ja-JP" sz="2000" b="0" dirty="0">
                <a:solidFill>
                  <a:srgbClr val="C586C0"/>
                </a:solidFill>
                <a:effectLst/>
                <a:latin typeface="Courier New" panose="02070309020205020404" pitchFamily="49" charset="0"/>
              </a:rPr>
              <a:t>return</a:t>
            </a:r>
            <a:r>
              <a:rPr lang="en-US" altLang="ja-JP" sz="2000" b="0" dirty="0">
                <a:solidFill>
                  <a:srgbClr val="D4D4D4"/>
                </a:solidFill>
                <a:effectLst/>
                <a:latin typeface="Courier New" panose="02070309020205020404" pitchFamily="49" charset="0"/>
              </a:rPr>
              <a:t> </a:t>
            </a:r>
            <a:r>
              <a:rPr lang="en-US" altLang="ja-JP" sz="2000" b="0" dirty="0" err="1">
                <a:solidFill>
                  <a:srgbClr val="D4D4D4"/>
                </a:solidFill>
                <a:effectLst/>
                <a:latin typeface="Courier New" panose="02070309020205020404" pitchFamily="49" charset="0"/>
              </a:rPr>
              <a:t>np.average</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a:solidFill>
                  <a:srgbClr val="DCDCDC"/>
                </a:solidFill>
                <a:effectLst/>
                <a:latin typeface="Courier New" panose="02070309020205020404" pitchFamily="49" charset="0"/>
              </a:rPr>
              <a:t>(</a:t>
            </a:r>
            <a:r>
              <a:rPr lang="en-US" altLang="ja-JP" sz="2000" b="0" dirty="0">
                <a:solidFill>
                  <a:srgbClr val="B5CEA8"/>
                </a:solidFill>
                <a:effectLst/>
                <a:latin typeface="Courier New" panose="02070309020205020404" pitchFamily="49" charset="0"/>
              </a:rPr>
              <a:t>1</a:t>
            </a:r>
            <a:r>
              <a:rPr lang="en-US" altLang="ja-JP" sz="2000" b="0" dirty="0">
                <a:solidFill>
                  <a:srgbClr val="D4D4D4"/>
                </a:solidFill>
                <a:effectLst/>
                <a:latin typeface="Courier New" panose="02070309020205020404" pitchFamily="49" charset="0"/>
              </a:rPr>
              <a:t> / </a:t>
            </a:r>
            <a:r>
              <a:rPr lang="en-US" altLang="ja-JP" sz="2000" b="0" dirty="0">
                <a:solidFill>
                  <a:srgbClr val="B5CEA8"/>
                </a:solidFill>
                <a:effectLst/>
                <a:latin typeface="Courier New" panose="02070309020205020404" pitchFamily="49" charset="0"/>
              </a:rPr>
              <a:t>2</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 </a:t>
            </a:r>
            <a:r>
              <a:rPr lang="en-US" altLang="ja-JP" sz="2000" b="0" dirty="0" err="1">
                <a:solidFill>
                  <a:srgbClr val="D4D4D4"/>
                </a:solidFill>
                <a:effectLst/>
                <a:latin typeface="Courier New" panose="02070309020205020404" pitchFamily="49" charset="0"/>
              </a:rPr>
              <a:t>np.square</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err="1">
                <a:solidFill>
                  <a:srgbClr val="D4D4D4"/>
                </a:solidFill>
                <a:effectLst/>
                <a:latin typeface="Courier New" panose="02070309020205020404" pitchFamily="49" charset="0"/>
              </a:rPr>
              <a:t>y_true</a:t>
            </a:r>
            <a:r>
              <a:rPr lang="en-US" altLang="ja-JP" sz="2000" b="0" dirty="0">
                <a:solidFill>
                  <a:srgbClr val="D4D4D4"/>
                </a:solidFill>
                <a:effectLst/>
                <a:latin typeface="Courier New" panose="02070309020205020404" pitchFamily="49" charset="0"/>
              </a:rPr>
              <a:t> - </a:t>
            </a:r>
            <a:r>
              <a:rPr lang="en-US" altLang="ja-JP" sz="2000" b="0" dirty="0" err="1">
                <a:solidFill>
                  <a:srgbClr val="D4D4D4"/>
                </a:solidFill>
                <a:effectLst/>
                <a:latin typeface="Courier New" panose="02070309020205020404" pitchFamily="49" charset="0"/>
              </a:rPr>
              <a:t>y_pred</a:t>
            </a:r>
            <a:r>
              <a:rPr lang="en-US" altLang="ja-JP" sz="2000" b="0" dirty="0">
                <a:solidFill>
                  <a:srgbClr val="D4D4D4"/>
                </a:solidFill>
                <a:effectLst/>
                <a:latin typeface="Courier New" panose="02070309020205020404" pitchFamily="49" charset="0"/>
              </a:rPr>
              <a:t> </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br>
              <a:rPr lang="en-US" altLang="ja-JP" sz="2000" b="0" dirty="0">
                <a:solidFill>
                  <a:srgbClr val="D4D4D4"/>
                </a:solidFill>
                <a:effectLst/>
                <a:latin typeface="Courier New" panose="02070309020205020404" pitchFamily="49" charset="0"/>
              </a:rPr>
            </a:br>
            <a:r>
              <a:rPr lang="en-US"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傾き，切片を乱数で決定</a:t>
            </a:r>
            <a:endParaRPr lang="ja-JP" altLang="en-US" sz="2000" b="0" dirty="0">
              <a:solidFill>
                <a:srgbClr val="D4D4D4"/>
              </a:solidFill>
              <a:effectLst/>
              <a:latin typeface="Courier New" panose="02070309020205020404" pitchFamily="49" charset="0"/>
            </a:endParaRPr>
          </a:p>
          <a:p>
            <a:r>
              <a:rPr lang="en-US" altLang="ja-JP" sz="2000" b="0" dirty="0" err="1">
                <a:solidFill>
                  <a:srgbClr val="D4D4D4"/>
                </a:solidFill>
                <a:effectLst/>
                <a:latin typeface="Courier New" panose="02070309020205020404" pitchFamily="49" charset="0"/>
              </a:rPr>
              <a:t>a_dash</a:t>
            </a:r>
            <a:r>
              <a:rPr lang="en-US" altLang="ja-JP" sz="2000" b="0" dirty="0">
                <a:solidFill>
                  <a:srgbClr val="D4D4D4"/>
                </a:solidFill>
                <a:effectLst/>
                <a:latin typeface="Courier New" panose="02070309020205020404" pitchFamily="49" charset="0"/>
              </a:rPr>
              <a:t> = </a:t>
            </a:r>
            <a:r>
              <a:rPr lang="en-US" altLang="ja-JP" sz="2000" b="0" dirty="0" err="1">
                <a:solidFill>
                  <a:srgbClr val="D4D4D4"/>
                </a:solidFill>
                <a:effectLst/>
                <a:latin typeface="Courier New" panose="02070309020205020404" pitchFamily="49" charset="0"/>
              </a:rPr>
              <a:t>np.random.uniform</a:t>
            </a:r>
            <a:r>
              <a:rPr lang="en-US" altLang="ja-JP" sz="2000" b="0" dirty="0">
                <a:solidFill>
                  <a:srgbClr val="DCDCDC"/>
                </a:solidFill>
                <a:effectLst/>
                <a:latin typeface="Courier New" panose="02070309020205020404" pitchFamily="49" charset="0"/>
              </a:rPr>
              <a:t>(</a:t>
            </a:r>
            <a:r>
              <a:rPr lang="en-US" altLang="ja-JP" sz="2000" b="0" dirty="0">
                <a:solidFill>
                  <a:srgbClr val="B5CEA8"/>
                </a:solidFill>
                <a:effectLst/>
                <a:latin typeface="Courier New" panose="02070309020205020404" pitchFamily="49" charset="0"/>
              </a:rPr>
              <a:t>-1</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a:solidFill>
                  <a:srgbClr val="B5CEA8"/>
                </a:solidFill>
                <a:effectLst/>
                <a:latin typeface="Courier New" panose="02070309020205020404" pitchFamily="49" charset="0"/>
              </a:rPr>
              <a:t>1</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err="1">
                <a:solidFill>
                  <a:srgbClr val="D4D4D4"/>
                </a:solidFill>
                <a:effectLst/>
                <a:latin typeface="Courier New" panose="02070309020205020404" pitchFamily="49" charset="0"/>
              </a:rPr>
              <a:t>b_dash</a:t>
            </a:r>
            <a:r>
              <a:rPr lang="en-US" altLang="ja-JP" sz="2000" b="0" dirty="0">
                <a:solidFill>
                  <a:srgbClr val="D4D4D4"/>
                </a:solidFill>
                <a:effectLst/>
                <a:latin typeface="Courier New" panose="02070309020205020404" pitchFamily="49" charset="0"/>
              </a:rPr>
              <a:t> = </a:t>
            </a:r>
            <a:r>
              <a:rPr lang="en-US" altLang="ja-JP" sz="2000" b="0" dirty="0" err="1">
                <a:solidFill>
                  <a:srgbClr val="D4D4D4"/>
                </a:solidFill>
                <a:effectLst/>
                <a:latin typeface="Courier New" panose="02070309020205020404" pitchFamily="49" charset="0"/>
              </a:rPr>
              <a:t>np.random.uniform</a:t>
            </a:r>
            <a:r>
              <a:rPr lang="en-US" altLang="ja-JP" sz="2000" b="0" dirty="0">
                <a:solidFill>
                  <a:srgbClr val="DCDCDC"/>
                </a:solidFill>
                <a:effectLst/>
                <a:latin typeface="Courier New" panose="02070309020205020404" pitchFamily="49" charset="0"/>
              </a:rPr>
              <a:t>(</a:t>
            </a:r>
            <a:r>
              <a:rPr lang="en-US" altLang="ja-JP" sz="2000" b="0" dirty="0">
                <a:solidFill>
                  <a:srgbClr val="B5CEA8"/>
                </a:solidFill>
                <a:effectLst/>
                <a:latin typeface="Courier New" panose="02070309020205020404" pitchFamily="49" charset="0"/>
              </a:rPr>
              <a:t>0</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a:solidFill>
                  <a:srgbClr val="B5CEA8"/>
                </a:solidFill>
                <a:effectLst/>
                <a:latin typeface="Courier New" panose="02070309020205020404" pitchFamily="49" charset="0"/>
              </a:rPr>
              <a:t>1</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err="1">
                <a:solidFill>
                  <a:srgbClr val="D4D4D4"/>
                </a:solidFill>
                <a:effectLst/>
                <a:latin typeface="Courier New" panose="02070309020205020404" pitchFamily="49" charset="0"/>
              </a:rPr>
              <a:t>y_dash</a:t>
            </a:r>
            <a:r>
              <a:rPr lang="en-US" altLang="ja-JP" sz="2000" b="0" dirty="0">
                <a:solidFill>
                  <a:srgbClr val="D4D4D4"/>
                </a:solidFill>
                <a:effectLst/>
                <a:latin typeface="Courier New" panose="02070309020205020404" pitchFamily="49" charset="0"/>
              </a:rPr>
              <a:t> = </a:t>
            </a:r>
            <a:r>
              <a:rPr lang="en-US" altLang="ja-JP" sz="2000" b="0" dirty="0" err="1">
                <a:solidFill>
                  <a:srgbClr val="D4D4D4"/>
                </a:solidFill>
                <a:effectLst/>
                <a:latin typeface="Courier New" panose="02070309020205020404" pitchFamily="49" charset="0"/>
              </a:rPr>
              <a:t>a_dash</a:t>
            </a:r>
            <a:r>
              <a:rPr lang="en-US" altLang="ja-JP" sz="2000" b="0" dirty="0">
                <a:solidFill>
                  <a:srgbClr val="D4D4D4"/>
                </a:solidFill>
                <a:effectLst/>
                <a:latin typeface="Courier New" panose="02070309020205020404" pitchFamily="49" charset="0"/>
              </a:rPr>
              <a:t> * x + </a:t>
            </a:r>
            <a:r>
              <a:rPr lang="en-US" altLang="ja-JP" sz="2000" b="0" dirty="0" err="1">
                <a:solidFill>
                  <a:srgbClr val="D4D4D4"/>
                </a:solidFill>
                <a:effectLst/>
                <a:latin typeface="Courier New" panose="02070309020205020404" pitchFamily="49" charset="0"/>
              </a:rPr>
              <a:t>b_dash</a:t>
            </a:r>
            <a:endParaRPr lang="en-US" altLang="ja-JP" sz="2000" b="0" dirty="0">
              <a:solidFill>
                <a:srgbClr val="D4D4D4"/>
              </a:solidFill>
              <a:effectLst/>
              <a:latin typeface="Courier New" panose="02070309020205020404" pitchFamily="49" charset="0"/>
            </a:endParaRPr>
          </a:p>
          <a:p>
            <a:br>
              <a:rPr lang="en-US" altLang="ja-JP" sz="2000" b="0" dirty="0">
                <a:solidFill>
                  <a:srgbClr val="D4D4D4"/>
                </a:solidFill>
                <a:effectLst/>
                <a:latin typeface="Courier New" panose="02070309020205020404" pitchFamily="49" charset="0"/>
              </a:rPr>
            </a:br>
            <a:r>
              <a:rPr lang="en-US"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平均二乗誤差</a:t>
            </a:r>
            <a:endParaRPr lang="ja-JP" altLang="en-US" sz="2000" b="0" dirty="0">
              <a:solidFill>
                <a:srgbClr val="D4D4D4"/>
              </a:solidFill>
              <a:effectLst/>
              <a:latin typeface="Courier New" panose="02070309020205020404" pitchFamily="49" charset="0"/>
            </a:endParaRPr>
          </a:p>
          <a:p>
            <a:r>
              <a:rPr lang="en-US" altLang="ja-JP" sz="2000" b="0" dirty="0">
                <a:solidFill>
                  <a:srgbClr val="D4D4D4"/>
                </a:solidFill>
                <a:effectLst/>
                <a:latin typeface="Courier New" panose="02070309020205020404" pitchFamily="49" charset="0"/>
              </a:rPr>
              <a:t>loss = </a:t>
            </a:r>
            <a:r>
              <a:rPr lang="en-US" altLang="ja-JP" sz="2000" b="0" dirty="0" err="1">
                <a:solidFill>
                  <a:srgbClr val="D4D4D4"/>
                </a:solidFill>
                <a:effectLst/>
                <a:latin typeface="Courier New" panose="02070309020205020404" pitchFamily="49" charset="0"/>
              </a:rPr>
              <a:t>mean_squared_error</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y</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err="1">
                <a:solidFill>
                  <a:srgbClr val="D4D4D4"/>
                </a:solidFill>
                <a:effectLst/>
                <a:latin typeface="Courier New" panose="02070309020205020404" pitchFamily="49" charset="0"/>
              </a:rPr>
              <a:t>y_dash</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a:solidFill>
                  <a:srgbClr val="DCDCAA"/>
                </a:solidFill>
                <a:effectLst/>
                <a:latin typeface="Courier New" panose="02070309020205020404" pitchFamily="49" charset="0"/>
              </a:rPr>
              <a:t>print</a:t>
            </a:r>
            <a:r>
              <a:rPr lang="en-US" altLang="ja-JP" sz="2000" b="0" dirty="0">
                <a:solidFill>
                  <a:srgbClr val="DCDCDC"/>
                </a:solidFill>
                <a:effectLst/>
                <a:latin typeface="Courier New" panose="02070309020205020404" pitchFamily="49" charset="0"/>
              </a:rPr>
              <a:t>(</a:t>
            </a:r>
            <a:r>
              <a:rPr lang="en-US" altLang="ja-JP" sz="2000" b="0" dirty="0">
                <a:solidFill>
                  <a:srgbClr val="569CD6"/>
                </a:solidFill>
                <a:effectLst/>
                <a:latin typeface="Courier New" panose="02070309020205020404" pitchFamily="49" charset="0"/>
              </a:rPr>
              <a:t>f</a:t>
            </a:r>
            <a:r>
              <a:rPr lang="en-US" altLang="ja-JP" sz="2000" b="0" dirty="0">
                <a:solidFill>
                  <a:srgbClr val="CE9178"/>
                </a:solidFill>
                <a:effectLst/>
                <a:latin typeface="Courier New" panose="02070309020205020404" pitchFamily="49" charset="0"/>
              </a:rPr>
              <a:t>"</a:t>
            </a:r>
            <a:r>
              <a:rPr lang="ja-JP" altLang="en-US" sz="2000" b="0" dirty="0">
                <a:solidFill>
                  <a:srgbClr val="CE9178"/>
                </a:solidFill>
                <a:effectLst/>
                <a:latin typeface="Courier New" panose="02070309020205020404" pitchFamily="49" charset="0"/>
              </a:rPr>
              <a:t>平均二乗誤差 </a:t>
            </a:r>
            <a:r>
              <a:rPr lang="en-US" altLang="ja-JP" sz="2000" b="0" dirty="0">
                <a:solidFill>
                  <a:srgbClr val="CE9178"/>
                </a:solidFill>
                <a:effectLst/>
                <a:latin typeface="Courier New" panose="02070309020205020404" pitchFamily="49" charset="0"/>
              </a:rPr>
              <a:t>: </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loss</a:t>
            </a:r>
            <a:r>
              <a:rPr lang="en-US" altLang="ja-JP" sz="2000" b="0" dirty="0">
                <a:solidFill>
                  <a:srgbClr val="DCDCDC"/>
                </a:solidFill>
                <a:effectLst/>
                <a:latin typeface="Courier New" panose="02070309020205020404" pitchFamily="49" charset="0"/>
              </a:rPr>
              <a:t>}</a:t>
            </a:r>
            <a:r>
              <a:rPr lang="en-US" altLang="ja-JP" sz="2000" b="0" dirty="0">
                <a:solidFill>
                  <a:srgbClr val="CE9178"/>
                </a:solidFill>
                <a:effectLst/>
                <a:latin typeface="Courier New" panose="02070309020205020404" pitchFamily="49" charset="0"/>
              </a:rPr>
              <a:t>"</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br>
              <a:rPr lang="en-US" altLang="ja-JP" sz="2000" b="0" dirty="0">
                <a:solidFill>
                  <a:srgbClr val="D4D4D4"/>
                </a:solidFill>
                <a:effectLst/>
                <a:latin typeface="Courier New" panose="02070309020205020404" pitchFamily="49" charset="0"/>
              </a:rPr>
            </a:br>
            <a:r>
              <a:rPr lang="ja-JP" altLang="en-US" sz="2000" b="0" dirty="0">
                <a:solidFill>
                  <a:srgbClr val="FF0000"/>
                </a:solidFill>
                <a:effectLst/>
                <a:latin typeface="Courier New" panose="02070309020205020404" pitchFamily="49" charset="0"/>
              </a:rPr>
              <a:t>中略</a:t>
            </a:r>
            <a:endParaRPr lang="en-US" altLang="ja-JP" sz="2000" b="0" dirty="0">
              <a:solidFill>
                <a:srgbClr val="FF0000"/>
              </a:solidFill>
              <a:effectLst/>
              <a:latin typeface="Courier New" panose="02070309020205020404" pitchFamily="49" charset="0"/>
            </a:endParaRPr>
          </a:p>
          <a:p>
            <a:endParaRPr lang="en-US" altLang="ja-JP" sz="2000" dirty="0">
              <a:solidFill>
                <a:srgbClr val="D4D4D4"/>
              </a:solidFill>
              <a:latin typeface="Courier New" panose="02070309020205020404" pitchFamily="49" charset="0"/>
            </a:endParaRPr>
          </a:p>
          <a:p>
            <a:r>
              <a:rPr lang="en-US" altLang="ja-JP" sz="2000" b="0" dirty="0" err="1">
                <a:solidFill>
                  <a:srgbClr val="D4D4D4"/>
                </a:solidFill>
                <a:effectLst/>
                <a:latin typeface="Courier New" panose="02070309020205020404" pitchFamily="49" charset="0"/>
              </a:rPr>
              <a:t>ax.set_title</a:t>
            </a:r>
            <a:r>
              <a:rPr lang="en-US" altLang="ja-JP" sz="2000" b="0" dirty="0">
                <a:solidFill>
                  <a:srgbClr val="DCDCDC"/>
                </a:solidFill>
                <a:effectLst/>
                <a:latin typeface="Courier New" panose="02070309020205020404" pitchFamily="49" charset="0"/>
              </a:rPr>
              <a:t>(</a:t>
            </a:r>
            <a:r>
              <a:rPr lang="en-US" altLang="ja-JP" sz="2000" b="0" dirty="0" err="1">
                <a:solidFill>
                  <a:srgbClr val="569CD6"/>
                </a:solidFill>
                <a:effectLst/>
                <a:latin typeface="Courier New" panose="02070309020205020404" pitchFamily="49" charset="0"/>
              </a:rPr>
              <a:t>f</a:t>
            </a:r>
            <a:r>
              <a:rPr lang="en-US" altLang="ja-JP" sz="2000" b="0" dirty="0" err="1">
                <a:solidFill>
                  <a:srgbClr val="CE9178"/>
                </a:solidFill>
                <a:effectLst/>
                <a:latin typeface="Courier New" panose="02070309020205020404" pitchFamily="49" charset="0"/>
              </a:rPr>
              <a:t>"MSE</a:t>
            </a:r>
            <a:r>
              <a:rPr lang="en-US" altLang="ja-JP" sz="2000" b="0" dirty="0">
                <a:solidFill>
                  <a:srgbClr val="CE9178"/>
                </a:solidFill>
                <a:effectLst/>
                <a:latin typeface="Courier New" panose="02070309020205020404" pitchFamily="49" charset="0"/>
              </a:rPr>
              <a:t> : </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loss</a:t>
            </a:r>
            <a:r>
              <a:rPr lang="en-US" altLang="ja-JP" sz="2000" b="0" dirty="0">
                <a:solidFill>
                  <a:srgbClr val="B5CEA8"/>
                </a:solidFill>
                <a:effectLst/>
                <a:latin typeface="Courier New" panose="02070309020205020404" pitchFamily="49" charset="0"/>
              </a:rPr>
              <a:t>:.5f</a:t>
            </a:r>
            <a:r>
              <a:rPr lang="en-US" altLang="ja-JP" sz="2000" b="0" dirty="0">
                <a:solidFill>
                  <a:srgbClr val="DCDCDC"/>
                </a:solidFill>
                <a:effectLst/>
                <a:latin typeface="Courier New" panose="02070309020205020404" pitchFamily="49" charset="0"/>
              </a:rPr>
              <a:t>}</a:t>
            </a:r>
            <a:r>
              <a:rPr lang="en-US" altLang="ja-JP" sz="2000" b="0" dirty="0">
                <a:solidFill>
                  <a:srgbClr val="CE9178"/>
                </a:solidFill>
                <a:effectLst/>
                <a:latin typeface="Courier New" panose="02070309020205020404" pitchFamily="49" charset="0"/>
              </a:rPr>
              <a:t>"</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err="1">
                <a:solidFill>
                  <a:srgbClr val="D4D4D4"/>
                </a:solidFill>
                <a:effectLst/>
                <a:latin typeface="Courier New" panose="02070309020205020404" pitchFamily="49" charset="0"/>
              </a:rPr>
              <a:t>plt.show</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205461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8C5FA3-05A9-E5C9-D191-E6EA9F3AD3B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4AA8F96-DBEE-D9F0-31FB-7455A54DD2B7}"/>
              </a:ext>
            </a:extLst>
          </p:cNvPr>
          <p:cNvSpPr>
            <a:spLocks noGrp="1"/>
          </p:cNvSpPr>
          <p:nvPr>
            <p:ph idx="1"/>
          </p:nvPr>
        </p:nvSpPr>
        <p:spPr/>
        <p:txBody>
          <a:bodyPr/>
          <a:lstStyle/>
          <a:p>
            <a:pPr marL="0" indent="0">
              <a:buNone/>
            </a:pPr>
            <a:endParaRPr lang="en-US" altLang="ja-JP" dirty="0"/>
          </a:p>
          <a:p>
            <a:pPr marL="0" indent="0">
              <a:buNone/>
            </a:pPr>
            <a:endParaRPr kumimoji="1" lang="en-US" altLang="ja-JP" sz="800" dirty="0"/>
          </a:p>
          <a:p>
            <a:pPr marL="0" indent="0">
              <a:buNone/>
            </a:pPr>
            <a:endParaRPr kumimoji="1" lang="en-US" altLang="ja-JP" sz="800" dirty="0"/>
          </a:p>
          <a:p>
            <a:pPr marL="0" indent="0">
              <a:buNone/>
            </a:pPr>
            <a:r>
              <a:rPr lang="ja-JP" altLang="en-US"/>
              <a:t>平均二乗誤差を計算する関数</a:t>
            </a:r>
            <a:endParaRPr lang="en-US" altLang="ja-JP" dirty="0"/>
          </a:p>
          <a:p>
            <a:pPr marL="0" indent="0">
              <a:buNone/>
            </a:pPr>
            <a:r>
              <a:rPr lang="en-US" altLang="ja-JP" dirty="0" err="1"/>
              <a:t>y_true</a:t>
            </a:r>
            <a:r>
              <a:rPr lang="en-US" altLang="ja-JP" dirty="0"/>
              <a:t>, </a:t>
            </a:r>
            <a:r>
              <a:rPr lang="en-US" altLang="ja-JP" dirty="0" err="1"/>
              <a:t>y_pred</a:t>
            </a:r>
            <a:r>
              <a:rPr lang="ja-JP" altLang="en-US"/>
              <a:t>には</a:t>
            </a:r>
            <a:r>
              <a:rPr lang="en-US" altLang="ja-JP" dirty="0" err="1"/>
              <a:t>numpy.ndarray</a:t>
            </a:r>
            <a:r>
              <a:rPr lang="ja-JP" altLang="en-US"/>
              <a:t>型，戻り値は</a:t>
            </a:r>
            <a:r>
              <a:rPr lang="en-US" altLang="ja-JP" dirty="0"/>
              <a:t>np.float64</a:t>
            </a:r>
            <a:r>
              <a:rPr lang="ja-JP" altLang="en-US"/>
              <a:t>型を想定</a:t>
            </a:r>
            <a:endParaRPr lang="en-US" altLang="ja-JP" dirty="0"/>
          </a:p>
          <a:p>
            <a:pPr marL="0" indent="0">
              <a:buNone/>
            </a:pPr>
            <a:endParaRPr lang="en-US" altLang="ja-JP" dirty="0"/>
          </a:p>
          <a:p>
            <a:pPr marL="0" indent="0">
              <a:buNone/>
            </a:pPr>
            <a:r>
              <a:rPr lang="ja-JP" altLang="en-US"/>
              <a:t>座標軸にタイトルを指定する</a:t>
            </a:r>
            <a:endParaRPr lang="en-US" altLang="ja-JP" dirty="0"/>
          </a:p>
          <a:p>
            <a:pPr marL="0" indent="0">
              <a:buNone/>
            </a:pPr>
            <a:endParaRPr lang="en-US" altLang="ja-JP" dirty="0"/>
          </a:p>
          <a:p>
            <a:pPr marL="0" indent="0">
              <a:buNone/>
            </a:pPr>
            <a:r>
              <a:rPr lang="en-US" altLang="ja-JP" dirty="0"/>
              <a:t>f”{</a:t>
            </a:r>
            <a:r>
              <a:rPr lang="en-US" altLang="ja-JP" dirty="0" err="1"/>
              <a:t>var:format</a:t>
            </a:r>
            <a:r>
              <a:rPr lang="en-US" altLang="ja-JP" dirty="0"/>
              <a:t>}”</a:t>
            </a:r>
            <a:r>
              <a:rPr lang="ja-JP" altLang="en-US"/>
              <a:t>はフォーマットストリング</a:t>
            </a:r>
            <a:endParaRPr lang="en-US" altLang="ja-JP" dirty="0"/>
          </a:p>
          <a:p>
            <a:pPr marL="0" indent="0">
              <a:buNone/>
            </a:pPr>
            <a:r>
              <a:rPr lang="ja-JP" altLang="en-US"/>
              <a:t>上記の場合，変数</a:t>
            </a:r>
            <a:r>
              <a:rPr lang="en-US" altLang="ja-JP" dirty="0"/>
              <a:t>a</a:t>
            </a:r>
            <a:r>
              <a:rPr lang="ja-JP" altLang="en-US"/>
              <a:t>を小数点以下</a:t>
            </a:r>
            <a:r>
              <a:rPr lang="en-US" altLang="ja-JP" dirty="0"/>
              <a:t>5</a:t>
            </a:r>
            <a:r>
              <a:rPr lang="ja-JP" altLang="en-US"/>
              <a:t>桁の文字列に変換する</a:t>
            </a:r>
            <a:endParaRPr lang="en-US" altLang="ja-JP" dirty="0"/>
          </a:p>
        </p:txBody>
      </p:sp>
      <p:sp>
        <p:nvSpPr>
          <p:cNvPr id="4" name="スライド番号プレースホルダー 3">
            <a:extLst>
              <a:ext uri="{FF2B5EF4-FFF2-40B4-BE49-F238E27FC236}">
                <a16:creationId xmlns:a16="http://schemas.microsoft.com/office/drawing/2014/main" id="{F9DFF9CF-A821-F5C2-4642-0495640BA063}"/>
              </a:ext>
            </a:extLst>
          </p:cNvPr>
          <p:cNvSpPr>
            <a:spLocks noGrp="1"/>
          </p:cNvSpPr>
          <p:nvPr>
            <p:ph type="sldNum" sz="quarter" idx="12"/>
          </p:nvPr>
        </p:nvSpPr>
        <p:spPr/>
        <p:txBody>
          <a:bodyPr/>
          <a:lstStyle/>
          <a:p>
            <a:fld id="{3C83C733-A267-4C27-B924-90460700986B}" type="slidenum">
              <a:rPr lang="ja-JP" altLang="en-US" smtClean="0"/>
              <a:pPr/>
              <a:t>25</a:t>
            </a:fld>
            <a:endParaRPr lang="ja-JP" altLang="en-US"/>
          </a:p>
        </p:txBody>
      </p:sp>
      <p:sp>
        <p:nvSpPr>
          <p:cNvPr id="5" name="テキスト ボックス 4">
            <a:extLst>
              <a:ext uri="{FF2B5EF4-FFF2-40B4-BE49-F238E27FC236}">
                <a16:creationId xmlns:a16="http://schemas.microsoft.com/office/drawing/2014/main" id="{4D0E36F1-B53C-0B0E-4285-392204C6A832}"/>
              </a:ext>
            </a:extLst>
          </p:cNvPr>
          <p:cNvSpPr txBox="1"/>
          <p:nvPr/>
        </p:nvSpPr>
        <p:spPr>
          <a:xfrm>
            <a:off x="262076" y="1183475"/>
            <a:ext cx="11662756" cy="1015663"/>
          </a:xfrm>
          <a:prstGeom prst="rect">
            <a:avLst/>
          </a:prstGeom>
          <a:solidFill>
            <a:schemeClr val="tx1"/>
          </a:solidFill>
        </p:spPr>
        <p:txBody>
          <a:bodyPr wrap="square" rtlCol="0">
            <a:spAutoFit/>
          </a:bodyPr>
          <a:lstStyle/>
          <a:p>
            <a:r>
              <a:rPr lang="en" altLang="ja-JP" sz="2000" b="0" dirty="0">
                <a:solidFill>
                  <a:srgbClr val="569CD6"/>
                </a:solidFill>
                <a:effectLst/>
                <a:latin typeface="Courier New" panose="02070309020205020404" pitchFamily="49" charset="0"/>
              </a:rPr>
              <a:t>def</a:t>
            </a:r>
            <a:r>
              <a:rPr lang="en" altLang="ja-JP" sz="2000" b="0" dirty="0">
                <a:solidFill>
                  <a:srgbClr val="D4D4D4"/>
                </a:solidFill>
                <a:effectLst/>
                <a:latin typeface="Courier New" panose="02070309020205020404" pitchFamily="49" charset="0"/>
              </a:rPr>
              <a:t> </a:t>
            </a:r>
            <a:r>
              <a:rPr lang="en" altLang="ja-JP" sz="2000" b="0" dirty="0" err="1">
                <a:solidFill>
                  <a:srgbClr val="DCDCAA"/>
                </a:solidFill>
                <a:effectLst/>
                <a:latin typeface="Courier New" panose="02070309020205020404" pitchFamily="49" charset="0"/>
              </a:rPr>
              <a:t>mean_squared_error</a:t>
            </a:r>
            <a:r>
              <a:rPr lang="en" altLang="ja-JP" sz="2000" b="0" dirty="0">
                <a:solidFill>
                  <a:srgbClr val="D4D4D4"/>
                </a:solidFill>
                <a:effectLst/>
                <a:latin typeface="Courier New" panose="02070309020205020404" pitchFamily="49" charset="0"/>
              </a:rPr>
              <a:t>(</a:t>
            </a:r>
            <a:r>
              <a:rPr lang="en" altLang="ja-JP" sz="2000" b="0" dirty="0" err="1">
                <a:solidFill>
                  <a:srgbClr val="9CDCFE"/>
                </a:solidFill>
                <a:effectLst/>
                <a:latin typeface="Courier New" panose="02070309020205020404" pitchFamily="49" charset="0"/>
              </a:rPr>
              <a:t>y_true</a:t>
            </a:r>
            <a:r>
              <a:rPr lang="en" altLang="ja-JP" sz="2000" b="0" dirty="0">
                <a:solidFill>
                  <a:srgbClr val="D4D4D4"/>
                </a:solidFill>
                <a:effectLst/>
                <a:latin typeface="Courier New" panose="02070309020205020404" pitchFamily="49" charset="0"/>
              </a:rPr>
              <a:t>: </a:t>
            </a:r>
            <a:r>
              <a:rPr lang="en" altLang="ja-JP" sz="2000" b="0" dirty="0" err="1">
                <a:solidFill>
                  <a:srgbClr val="9CDCFE"/>
                </a:solidFill>
                <a:effectLst/>
                <a:latin typeface="Courier New" panose="02070309020205020404" pitchFamily="49" charset="0"/>
              </a:rPr>
              <a:t>np</a:t>
            </a:r>
            <a:r>
              <a:rPr lang="en" altLang="ja-JP" sz="2000" b="0" dirty="0" err="1">
                <a:solidFill>
                  <a:srgbClr val="D4D4D4"/>
                </a:solidFill>
                <a:effectLst/>
                <a:latin typeface="Courier New" panose="02070309020205020404" pitchFamily="49" charset="0"/>
              </a:rPr>
              <a:t>.</a:t>
            </a:r>
            <a:r>
              <a:rPr lang="en" altLang="ja-JP" sz="2000" b="0" dirty="0" err="1">
                <a:solidFill>
                  <a:srgbClr val="9CDCFE"/>
                </a:solidFill>
                <a:effectLst/>
                <a:latin typeface="Courier New" panose="02070309020205020404" pitchFamily="49" charset="0"/>
              </a:rPr>
              <a:t>ndarray</a:t>
            </a:r>
            <a:r>
              <a:rPr lang="en" altLang="ja-JP" sz="2000" b="0" dirty="0">
                <a:solidFill>
                  <a:srgbClr val="D4D4D4"/>
                </a:solidFill>
                <a:effectLst/>
                <a:latin typeface="Courier New" panose="02070309020205020404" pitchFamily="49" charset="0"/>
              </a:rPr>
              <a:t>, </a:t>
            </a:r>
            <a:r>
              <a:rPr lang="en" altLang="ja-JP" sz="2000" b="0" dirty="0" err="1">
                <a:solidFill>
                  <a:srgbClr val="9CDCFE"/>
                </a:solidFill>
                <a:effectLst/>
                <a:latin typeface="Courier New" panose="02070309020205020404" pitchFamily="49" charset="0"/>
              </a:rPr>
              <a:t>y_pred</a:t>
            </a:r>
            <a:r>
              <a:rPr lang="en" altLang="ja-JP" sz="2000" b="0" dirty="0">
                <a:solidFill>
                  <a:srgbClr val="D4D4D4"/>
                </a:solidFill>
                <a:effectLst/>
                <a:latin typeface="Courier New" panose="02070309020205020404" pitchFamily="49" charset="0"/>
              </a:rPr>
              <a:t>: </a:t>
            </a:r>
            <a:r>
              <a:rPr lang="en" altLang="ja-JP" sz="2000" b="0" dirty="0" err="1">
                <a:solidFill>
                  <a:srgbClr val="9CDCFE"/>
                </a:solidFill>
                <a:effectLst/>
                <a:latin typeface="Courier New" panose="02070309020205020404" pitchFamily="49" charset="0"/>
              </a:rPr>
              <a:t>np</a:t>
            </a:r>
            <a:r>
              <a:rPr lang="en" altLang="ja-JP" sz="2000" b="0" dirty="0" err="1">
                <a:solidFill>
                  <a:srgbClr val="D4D4D4"/>
                </a:solidFill>
                <a:effectLst/>
                <a:latin typeface="Courier New" panose="02070309020205020404" pitchFamily="49" charset="0"/>
              </a:rPr>
              <a:t>.</a:t>
            </a:r>
            <a:r>
              <a:rPr lang="en" altLang="ja-JP" sz="2000" b="0" dirty="0" err="1">
                <a:solidFill>
                  <a:srgbClr val="9CDCFE"/>
                </a:solidFill>
                <a:effectLst/>
                <a:latin typeface="Courier New" panose="02070309020205020404" pitchFamily="49" charset="0"/>
              </a:rPr>
              <a:t>ndarray</a:t>
            </a:r>
            <a:r>
              <a:rPr lang="en" altLang="ja-JP" sz="2000" b="0" dirty="0">
                <a:solidFill>
                  <a:srgbClr val="D4D4D4"/>
                </a:solidFill>
                <a:effectLst/>
                <a:latin typeface="Courier New" panose="02070309020205020404" pitchFamily="49" charset="0"/>
              </a:rPr>
              <a:t>) -&gt; np.float64</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C586C0"/>
                </a:solidFill>
                <a:effectLst/>
                <a:latin typeface="Courier New" panose="02070309020205020404" pitchFamily="49" charset="0"/>
              </a:rPr>
              <a:t>	return</a:t>
            </a:r>
            <a:r>
              <a:rPr lang="en" altLang="ja-JP" sz="2000" b="0" dirty="0">
                <a:solidFill>
                  <a:srgbClr val="D4D4D4"/>
                </a:solidFill>
                <a:effectLst/>
                <a:latin typeface="Courier New" panose="02070309020205020404" pitchFamily="49" charset="0"/>
              </a:rPr>
              <a:t> </a:t>
            </a:r>
            <a:r>
              <a:rPr lang="en" altLang="ja-JP" sz="2000" b="0" dirty="0" err="1">
                <a:solidFill>
                  <a:srgbClr val="D4D4D4"/>
                </a:solidFill>
                <a:effectLst/>
                <a:latin typeface="Courier New" panose="02070309020205020404" pitchFamily="49" charset="0"/>
              </a:rPr>
              <a:t>np.average</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1</a:t>
            </a:r>
            <a:r>
              <a:rPr lang="en" altLang="ja-JP" sz="2000" b="0" dirty="0">
                <a:solidFill>
                  <a:srgbClr val="D4D4D4"/>
                </a:solidFill>
                <a:effectLst/>
                <a:latin typeface="Courier New" panose="02070309020205020404" pitchFamily="49" charset="0"/>
              </a:rPr>
              <a:t> / </a:t>
            </a:r>
            <a:r>
              <a:rPr lang="en" altLang="ja-JP" sz="2000" b="0" dirty="0">
                <a:solidFill>
                  <a:srgbClr val="B5CEA8"/>
                </a:solidFill>
                <a:effectLst/>
                <a:latin typeface="Courier New" panose="02070309020205020404" pitchFamily="49" charset="0"/>
              </a:rPr>
              <a:t>2</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np.square</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err="1">
                <a:solidFill>
                  <a:srgbClr val="D4D4D4"/>
                </a:solidFill>
                <a:effectLst/>
                <a:latin typeface="Courier New" panose="02070309020205020404" pitchFamily="49" charset="0"/>
              </a:rPr>
              <a:t>y_true</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y_pred</a:t>
            </a:r>
            <a:r>
              <a:rPr lang="en" altLang="ja-JP" sz="2000" b="0" dirty="0">
                <a:solidFill>
                  <a:srgbClr val="D4D4D4"/>
                </a:solidFill>
                <a:effectLst/>
                <a:latin typeface="Courier New" panose="02070309020205020404" pitchFamily="49" charset="0"/>
              </a:rPr>
              <a:t> </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
        <p:nvSpPr>
          <p:cNvPr id="6" name="テキスト ボックス 5">
            <a:extLst>
              <a:ext uri="{FF2B5EF4-FFF2-40B4-BE49-F238E27FC236}">
                <a16:creationId xmlns:a16="http://schemas.microsoft.com/office/drawing/2014/main" id="{99463760-37A6-2CB9-906F-4615D9E71A11}"/>
              </a:ext>
            </a:extLst>
          </p:cNvPr>
          <p:cNvSpPr txBox="1"/>
          <p:nvPr/>
        </p:nvSpPr>
        <p:spPr>
          <a:xfrm>
            <a:off x="262076" y="3328798"/>
            <a:ext cx="11662756" cy="400110"/>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ax.set_title</a:t>
            </a:r>
            <a:r>
              <a:rPr lang="en" altLang="ja-JP" sz="2000" b="0" dirty="0">
                <a:solidFill>
                  <a:srgbClr val="DCDCDC"/>
                </a:solidFill>
                <a:effectLst/>
                <a:latin typeface="Courier New" panose="02070309020205020404" pitchFamily="49" charset="0"/>
              </a:rPr>
              <a:t>(label)</a:t>
            </a:r>
            <a:endParaRPr lang="en" altLang="ja-JP" sz="2000" b="0" dirty="0">
              <a:solidFill>
                <a:srgbClr val="D4D4D4"/>
              </a:solidFill>
              <a:effectLst/>
              <a:latin typeface="Courier New" panose="02070309020205020404" pitchFamily="49" charset="0"/>
            </a:endParaRPr>
          </a:p>
        </p:txBody>
      </p:sp>
      <p:sp>
        <p:nvSpPr>
          <p:cNvPr id="7" name="テキスト ボックス 6">
            <a:extLst>
              <a:ext uri="{FF2B5EF4-FFF2-40B4-BE49-F238E27FC236}">
                <a16:creationId xmlns:a16="http://schemas.microsoft.com/office/drawing/2014/main" id="{063D4927-DB03-D5B7-7673-A3A5A3F60206}"/>
              </a:ext>
            </a:extLst>
          </p:cNvPr>
          <p:cNvSpPr txBox="1"/>
          <p:nvPr/>
        </p:nvSpPr>
        <p:spPr>
          <a:xfrm>
            <a:off x="262076" y="4364336"/>
            <a:ext cx="11662756" cy="400110"/>
          </a:xfrm>
          <a:prstGeom prst="rect">
            <a:avLst/>
          </a:prstGeom>
          <a:solidFill>
            <a:schemeClr val="tx1"/>
          </a:solidFill>
        </p:spPr>
        <p:txBody>
          <a:bodyPr wrap="square" rtlCol="0">
            <a:spAutoFit/>
          </a:bodyPr>
          <a:lstStyle/>
          <a:p>
            <a:r>
              <a:rPr lang="en" altLang="ja-JP" sz="2000" b="0" dirty="0">
                <a:solidFill>
                  <a:srgbClr val="569CD6"/>
                </a:solidFill>
                <a:effectLst/>
                <a:latin typeface="Courier New" panose="02070309020205020404" pitchFamily="49" charset="0"/>
              </a:rPr>
              <a:t>f</a:t>
            </a:r>
            <a:r>
              <a:rPr lang="en" altLang="ja-JP" sz="2000" b="0" dirty="0">
                <a:solidFill>
                  <a:srgbClr val="CE9178"/>
                </a:solidFill>
                <a:effectLst/>
                <a:latin typeface="Courier New" panose="02070309020205020404" pitchFamily="49" charset="0"/>
              </a:rPr>
              <a:t>"</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a</a:t>
            </a:r>
            <a:r>
              <a:rPr lang="en" altLang="ja-JP" sz="2000" b="0" dirty="0">
                <a:solidFill>
                  <a:srgbClr val="B5CEA8"/>
                </a:solidFill>
                <a:effectLst/>
                <a:latin typeface="Courier New" panose="02070309020205020404" pitchFamily="49" charset="0"/>
              </a:rPr>
              <a:t>:.5f</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
        <p:nvSpPr>
          <p:cNvPr id="8" name="四角形吹き出し 7">
            <a:extLst>
              <a:ext uri="{FF2B5EF4-FFF2-40B4-BE49-F238E27FC236}">
                <a16:creationId xmlns:a16="http://schemas.microsoft.com/office/drawing/2014/main" id="{C59213FF-55BD-31E5-3742-3C15CF343B4C}"/>
              </a:ext>
            </a:extLst>
          </p:cNvPr>
          <p:cNvSpPr/>
          <p:nvPr/>
        </p:nvSpPr>
        <p:spPr>
          <a:xfrm>
            <a:off x="4610407" y="3928475"/>
            <a:ext cx="3482657" cy="589896"/>
          </a:xfrm>
          <a:prstGeom prst="wedgeRectCallout">
            <a:avLst>
              <a:gd name="adj1" fmla="val -50279"/>
              <a:gd name="adj2" fmla="val 7670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MS PGothic" panose="020B0600070205080204" pitchFamily="34" charset="-128"/>
                <a:ea typeface="MS PGothic" panose="020B0600070205080204" pitchFamily="34" charset="-128"/>
              </a:rPr>
              <a:t>{}</a:t>
            </a:r>
            <a:r>
              <a:rPr kumimoji="1" lang="ja-JP" altLang="en-US" sz="2400">
                <a:solidFill>
                  <a:schemeClr val="tx1"/>
                </a:solidFill>
                <a:latin typeface="MS PGothic" panose="020B0600070205080204" pitchFamily="34" charset="-128"/>
                <a:ea typeface="MS PGothic" panose="020B0600070205080204" pitchFamily="34" charset="-128"/>
              </a:rPr>
              <a:t>の外側は通常の文字列</a:t>
            </a:r>
          </a:p>
        </p:txBody>
      </p:sp>
    </p:spTree>
    <p:extLst>
      <p:ext uri="{BB962C8B-B14F-4D97-AF65-F5344CB8AC3E}">
        <p14:creationId xmlns:p14="http://schemas.microsoft.com/office/powerpoint/2010/main" val="231570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86354-AB88-BCA2-D9AF-AA042AAD7F3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FD2F270-3369-D469-04E5-ED59882D5FAB}"/>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lang="en-US" altLang="ja-JP" dirty="0"/>
          </a:p>
          <a:p>
            <a:pPr marL="0" indent="0">
              <a:buNone/>
            </a:pPr>
            <a:r>
              <a:rPr kumimoji="1" lang="ja-JP" altLang="en-US"/>
              <a:t>正解の直線に近いほど平均二乗誤差の値が小さいことがわかる</a:t>
            </a:r>
            <a:endParaRPr kumimoji="1" lang="en-US" altLang="ja-JP" dirty="0"/>
          </a:p>
          <a:p>
            <a:pPr marL="0" indent="0">
              <a:buNone/>
            </a:pPr>
            <a:endParaRPr lang="en-US" altLang="ja-JP" dirty="0"/>
          </a:p>
          <a:p>
            <a:pPr marL="0" indent="0">
              <a:buNone/>
            </a:pPr>
            <a:r>
              <a:rPr kumimoji="1" lang="ja-JP" altLang="en-US"/>
              <a:t>どのように平均二乗誤差の値が小さいパラメータを得るか？</a:t>
            </a:r>
          </a:p>
        </p:txBody>
      </p:sp>
      <p:sp>
        <p:nvSpPr>
          <p:cNvPr id="4" name="スライド番号プレースホルダー 3">
            <a:extLst>
              <a:ext uri="{FF2B5EF4-FFF2-40B4-BE49-F238E27FC236}">
                <a16:creationId xmlns:a16="http://schemas.microsoft.com/office/drawing/2014/main" id="{7E0C5545-3F3D-4039-9448-F4435A316BB6}"/>
              </a:ext>
            </a:extLst>
          </p:cNvPr>
          <p:cNvSpPr>
            <a:spLocks noGrp="1"/>
          </p:cNvSpPr>
          <p:nvPr>
            <p:ph type="sldNum" sz="quarter" idx="12"/>
          </p:nvPr>
        </p:nvSpPr>
        <p:spPr/>
        <p:txBody>
          <a:bodyPr/>
          <a:lstStyle/>
          <a:p>
            <a:fld id="{3C83C733-A267-4C27-B924-90460700986B}" type="slidenum">
              <a:rPr lang="ja-JP" altLang="en-US" smtClean="0"/>
              <a:pPr/>
              <a:t>26</a:t>
            </a:fld>
            <a:endParaRPr lang="ja-JP" altLang="en-US"/>
          </a:p>
        </p:txBody>
      </p:sp>
      <p:pic>
        <p:nvPicPr>
          <p:cNvPr id="1028" name="Picture 4">
            <a:extLst>
              <a:ext uri="{FF2B5EF4-FFF2-40B4-BE49-F238E27FC236}">
                <a16:creationId xmlns:a16="http://schemas.microsoft.com/office/drawing/2014/main" id="{963BC118-C166-EFAB-CB0B-7057EC247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03914" y="1058431"/>
            <a:ext cx="2877196" cy="29525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5064131-2C53-977E-2518-F11E362CE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218803" y="1058429"/>
            <a:ext cx="2877198" cy="29525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95F74C4F-89B5-3175-69A7-8C291C1A39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096000" y="1058431"/>
            <a:ext cx="2877196" cy="295258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1A0D391-2068-B6A7-CFAA-4BDC05EB7A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973197" y="1058431"/>
            <a:ext cx="2877196" cy="295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599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25ED2-9ADB-EE41-D7B0-0360E4734134}"/>
              </a:ext>
            </a:extLst>
          </p:cNvPr>
          <p:cNvSpPr>
            <a:spLocks noGrp="1"/>
          </p:cNvSpPr>
          <p:nvPr>
            <p:ph type="title"/>
          </p:nvPr>
        </p:nvSpPr>
        <p:spPr/>
        <p:txBody>
          <a:bodyPr>
            <a:normAutofit/>
          </a:bodyPr>
          <a:lstStyle/>
          <a:p>
            <a:r>
              <a:rPr kumimoji="1" lang="ja-JP" altLang="en-US"/>
              <a:t>プログラマ的回答例</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282CC7DB-8CF7-90BE-2F4D-948E30A19787}"/>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lang="en-US" altLang="ja-JP" dirty="0"/>
          </a:p>
          <a:p>
            <a:pPr marL="0" indent="0">
              <a:buNone/>
            </a:pPr>
            <a:r>
              <a:rPr lang="ja-JP" altLang="en-US" dirty="0"/>
              <a:t>平均二乗誤差が規定値より小さくなるまで乱数を生成し続ける</a:t>
            </a:r>
            <a:endParaRPr lang="en-US" altLang="ja-JP" dirty="0"/>
          </a:p>
          <a:p>
            <a:pPr marL="0" indent="0">
              <a:buNone/>
            </a:pPr>
            <a:r>
              <a:rPr kumimoji="1" lang="ja-JP" altLang="en-US" dirty="0"/>
              <a:t>→ </a:t>
            </a:r>
            <a:r>
              <a:rPr lang="ja-JP" altLang="en-US" dirty="0"/>
              <a:t>上記の条件の場合，</a:t>
            </a:r>
            <a:r>
              <a:rPr lang="en-US" altLang="ja-JP" dirty="0"/>
              <a:t>1</a:t>
            </a:r>
            <a:r>
              <a:rPr lang="ja-JP" altLang="en-US" dirty="0"/>
              <a:t>分以上条件を満たすパラメータは得られなかった</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1171243C-1233-64CD-A005-1E9662D72BD1}"/>
              </a:ext>
            </a:extLst>
          </p:cNvPr>
          <p:cNvSpPr>
            <a:spLocks noGrp="1"/>
          </p:cNvSpPr>
          <p:nvPr>
            <p:ph type="sldNum" sz="quarter" idx="12"/>
          </p:nvPr>
        </p:nvSpPr>
        <p:spPr/>
        <p:txBody>
          <a:bodyPr/>
          <a:lstStyle/>
          <a:p>
            <a:fld id="{3C83C733-A267-4C27-B924-90460700986B}" type="slidenum">
              <a:rPr lang="ja-JP" altLang="en-US" smtClean="0"/>
              <a:pPr/>
              <a:t>27</a:t>
            </a:fld>
            <a:endParaRPr lang="ja-JP" altLang="en-US"/>
          </a:p>
        </p:txBody>
      </p:sp>
      <p:sp>
        <p:nvSpPr>
          <p:cNvPr id="5" name="テキスト ボックス 4">
            <a:extLst>
              <a:ext uri="{FF2B5EF4-FFF2-40B4-BE49-F238E27FC236}">
                <a16:creationId xmlns:a16="http://schemas.microsoft.com/office/drawing/2014/main" id="{6D2BBC3E-1235-32C6-A8FC-AB87D1B39BCF}"/>
              </a:ext>
            </a:extLst>
          </p:cNvPr>
          <p:cNvSpPr txBox="1"/>
          <p:nvPr/>
        </p:nvSpPr>
        <p:spPr>
          <a:xfrm>
            <a:off x="262076" y="1058429"/>
            <a:ext cx="11662756" cy="3170099"/>
          </a:xfrm>
          <a:prstGeom prst="rect">
            <a:avLst/>
          </a:prstGeom>
          <a:solidFill>
            <a:schemeClr val="tx1"/>
          </a:solidFill>
        </p:spPr>
        <p:txBody>
          <a:bodyPr wrap="square" rtlCol="0">
            <a:spAutoFit/>
          </a:bodyPr>
          <a:lstStyle/>
          <a:p>
            <a:r>
              <a:rPr lang="en-US" altLang="ja-JP" sz="2000" b="0" dirty="0">
                <a:solidFill>
                  <a:srgbClr val="C586C0"/>
                </a:solidFill>
                <a:effectLst/>
                <a:latin typeface="Courier New" panose="02070309020205020404" pitchFamily="49" charset="0"/>
              </a:rPr>
              <a:t>while</a:t>
            </a:r>
            <a:r>
              <a:rPr lang="en-US" altLang="ja-JP" sz="2000" b="0" dirty="0">
                <a:solidFill>
                  <a:srgbClr val="D4D4D4"/>
                </a:solidFill>
                <a:effectLst/>
                <a:latin typeface="Courier New" panose="02070309020205020404" pitchFamily="49" charset="0"/>
              </a:rPr>
              <a:t> </a:t>
            </a:r>
            <a:r>
              <a:rPr lang="en-US" altLang="ja-JP" sz="2000" b="0" dirty="0">
                <a:solidFill>
                  <a:srgbClr val="569CD6"/>
                </a:solidFill>
                <a:effectLst/>
                <a:latin typeface="Courier New" panose="02070309020205020404" pitchFamily="49" charset="0"/>
              </a:rPr>
              <a:t>True</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a:solidFill>
                  <a:srgbClr val="D4D4D4"/>
                </a:solidFill>
                <a:effectLst/>
                <a:latin typeface="Courier New" panose="02070309020205020404" pitchFamily="49" charset="0"/>
              </a:rPr>
              <a:t>    </a:t>
            </a:r>
            <a:r>
              <a:rPr lang="en-US"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傾き，切片を乱数で決定</a:t>
            </a:r>
            <a:endParaRPr lang="ja-JP" altLang="en-US" sz="2000" b="0" dirty="0">
              <a:solidFill>
                <a:srgbClr val="D4D4D4"/>
              </a:solidFill>
              <a:effectLst/>
              <a:latin typeface="Courier New" panose="02070309020205020404" pitchFamily="49" charset="0"/>
            </a:endParaRPr>
          </a:p>
          <a:p>
            <a:r>
              <a:rPr lang="ja-JP" altLang="en-US" sz="2000" b="0" dirty="0">
                <a:solidFill>
                  <a:srgbClr val="D4D4D4"/>
                </a:solidFill>
                <a:effectLst/>
                <a:latin typeface="Courier New" panose="02070309020205020404" pitchFamily="49" charset="0"/>
              </a:rPr>
              <a:t>    </a:t>
            </a:r>
            <a:r>
              <a:rPr lang="en-US" altLang="ja-JP" sz="2000" b="0" dirty="0" err="1">
                <a:solidFill>
                  <a:srgbClr val="D4D4D4"/>
                </a:solidFill>
                <a:effectLst/>
                <a:latin typeface="Courier New" panose="02070309020205020404" pitchFamily="49" charset="0"/>
              </a:rPr>
              <a:t>a_dash</a:t>
            </a:r>
            <a:r>
              <a:rPr lang="en-US" altLang="ja-JP" sz="2000" b="0" dirty="0">
                <a:solidFill>
                  <a:srgbClr val="D4D4D4"/>
                </a:solidFill>
                <a:effectLst/>
                <a:latin typeface="Courier New" panose="02070309020205020404" pitchFamily="49" charset="0"/>
              </a:rPr>
              <a:t> = </a:t>
            </a:r>
            <a:r>
              <a:rPr lang="en-US" altLang="ja-JP" sz="2000" b="0" dirty="0" err="1">
                <a:solidFill>
                  <a:srgbClr val="D4D4D4"/>
                </a:solidFill>
                <a:effectLst/>
                <a:latin typeface="Courier New" panose="02070309020205020404" pitchFamily="49" charset="0"/>
              </a:rPr>
              <a:t>np.random.uniform</a:t>
            </a:r>
            <a:r>
              <a:rPr lang="en-US" altLang="ja-JP" sz="2000" b="0" dirty="0">
                <a:solidFill>
                  <a:srgbClr val="DCDCDC"/>
                </a:solidFill>
                <a:effectLst/>
                <a:latin typeface="Courier New" panose="02070309020205020404" pitchFamily="49" charset="0"/>
              </a:rPr>
              <a:t>(</a:t>
            </a:r>
            <a:r>
              <a:rPr lang="en-US" altLang="ja-JP" sz="2000" b="0" dirty="0">
                <a:solidFill>
                  <a:srgbClr val="B5CEA8"/>
                </a:solidFill>
                <a:effectLst/>
                <a:latin typeface="Courier New" panose="02070309020205020404" pitchFamily="49" charset="0"/>
              </a:rPr>
              <a:t>-1</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a:solidFill>
                  <a:srgbClr val="B5CEA8"/>
                </a:solidFill>
                <a:effectLst/>
                <a:latin typeface="Courier New" panose="02070309020205020404" pitchFamily="49" charset="0"/>
              </a:rPr>
              <a:t>1</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a:solidFill>
                  <a:srgbClr val="D4D4D4"/>
                </a:solidFill>
                <a:effectLst/>
                <a:latin typeface="Courier New" panose="02070309020205020404" pitchFamily="49" charset="0"/>
              </a:rPr>
              <a:t>    </a:t>
            </a:r>
            <a:r>
              <a:rPr lang="en-US" altLang="ja-JP" sz="2000" b="0" dirty="0" err="1">
                <a:solidFill>
                  <a:srgbClr val="D4D4D4"/>
                </a:solidFill>
                <a:effectLst/>
                <a:latin typeface="Courier New" panose="02070309020205020404" pitchFamily="49" charset="0"/>
              </a:rPr>
              <a:t>b_dash</a:t>
            </a:r>
            <a:r>
              <a:rPr lang="en-US" altLang="ja-JP" sz="2000" b="0" dirty="0">
                <a:solidFill>
                  <a:srgbClr val="D4D4D4"/>
                </a:solidFill>
                <a:effectLst/>
                <a:latin typeface="Courier New" panose="02070309020205020404" pitchFamily="49" charset="0"/>
              </a:rPr>
              <a:t> = </a:t>
            </a:r>
            <a:r>
              <a:rPr lang="en-US" altLang="ja-JP" sz="2000" b="0" dirty="0" err="1">
                <a:solidFill>
                  <a:srgbClr val="D4D4D4"/>
                </a:solidFill>
                <a:effectLst/>
                <a:latin typeface="Courier New" panose="02070309020205020404" pitchFamily="49" charset="0"/>
              </a:rPr>
              <a:t>np.random.uniform</a:t>
            </a:r>
            <a:r>
              <a:rPr lang="en-US" altLang="ja-JP" sz="2000" b="0" dirty="0">
                <a:solidFill>
                  <a:srgbClr val="DCDCDC"/>
                </a:solidFill>
                <a:effectLst/>
                <a:latin typeface="Courier New" panose="02070309020205020404" pitchFamily="49" charset="0"/>
              </a:rPr>
              <a:t>(</a:t>
            </a:r>
            <a:r>
              <a:rPr lang="en-US" altLang="ja-JP" sz="2000" b="0" dirty="0">
                <a:solidFill>
                  <a:srgbClr val="B5CEA8"/>
                </a:solidFill>
                <a:effectLst/>
                <a:latin typeface="Courier New" panose="02070309020205020404" pitchFamily="49" charset="0"/>
              </a:rPr>
              <a:t>0</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a:solidFill>
                  <a:srgbClr val="B5CEA8"/>
                </a:solidFill>
                <a:effectLst/>
                <a:latin typeface="Courier New" panose="02070309020205020404" pitchFamily="49" charset="0"/>
              </a:rPr>
              <a:t>1</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a:solidFill>
                  <a:srgbClr val="D4D4D4"/>
                </a:solidFill>
                <a:effectLst/>
                <a:latin typeface="Courier New" panose="02070309020205020404" pitchFamily="49" charset="0"/>
              </a:rPr>
              <a:t>    </a:t>
            </a:r>
            <a:r>
              <a:rPr lang="en-US" altLang="ja-JP" sz="2000" b="0" dirty="0" err="1">
                <a:solidFill>
                  <a:srgbClr val="D4D4D4"/>
                </a:solidFill>
                <a:effectLst/>
                <a:latin typeface="Courier New" panose="02070309020205020404" pitchFamily="49" charset="0"/>
              </a:rPr>
              <a:t>y_dash</a:t>
            </a:r>
            <a:r>
              <a:rPr lang="en-US" altLang="ja-JP" sz="2000" b="0" dirty="0">
                <a:solidFill>
                  <a:srgbClr val="D4D4D4"/>
                </a:solidFill>
                <a:effectLst/>
                <a:latin typeface="Courier New" panose="02070309020205020404" pitchFamily="49" charset="0"/>
              </a:rPr>
              <a:t> = </a:t>
            </a:r>
            <a:r>
              <a:rPr lang="en-US" altLang="ja-JP" sz="2000" b="0" dirty="0" err="1">
                <a:solidFill>
                  <a:srgbClr val="D4D4D4"/>
                </a:solidFill>
                <a:effectLst/>
                <a:latin typeface="Courier New" panose="02070309020205020404" pitchFamily="49" charset="0"/>
              </a:rPr>
              <a:t>a_dash</a:t>
            </a:r>
            <a:r>
              <a:rPr lang="en-US" altLang="ja-JP" sz="2000" b="0" dirty="0">
                <a:solidFill>
                  <a:srgbClr val="D4D4D4"/>
                </a:solidFill>
                <a:effectLst/>
                <a:latin typeface="Courier New" panose="02070309020205020404" pitchFamily="49" charset="0"/>
              </a:rPr>
              <a:t> * x + </a:t>
            </a:r>
            <a:r>
              <a:rPr lang="en-US" altLang="ja-JP" sz="2000" b="0" dirty="0" err="1">
                <a:solidFill>
                  <a:srgbClr val="D4D4D4"/>
                </a:solidFill>
                <a:effectLst/>
                <a:latin typeface="Courier New" panose="02070309020205020404" pitchFamily="49" charset="0"/>
              </a:rPr>
              <a:t>b_dash</a:t>
            </a:r>
            <a:endParaRPr lang="en-US" altLang="ja-JP" sz="2000" b="0" dirty="0">
              <a:solidFill>
                <a:srgbClr val="D4D4D4"/>
              </a:solidFill>
              <a:effectLst/>
              <a:latin typeface="Courier New" panose="02070309020205020404" pitchFamily="49" charset="0"/>
            </a:endParaRPr>
          </a:p>
          <a:p>
            <a:br>
              <a:rPr lang="en-US" altLang="ja-JP" sz="2000" b="0" dirty="0">
                <a:solidFill>
                  <a:srgbClr val="D4D4D4"/>
                </a:solidFill>
                <a:effectLst/>
                <a:latin typeface="Courier New" panose="02070309020205020404" pitchFamily="49" charset="0"/>
              </a:rPr>
            </a:br>
            <a:r>
              <a:rPr lang="en-US" altLang="ja-JP" sz="2000" b="0" dirty="0">
                <a:solidFill>
                  <a:srgbClr val="D4D4D4"/>
                </a:solidFill>
                <a:effectLst/>
                <a:latin typeface="Courier New" panose="02070309020205020404" pitchFamily="49" charset="0"/>
              </a:rPr>
              <a:t>    </a:t>
            </a:r>
            <a:r>
              <a:rPr lang="en-US" altLang="ja-JP" sz="2000" b="0" dirty="0">
                <a:solidFill>
                  <a:srgbClr val="6AA94F"/>
                </a:solidFill>
                <a:effectLst/>
                <a:latin typeface="Courier New" panose="02070309020205020404" pitchFamily="49" charset="0"/>
              </a:rPr>
              <a:t># </a:t>
            </a:r>
            <a:r>
              <a:rPr lang="ja-JP" altLang="en-US" sz="2000" b="0" dirty="0">
                <a:solidFill>
                  <a:srgbClr val="6AA94F"/>
                </a:solidFill>
                <a:effectLst/>
                <a:latin typeface="Courier New" panose="02070309020205020404" pitchFamily="49" charset="0"/>
              </a:rPr>
              <a:t>平均二乗誤差</a:t>
            </a:r>
            <a:endParaRPr lang="ja-JP" altLang="en-US" sz="2000" b="0" dirty="0">
              <a:solidFill>
                <a:srgbClr val="D4D4D4"/>
              </a:solidFill>
              <a:effectLst/>
              <a:latin typeface="Courier New" panose="02070309020205020404" pitchFamily="49" charset="0"/>
            </a:endParaRPr>
          </a:p>
          <a:p>
            <a:r>
              <a:rPr lang="ja-JP" altLang="en-US" sz="2000" b="0" dirty="0">
                <a:solidFill>
                  <a:srgbClr val="D4D4D4"/>
                </a:solidFill>
                <a:effectLst/>
                <a:latin typeface="Courier New" panose="02070309020205020404" pitchFamily="49" charset="0"/>
              </a:rPr>
              <a:t>    </a:t>
            </a:r>
            <a:r>
              <a:rPr lang="en-US" altLang="ja-JP" sz="2000" b="0" dirty="0">
                <a:solidFill>
                  <a:srgbClr val="D4D4D4"/>
                </a:solidFill>
                <a:effectLst/>
                <a:latin typeface="Courier New" panose="02070309020205020404" pitchFamily="49" charset="0"/>
              </a:rPr>
              <a:t>loss = </a:t>
            </a:r>
            <a:r>
              <a:rPr lang="en-US" altLang="ja-JP" sz="2000" b="0" dirty="0" err="1">
                <a:solidFill>
                  <a:srgbClr val="D4D4D4"/>
                </a:solidFill>
                <a:effectLst/>
                <a:latin typeface="Courier New" panose="02070309020205020404" pitchFamily="49" charset="0"/>
              </a:rPr>
              <a:t>mean_squared_error</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y</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err="1">
                <a:solidFill>
                  <a:srgbClr val="D4D4D4"/>
                </a:solidFill>
                <a:effectLst/>
                <a:latin typeface="Courier New" panose="02070309020205020404" pitchFamily="49" charset="0"/>
              </a:rPr>
              <a:t>y_dash</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a:p>
            <a:r>
              <a:rPr lang="en-US" altLang="ja-JP" sz="2000" b="0" dirty="0">
                <a:solidFill>
                  <a:srgbClr val="D4D4D4"/>
                </a:solidFill>
                <a:effectLst/>
                <a:latin typeface="Courier New" panose="02070309020205020404" pitchFamily="49" charset="0"/>
              </a:rPr>
              <a:t>    </a:t>
            </a:r>
            <a:r>
              <a:rPr lang="en-US" altLang="ja-JP" sz="2000" b="0" dirty="0">
                <a:solidFill>
                  <a:srgbClr val="C586C0"/>
                </a:solidFill>
                <a:effectLst/>
                <a:latin typeface="Courier New" panose="02070309020205020404" pitchFamily="49" charset="0"/>
              </a:rPr>
              <a:t>if</a:t>
            </a:r>
            <a:r>
              <a:rPr lang="en-US" altLang="ja-JP" sz="2000" b="0" dirty="0">
                <a:solidFill>
                  <a:srgbClr val="D4D4D4"/>
                </a:solidFill>
                <a:effectLst/>
                <a:latin typeface="Courier New" panose="02070309020205020404" pitchFamily="49" charset="0"/>
              </a:rPr>
              <a:t> </a:t>
            </a:r>
            <a:r>
              <a:rPr lang="en-US" altLang="ja-JP" sz="2000" b="0" dirty="0">
                <a:solidFill>
                  <a:srgbClr val="FF0000"/>
                </a:solidFill>
                <a:effectLst/>
                <a:latin typeface="Courier New" panose="02070309020205020404" pitchFamily="49" charset="0"/>
              </a:rPr>
              <a:t>loss &lt; 0.0001</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 </a:t>
            </a:r>
            <a:r>
              <a:rPr lang="en-US" altLang="ja-JP" sz="2000" b="0" dirty="0">
                <a:solidFill>
                  <a:srgbClr val="C586C0"/>
                </a:solidFill>
                <a:effectLst/>
                <a:latin typeface="Courier New" panose="02070309020205020404" pitchFamily="49" charset="0"/>
              </a:rPr>
              <a:t>break</a:t>
            </a:r>
            <a:endParaRPr lang="en-US" altLang="ja-JP" sz="2000" b="0" dirty="0">
              <a:solidFill>
                <a:srgbClr val="D4D4D4"/>
              </a:solidFill>
              <a:effectLst/>
              <a:latin typeface="Courier New" panose="02070309020205020404" pitchFamily="49" charset="0"/>
            </a:endParaRPr>
          </a:p>
          <a:p>
            <a:r>
              <a:rPr lang="en-US" altLang="ja-JP" sz="2000" b="0" dirty="0">
                <a:solidFill>
                  <a:srgbClr val="DCDCAA"/>
                </a:solidFill>
                <a:effectLst/>
                <a:latin typeface="Courier New" panose="02070309020205020404" pitchFamily="49" charset="0"/>
              </a:rPr>
              <a:t>print</a:t>
            </a:r>
            <a:r>
              <a:rPr lang="en-US" altLang="ja-JP" sz="2000" b="0" dirty="0">
                <a:solidFill>
                  <a:srgbClr val="DCDCDC"/>
                </a:solidFill>
                <a:effectLst/>
                <a:latin typeface="Courier New" panose="02070309020205020404" pitchFamily="49" charset="0"/>
              </a:rPr>
              <a:t>(</a:t>
            </a:r>
            <a:r>
              <a:rPr lang="en-US" altLang="ja-JP" sz="2000" b="0" dirty="0">
                <a:solidFill>
                  <a:srgbClr val="569CD6"/>
                </a:solidFill>
                <a:effectLst/>
                <a:latin typeface="Courier New" panose="02070309020205020404" pitchFamily="49" charset="0"/>
              </a:rPr>
              <a:t>f</a:t>
            </a:r>
            <a:r>
              <a:rPr lang="en-US" altLang="ja-JP" sz="2000" b="0" dirty="0">
                <a:solidFill>
                  <a:srgbClr val="CE9178"/>
                </a:solidFill>
                <a:effectLst/>
                <a:latin typeface="Courier New" panose="02070309020205020404" pitchFamily="49" charset="0"/>
              </a:rPr>
              <a:t>"</a:t>
            </a:r>
            <a:r>
              <a:rPr lang="ja-JP" altLang="en-US" sz="2000" b="0" dirty="0">
                <a:solidFill>
                  <a:srgbClr val="CE9178"/>
                </a:solidFill>
                <a:effectLst/>
                <a:latin typeface="Courier New" panose="02070309020205020404" pitchFamily="49" charset="0"/>
              </a:rPr>
              <a:t>平均二乗誤差 </a:t>
            </a:r>
            <a:r>
              <a:rPr lang="en-US" altLang="ja-JP" sz="2000" b="0" dirty="0">
                <a:solidFill>
                  <a:srgbClr val="CE9178"/>
                </a:solidFill>
                <a:effectLst/>
                <a:latin typeface="Courier New" panose="02070309020205020404" pitchFamily="49" charset="0"/>
              </a:rPr>
              <a:t>: </a:t>
            </a:r>
            <a:r>
              <a:rPr lang="en-US" altLang="ja-JP" sz="2000" b="0" dirty="0">
                <a:solidFill>
                  <a:srgbClr val="DCDCDC"/>
                </a:solidFill>
                <a:effectLst/>
                <a:latin typeface="Courier New" panose="02070309020205020404" pitchFamily="49" charset="0"/>
              </a:rPr>
              <a:t>{</a:t>
            </a:r>
            <a:r>
              <a:rPr lang="en-US" altLang="ja-JP" sz="2000" b="0" dirty="0">
                <a:solidFill>
                  <a:srgbClr val="D4D4D4"/>
                </a:solidFill>
                <a:effectLst/>
                <a:latin typeface="Courier New" panose="02070309020205020404" pitchFamily="49" charset="0"/>
              </a:rPr>
              <a:t>loss</a:t>
            </a:r>
            <a:r>
              <a:rPr lang="en-US" altLang="ja-JP" sz="2000" b="0" dirty="0">
                <a:solidFill>
                  <a:srgbClr val="DCDCDC"/>
                </a:solidFill>
                <a:effectLst/>
                <a:latin typeface="Courier New" panose="02070309020205020404" pitchFamily="49" charset="0"/>
              </a:rPr>
              <a:t>}</a:t>
            </a:r>
            <a:r>
              <a:rPr lang="en-US" altLang="ja-JP" sz="2000" b="0" dirty="0">
                <a:solidFill>
                  <a:srgbClr val="CE9178"/>
                </a:solidFill>
                <a:effectLst/>
                <a:latin typeface="Courier New" panose="02070309020205020404" pitchFamily="49" charset="0"/>
              </a:rPr>
              <a:t>"</a:t>
            </a:r>
            <a:r>
              <a:rPr lang="en-US" altLang="ja-JP" sz="2000" b="0" dirty="0">
                <a:solidFill>
                  <a:srgbClr val="DCDCDC"/>
                </a:solidFill>
                <a:effectLst/>
                <a:latin typeface="Courier New" panose="02070309020205020404" pitchFamily="49" charset="0"/>
              </a:rPr>
              <a:t>)</a:t>
            </a:r>
            <a:endParaRPr lang="en-US" altLang="ja-JP" sz="20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3536708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BD342-E9BA-88C4-E3F5-7D711791AD9C}"/>
              </a:ext>
            </a:extLst>
          </p:cNvPr>
          <p:cNvSpPr>
            <a:spLocks noGrp="1"/>
          </p:cNvSpPr>
          <p:nvPr>
            <p:ph type="title"/>
          </p:nvPr>
        </p:nvSpPr>
        <p:spPr/>
        <p:txBody>
          <a:bodyPr/>
          <a:lstStyle/>
          <a:p>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8F24AC7-3B6B-0FCF-9122-AE4F13DEFC68}"/>
                  </a:ext>
                </a:extLst>
              </p:cNvPr>
              <p:cNvSpPr>
                <a:spLocks noGrp="1"/>
              </p:cNvSpPr>
              <p:nvPr>
                <p:ph idx="1"/>
              </p:nvPr>
            </p:nvSpPr>
            <p:spPr/>
            <p:txBody>
              <a:bodyPr/>
              <a:lstStyle/>
              <a:p>
                <a:pPr marL="0" indent="0">
                  <a:buNone/>
                </a:pPr>
                <a:r>
                  <a:rPr lang="ja-JP" altLang="en-US"/>
                  <a:t>直線が全部の点を通っている場合，平均二乗誤差は</a:t>
                </a:r>
                <a:r>
                  <a:rPr lang="en-US" altLang="ja-JP" dirty="0"/>
                  <a:t>0</a:t>
                </a:r>
                <a:r>
                  <a:rPr lang="ja-JP" altLang="en-US"/>
                  <a:t>になる</a:t>
                </a:r>
                <a:endParaRPr lang="en-US" altLang="ja-JP" dirty="0"/>
              </a:p>
              <a:p>
                <a:pPr marL="0" indent="0">
                  <a:buNone/>
                </a:pPr>
                <a:r>
                  <a:rPr kumimoji="1" lang="ja-JP" altLang="en-US"/>
                  <a:t>→</a:t>
                </a:r>
                <a:r>
                  <a:rPr kumimoji="1" lang="en-US" altLang="ja-JP" dirty="0"/>
                  <a:t> </a:t>
                </a:r>
                <a14:m>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=0</m:t>
                    </m:r>
                  </m:oMath>
                </a14:m>
                <a:r>
                  <a:rPr kumimoji="1" lang="ja-JP" altLang="en-US"/>
                  <a:t>としてパラメータを求める</a:t>
                </a:r>
                <a:endParaRPr kumimoji="1" lang="en-US" altLang="ja-JP" dirty="0"/>
              </a:p>
              <a:p>
                <a:pPr marL="0" indent="0">
                  <a:buNone/>
                </a:pPr>
                <a:r>
                  <a:rPr lang="ja-JP" altLang="en-US"/>
                  <a:t>点が同一直線上にある場合，この考え方は正しいが，</a:t>
                </a:r>
                <a:endParaRPr lang="en-US" altLang="ja-JP" dirty="0"/>
              </a:p>
              <a:p>
                <a:pPr marL="0" indent="0">
                  <a:buNone/>
                </a:pPr>
                <a:r>
                  <a:rPr kumimoji="1" lang="ja-JP" altLang="en-US"/>
                  <a:t>点が同一直線上にない場合，この考え方は成立しない</a:t>
                </a:r>
              </a:p>
            </p:txBody>
          </p:sp>
        </mc:Choice>
        <mc:Fallback xmlns="">
          <p:sp>
            <p:nvSpPr>
              <p:cNvPr id="3" name="コンテンツ プレースホルダー 2">
                <a:extLst>
                  <a:ext uri="{FF2B5EF4-FFF2-40B4-BE49-F238E27FC236}">
                    <a16:creationId xmlns:a16="http://schemas.microsoft.com/office/drawing/2014/main" id="{08F24AC7-3B6B-0FCF-9122-AE4F13DEFC68}"/>
                  </a:ext>
                </a:extLst>
              </p:cNvPr>
              <p:cNvSpPr>
                <a:spLocks noGrp="1" noRot="1" noChangeAspect="1" noMove="1" noResize="1" noEditPoints="1" noAdjustHandles="1" noChangeArrowheads="1" noChangeShapeType="1" noTextEdit="1"/>
              </p:cNvSpPr>
              <p:nvPr>
                <p:ph idx="1"/>
              </p:nvPr>
            </p:nvSpPr>
            <p:spPr>
              <a:blipFill>
                <a:blip r:embed="rId2"/>
                <a:stretch>
                  <a:fillRect l="-1088" t="-119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CB3BE86-6442-303C-DA98-50E4EF041883}"/>
              </a:ext>
            </a:extLst>
          </p:cNvPr>
          <p:cNvSpPr>
            <a:spLocks noGrp="1"/>
          </p:cNvSpPr>
          <p:nvPr>
            <p:ph type="sldNum" sz="quarter" idx="12"/>
          </p:nvPr>
        </p:nvSpPr>
        <p:spPr/>
        <p:txBody>
          <a:bodyPr/>
          <a:lstStyle/>
          <a:p>
            <a:fld id="{3C83C733-A267-4C27-B924-90460700986B}" type="slidenum">
              <a:rPr lang="ja-JP" altLang="en-US" smtClean="0"/>
              <a:pPr/>
              <a:t>28</a:t>
            </a:fld>
            <a:endParaRPr lang="ja-JP" altLang="en-US"/>
          </a:p>
        </p:txBody>
      </p:sp>
      <p:pic>
        <p:nvPicPr>
          <p:cNvPr id="5" name="Picture 6">
            <a:extLst>
              <a:ext uri="{FF2B5EF4-FFF2-40B4-BE49-F238E27FC236}">
                <a16:creationId xmlns:a16="http://schemas.microsoft.com/office/drawing/2014/main" id="{0F6DF74D-55E5-11C9-6187-17D79F10A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089" y="3362396"/>
            <a:ext cx="3103320" cy="297706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8CE3A2C1-C9A9-4EA0-D49C-908B09407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361123" y="3377599"/>
            <a:ext cx="3014513" cy="294869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a:extLst>
              <a:ext uri="{FF2B5EF4-FFF2-40B4-BE49-F238E27FC236}">
                <a16:creationId xmlns:a16="http://schemas.microsoft.com/office/drawing/2014/main" id="{B274CE82-330D-22E5-9E96-7A437DEC1197}"/>
              </a:ext>
            </a:extLst>
          </p:cNvPr>
          <p:cNvCxnSpPr/>
          <p:nvPr/>
        </p:nvCxnSpPr>
        <p:spPr>
          <a:xfrm>
            <a:off x="3147607" y="3540369"/>
            <a:ext cx="2336800" cy="2328985"/>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pic>
        <p:nvPicPr>
          <p:cNvPr id="2052" name="Picture 4" descr="Mr. incredible becoming uncanny - Mr. incredible becoming 〇〇 Wiki*">
            <a:extLst>
              <a:ext uri="{FF2B5EF4-FFF2-40B4-BE49-F238E27FC236}">
                <a16:creationId xmlns:a16="http://schemas.microsoft.com/office/drawing/2014/main" id="{E06FBB13-8A21-BBE0-420F-4929456E84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6764" y="3906249"/>
            <a:ext cx="1874359" cy="18893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r.インクレディブル」 _(┐「ε:)_の４コマ漫画の素材 - ロロロロ">
            <a:extLst>
              <a:ext uri="{FF2B5EF4-FFF2-40B4-BE49-F238E27FC236}">
                <a16:creationId xmlns:a16="http://schemas.microsoft.com/office/drawing/2014/main" id="{C413C876-E791-8A39-B99A-9B3892AD3D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694" y="3906249"/>
            <a:ext cx="1912395" cy="188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230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CF064-7AEF-498E-20C8-A2E45ECAA8C4}"/>
              </a:ext>
            </a:extLst>
          </p:cNvPr>
          <p:cNvSpPr>
            <a:spLocks noGrp="1"/>
          </p:cNvSpPr>
          <p:nvPr>
            <p:ph type="title"/>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42300FB-56BA-4898-F952-47F84C076823}"/>
                  </a:ext>
                </a:extLst>
              </p:cNvPr>
              <p:cNvSpPr>
                <a:spLocks noGrp="1"/>
              </p:cNvSpPr>
              <p:nvPr>
                <p:ph idx="1"/>
              </p:nvPr>
            </p:nvSpPr>
            <p:spPr/>
            <p:txBody>
              <a:bodyPr>
                <a:normAutofit lnSpcReduction="10000"/>
              </a:bodyPr>
              <a:lstStyle/>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r>
                  <a:rPr lang="ja-JP" altLang="en-US" dirty="0"/>
                  <a:t>最小の平均二乗誤差は</a:t>
                </a:r>
                <a:r>
                  <a:rPr lang="en-US" altLang="ja-JP" dirty="0"/>
                  <a:t>0.00013(</a:t>
                </a:r>
                <a14:m>
                  <m:oMath xmlns:m="http://schemas.openxmlformats.org/officeDocument/2006/math">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m:rPr>
                        <m:nor/>
                      </m:rPr>
                      <a:rPr lang="en-US" altLang="ja-JP"/>
                      <m:t>0.67676</m:t>
                    </m:r>
                  </m:oMath>
                </a14:m>
                <a:r>
                  <a:rPr lang="en-US" altLang="ja-JP" dirty="0"/>
                  <a:t>)</a:t>
                </a:r>
                <a:r>
                  <a:rPr lang="ja-JP" altLang="en-US" dirty="0"/>
                  <a:t>だった</a:t>
                </a:r>
                <a:endParaRPr kumimoji="1" lang="en-US" altLang="ja-JP" dirty="0"/>
              </a:p>
            </p:txBody>
          </p:sp>
        </mc:Choice>
        <mc:Fallback>
          <p:sp>
            <p:nvSpPr>
              <p:cNvPr id="3" name="コンテンツ プレースホルダー 2">
                <a:extLst>
                  <a:ext uri="{FF2B5EF4-FFF2-40B4-BE49-F238E27FC236}">
                    <a16:creationId xmlns:a16="http://schemas.microsoft.com/office/drawing/2014/main" id="{742300FB-56BA-4898-F952-47F84C076823}"/>
                  </a:ext>
                </a:extLst>
              </p:cNvPr>
              <p:cNvSpPr>
                <a:spLocks noGrp="1" noRot="1" noChangeAspect="1" noMove="1" noResize="1" noEditPoints="1" noAdjustHandles="1" noChangeArrowheads="1" noChangeShapeType="1" noTextEdit="1"/>
              </p:cNvSpPr>
              <p:nvPr>
                <p:ph idx="1"/>
              </p:nvPr>
            </p:nvSpPr>
            <p:spPr>
              <a:blipFill>
                <a:blip r:embed="rId2"/>
                <a:stretch>
                  <a:fillRect l="-109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86B528F-D03A-3CA0-1BE4-92844EA0BFBE}"/>
              </a:ext>
            </a:extLst>
          </p:cNvPr>
          <p:cNvSpPr>
            <a:spLocks noGrp="1"/>
          </p:cNvSpPr>
          <p:nvPr>
            <p:ph type="sldNum" sz="quarter" idx="12"/>
          </p:nvPr>
        </p:nvSpPr>
        <p:spPr/>
        <p:txBody>
          <a:bodyPr/>
          <a:lstStyle/>
          <a:p>
            <a:fld id="{3C83C733-A267-4C27-B924-90460700986B}" type="slidenum">
              <a:rPr lang="ja-JP" altLang="en-US" smtClean="0"/>
              <a:pPr/>
              <a:t>29</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71E34C2D-EAE6-4625-407E-5F53C5100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938" y="1058429"/>
            <a:ext cx="9320123" cy="4660062"/>
          </a:xfrm>
          <a:prstGeom prst="rect">
            <a:avLst/>
          </a:prstGeom>
        </p:spPr>
      </p:pic>
    </p:spTree>
    <p:extLst>
      <p:ext uri="{BB962C8B-B14F-4D97-AF65-F5344CB8AC3E}">
        <p14:creationId xmlns:p14="http://schemas.microsoft.com/office/powerpoint/2010/main" val="343869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D0FC5-AA59-CE88-8606-A25C9DCF83E1}"/>
              </a:ext>
            </a:extLst>
          </p:cNvPr>
          <p:cNvSpPr>
            <a:spLocks noGrp="1"/>
          </p:cNvSpPr>
          <p:nvPr>
            <p:ph type="title"/>
          </p:nvPr>
        </p:nvSpPr>
        <p:spPr/>
        <p:txBody>
          <a:bodyPr/>
          <a:lstStyle/>
          <a:p>
            <a:r>
              <a:rPr kumimoji="1" lang="ja-JP" altLang="en-US"/>
              <a:t>実施内容</a:t>
            </a:r>
          </a:p>
        </p:txBody>
      </p:sp>
      <p:sp>
        <p:nvSpPr>
          <p:cNvPr id="3" name="コンテンツ プレースホルダー 2">
            <a:extLst>
              <a:ext uri="{FF2B5EF4-FFF2-40B4-BE49-F238E27FC236}">
                <a16:creationId xmlns:a16="http://schemas.microsoft.com/office/drawing/2014/main" id="{9798D64D-E8DF-9028-CAD4-7BAE623CFB93}"/>
              </a:ext>
            </a:extLst>
          </p:cNvPr>
          <p:cNvSpPr>
            <a:spLocks noGrp="1"/>
          </p:cNvSpPr>
          <p:nvPr>
            <p:ph idx="1"/>
          </p:nvPr>
        </p:nvSpPr>
        <p:spPr/>
        <p:txBody>
          <a:bodyPr/>
          <a:lstStyle/>
          <a:p>
            <a:pPr marL="0" indent="0">
              <a:buNone/>
            </a:pPr>
            <a:r>
              <a:rPr lang="ja-JP" altLang="en-US"/>
              <a:t>宿題の解説</a:t>
            </a:r>
            <a:r>
              <a:rPr lang="en-US" altLang="ja-JP" dirty="0"/>
              <a:t>+</a:t>
            </a:r>
            <a:r>
              <a:rPr lang="ja-JP" altLang="en-US"/>
              <a:t>理屈の説明</a:t>
            </a:r>
            <a:r>
              <a:rPr lang="en-US" altLang="ja-JP" dirty="0"/>
              <a:t>+</a:t>
            </a:r>
            <a:r>
              <a:rPr lang="ja-JP" altLang="en-US"/>
              <a:t>プログラムの作成</a:t>
            </a:r>
            <a:r>
              <a:rPr lang="en-US" altLang="ja-JP" dirty="0"/>
              <a:t>+</a:t>
            </a:r>
            <a:r>
              <a:rPr lang="ja-JP" altLang="en-US"/>
              <a:t>宿題</a:t>
            </a:r>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732D2061-B91A-4D4C-74F2-2D4E2B737481}"/>
              </a:ext>
            </a:extLst>
          </p:cNvPr>
          <p:cNvSpPr>
            <a:spLocks noGrp="1"/>
          </p:cNvSpPr>
          <p:nvPr>
            <p:ph type="sldNum" sz="quarter" idx="12"/>
          </p:nvPr>
        </p:nvSpPr>
        <p:spPr/>
        <p:txBody>
          <a:bodyPr/>
          <a:lstStyle/>
          <a:p>
            <a:fld id="{3C83C733-A267-4C27-B924-90460700986B}" type="slidenum">
              <a:rPr lang="ja-JP" altLang="en-US" smtClean="0"/>
              <a:pPr/>
              <a:t>3</a:t>
            </a:fld>
            <a:endParaRPr lang="ja-JP" altLang="en-US"/>
          </a:p>
        </p:txBody>
      </p:sp>
      <p:graphicFrame>
        <p:nvGraphicFramePr>
          <p:cNvPr id="5" name="表 4">
            <a:extLst>
              <a:ext uri="{FF2B5EF4-FFF2-40B4-BE49-F238E27FC236}">
                <a16:creationId xmlns:a16="http://schemas.microsoft.com/office/drawing/2014/main" id="{E253C19B-35B8-641E-1D7A-3D3820FFB23C}"/>
              </a:ext>
            </a:extLst>
          </p:cNvPr>
          <p:cNvGraphicFramePr>
            <a:graphicFrameLocks noGrp="1"/>
          </p:cNvGraphicFramePr>
          <p:nvPr>
            <p:extLst>
              <p:ext uri="{D42A27DB-BD31-4B8C-83A1-F6EECF244321}">
                <p14:modId xmlns:p14="http://schemas.microsoft.com/office/powerpoint/2010/main" val="2274576986"/>
              </p:ext>
            </p:extLst>
          </p:nvPr>
        </p:nvGraphicFramePr>
        <p:xfrm>
          <a:off x="262076" y="1574231"/>
          <a:ext cx="11664000" cy="4846320"/>
        </p:xfrm>
        <a:graphic>
          <a:graphicData uri="http://schemas.openxmlformats.org/drawingml/2006/table">
            <a:tbl>
              <a:tblPr firstRow="1" bandRow="1">
                <a:tableStyleId>{5C22544A-7EE6-4342-B048-85BDC9FD1C3A}</a:tableStyleId>
              </a:tblPr>
              <a:tblGrid>
                <a:gridCol w="1054800">
                  <a:extLst>
                    <a:ext uri="{9D8B030D-6E8A-4147-A177-3AD203B41FA5}">
                      <a16:colId xmlns:a16="http://schemas.microsoft.com/office/drawing/2014/main" val="3116874167"/>
                    </a:ext>
                  </a:extLst>
                </a:gridCol>
                <a:gridCol w="4777200">
                  <a:extLst>
                    <a:ext uri="{9D8B030D-6E8A-4147-A177-3AD203B41FA5}">
                      <a16:colId xmlns:a16="http://schemas.microsoft.com/office/drawing/2014/main" val="3122435375"/>
                    </a:ext>
                  </a:extLst>
                </a:gridCol>
                <a:gridCol w="1054800">
                  <a:extLst>
                    <a:ext uri="{9D8B030D-6E8A-4147-A177-3AD203B41FA5}">
                      <a16:colId xmlns:a16="http://schemas.microsoft.com/office/drawing/2014/main" val="450351810"/>
                    </a:ext>
                  </a:extLst>
                </a:gridCol>
                <a:gridCol w="4777200">
                  <a:extLst>
                    <a:ext uri="{9D8B030D-6E8A-4147-A177-3AD203B41FA5}">
                      <a16:colId xmlns:a16="http://schemas.microsoft.com/office/drawing/2014/main" val="2977423780"/>
                    </a:ext>
                  </a:extLst>
                </a:gridCol>
              </a:tblGrid>
              <a:tr h="370840">
                <a:tc>
                  <a:txBody>
                    <a:bodyPr/>
                    <a:lstStyle/>
                    <a:p>
                      <a:pPr algn="ctr"/>
                      <a:r>
                        <a:rPr kumimoji="1" lang="ja-JP" altLang="en-US" sz="2400"/>
                        <a:t>日付</a:t>
                      </a:r>
                    </a:p>
                  </a:txBody>
                  <a:tcPr anchor="ctr"/>
                </a:tc>
                <a:tc>
                  <a:txBody>
                    <a:bodyPr/>
                    <a:lstStyle/>
                    <a:p>
                      <a:pPr algn="ctr"/>
                      <a:r>
                        <a:rPr kumimoji="1" lang="ja-JP" altLang="en-US" sz="2400"/>
                        <a:t>内容</a:t>
                      </a:r>
                    </a:p>
                  </a:txBody>
                  <a:tcPr anchor="ctr"/>
                </a:tc>
                <a:tc>
                  <a:txBody>
                    <a:bodyPr/>
                    <a:lstStyle/>
                    <a:p>
                      <a:pPr algn="ctr"/>
                      <a:r>
                        <a:rPr kumimoji="1" lang="ja-JP" altLang="en-US" sz="2400"/>
                        <a:t>日付</a:t>
                      </a:r>
                    </a:p>
                  </a:txBody>
                  <a:tcPr anchor="ctr"/>
                </a:tc>
                <a:tc>
                  <a:txBody>
                    <a:bodyPr/>
                    <a:lstStyle/>
                    <a:p>
                      <a:pPr algn="ctr"/>
                      <a:r>
                        <a:rPr kumimoji="1" lang="ja-JP" altLang="en-US" sz="2400"/>
                        <a:t>内容</a:t>
                      </a:r>
                    </a:p>
                  </a:txBody>
                  <a:tcPr anchor="ctr"/>
                </a:tc>
                <a:extLst>
                  <a:ext uri="{0D108BD9-81ED-4DB2-BD59-A6C34878D82A}">
                    <a16:rowId xmlns:a16="http://schemas.microsoft.com/office/drawing/2014/main" val="994570831"/>
                  </a:ext>
                </a:extLst>
              </a:tr>
              <a:tr h="370840">
                <a:tc>
                  <a:txBody>
                    <a:bodyPr/>
                    <a:lstStyle/>
                    <a:p>
                      <a:pPr algn="ctr"/>
                      <a:r>
                        <a:rPr kumimoji="1" lang="en-US" altLang="ja-JP" sz="2400" dirty="0"/>
                        <a:t>9/26</a:t>
                      </a:r>
                      <a:endParaRPr kumimoji="1" lang="ja-JP" altLang="en-US" sz="2400"/>
                    </a:p>
                  </a:txBody>
                  <a:tcPr anchor="ctr"/>
                </a:tc>
                <a:tc>
                  <a:txBody>
                    <a:bodyPr/>
                    <a:lstStyle/>
                    <a:p>
                      <a:pPr algn="ctr"/>
                      <a:r>
                        <a:rPr kumimoji="1" lang="ja-JP" altLang="en-US" sz="2400" dirty="0"/>
                        <a:t>ガイダンス</a:t>
                      </a:r>
                    </a:p>
                  </a:txBody>
                  <a:tcPr anchor="ctr"/>
                </a:tc>
                <a:tc>
                  <a:txBody>
                    <a:bodyPr/>
                    <a:lstStyle/>
                    <a:p>
                      <a:pPr algn="ctr"/>
                      <a:r>
                        <a:rPr kumimoji="1" lang="en-US" altLang="ja-JP" sz="2400" dirty="0"/>
                        <a:t>11/21</a:t>
                      </a:r>
                      <a:endParaRPr kumimoji="1" lang="ja-JP" altLang="en-US" sz="24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spc="-160" baseline="0"/>
                        <a:t>セマンティックセグメンテーション</a:t>
                      </a:r>
                      <a:endParaRPr kumimoji="1" lang="en-US" altLang="ja-JP" sz="2400" spc="-160" baseline="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spc="-160" baseline="0"/>
                        <a:t>画像生成</a:t>
                      </a:r>
                    </a:p>
                  </a:txBody>
                  <a:tcPr anchor="ctr"/>
                </a:tc>
                <a:extLst>
                  <a:ext uri="{0D108BD9-81ED-4DB2-BD59-A6C34878D82A}">
                    <a16:rowId xmlns:a16="http://schemas.microsoft.com/office/drawing/2014/main" val="1662670947"/>
                  </a:ext>
                </a:extLst>
              </a:tr>
              <a:tr h="370840">
                <a:tc>
                  <a:txBody>
                    <a:bodyPr/>
                    <a:lstStyle/>
                    <a:p>
                      <a:pPr algn="ctr"/>
                      <a:r>
                        <a:rPr kumimoji="1" lang="en-US" altLang="ja-JP" sz="2400" dirty="0"/>
                        <a:t>10/3</a:t>
                      </a:r>
                      <a:endParaRPr kumimoji="1" lang="ja-JP" altLang="en-US" sz="2400"/>
                    </a:p>
                  </a:txBody>
                  <a:tcPr anchor="ctr"/>
                </a:tc>
                <a:tc>
                  <a:txBody>
                    <a:bodyPr/>
                    <a:lstStyle/>
                    <a:p>
                      <a:pPr algn="ctr"/>
                      <a:r>
                        <a:rPr kumimoji="1" lang="ja-JP" altLang="en-US" sz="2400"/>
                        <a:t>単回帰，線形回帰</a:t>
                      </a:r>
                    </a:p>
                  </a:txBody>
                  <a:tcPr anchor="ctr"/>
                </a:tc>
                <a:tc>
                  <a:txBody>
                    <a:bodyPr/>
                    <a:lstStyle/>
                    <a:p>
                      <a:pPr algn="ctr"/>
                      <a:r>
                        <a:rPr kumimoji="1" lang="en-US" altLang="ja-JP" sz="2400" dirty="0"/>
                        <a:t>11/28</a:t>
                      </a:r>
                      <a:endParaRPr kumimoji="1" lang="ja-JP" altLang="en-US" sz="2400"/>
                    </a:p>
                  </a:txBody>
                  <a:tcPr anchor="ctr"/>
                </a:tc>
                <a:tc>
                  <a:txBody>
                    <a:bodyPr/>
                    <a:lstStyle/>
                    <a:p>
                      <a:pPr algn="ctr"/>
                      <a:r>
                        <a:rPr kumimoji="1" lang="ja-JP" altLang="en-US" sz="2400"/>
                        <a:t>画像の</a:t>
                      </a:r>
                      <a:r>
                        <a:rPr kumimoji="1" lang="en-US" altLang="ja-JP" sz="2400" dirty="0"/>
                        <a:t>Attention</a:t>
                      </a:r>
                      <a:endParaRPr kumimoji="1" lang="ja-JP" altLang="en-US" sz="2400"/>
                    </a:p>
                  </a:txBody>
                  <a:tcPr anchor="ctr"/>
                </a:tc>
                <a:extLst>
                  <a:ext uri="{0D108BD9-81ED-4DB2-BD59-A6C34878D82A}">
                    <a16:rowId xmlns:a16="http://schemas.microsoft.com/office/drawing/2014/main" val="580341542"/>
                  </a:ext>
                </a:extLst>
              </a:tr>
              <a:tr h="370840">
                <a:tc>
                  <a:txBody>
                    <a:bodyPr/>
                    <a:lstStyle/>
                    <a:p>
                      <a:pPr algn="ctr"/>
                      <a:r>
                        <a:rPr kumimoji="1" lang="en-US" altLang="ja-JP" sz="2400" dirty="0"/>
                        <a:t>10/10</a:t>
                      </a:r>
                    </a:p>
                  </a:txBody>
                  <a:tcPr anchor="ctr"/>
                </a:tc>
                <a:tc>
                  <a:txBody>
                    <a:bodyPr/>
                    <a:lstStyle/>
                    <a:p>
                      <a:pPr algn="ctr"/>
                      <a:r>
                        <a:rPr kumimoji="1" lang="ja-JP" altLang="en-US" sz="2400"/>
                        <a:t>重回帰，ロジスティック回帰</a:t>
                      </a:r>
                    </a:p>
                  </a:txBody>
                  <a:tcPr anchor="ctr"/>
                </a:tc>
                <a:tc>
                  <a:txBody>
                    <a:bodyPr/>
                    <a:lstStyle/>
                    <a:p>
                      <a:pPr algn="ctr"/>
                      <a:r>
                        <a:rPr kumimoji="1" lang="en-US" altLang="ja-JP" sz="2400" dirty="0"/>
                        <a:t>12/5</a:t>
                      </a:r>
                      <a:endParaRPr kumimoji="1" lang="ja-JP" altLang="en-US" sz="2400"/>
                    </a:p>
                  </a:txBody>
                  <a:tcPr anchor="ctr"/>
                </a:tc>
                <a:tc>
                  <a:txBody>
                    <a:bodyPr/>
                    <a:lstStyle/>
                    <a:p>
                      <a:pPr algn="ctr"/>
                      <a:r>
                        <a:rPr kumimoji="1" lang="ja-JP" altLang="en-US" sz="2400"/>
                        <a:t>再帰的ニューラルネットワーク</a:t>
                      </a:r>
                    </a:p>
                  </a:txBody>
                  <a:tcPr anchor="ctr"/>
                </a:tc>
                <a:extLst>
                  <a:ext uri="{0D108BD9-81ED-4DB2-BD59-A6C34878D82A}">
                    <a16:rowId xmlns:a16="http://schemas.microsoft.com/office/drawing/2014/main" val="4084267003"/>
                  </a:ext>
                </a:extLst>
              </a:tr>
              <a:tr h="370840">
                <a:tc>
                  <a:txBody>
                    <a:bodyPr/>
                    <a:lstStyle/>
                    <a:p>
                      <a:pPr algn="ctr"/>
                      <a:r>
                        <a:rPr kumimoji="1" lang="en-US" altLang="ja-JP" sz="2400" dirty="0"/>
                        <a:t>10/17</a:t>
                      </a:r>
                      <a:endParaRPr kumimoji="1" lang="ja-JP" altLang="en-US" sz="2400"/>
                    </a:p>
                  </a:txBody>
                  <a:tcPr anchor="ctr"/>
                </a:tc>
                <a:tc>
                  <a:txBody>
                    <a:bodyPr/>
                    <a:lstStyle/>
                    <a:p>
                      <a:pPr algn="ctr"/>
                      <a:r>
                        <a:rPr kumimoji="1" lang="ja-JP" altLang="en-US" sz="2400"/>
                        <a:t>多項式回帰，過学習，正則化</a:t>
                      </a:r>
                    </a:p>
                  </a:txBody>
                  <a:tcPr anchor="ctr"/>
                </a:tc>
                <a:tc>
                  <a:txBody>
                    <a:bodyPr/>
                    <a:lstStyle/>
                    <a:p>
                      <a:pPr algn="ctr"/>
                      <a:r>
                        <a:rPr kumimoji="1" lang="en-US" altLang="ja-JP" sz="2400" dirty="0"/>
                        <a:t>12/12</a:t>
                      </a:r>
                      <a:endParaRPr kumimoji="1" lang="ja-JP" altLang="en-US" sz="2400"/>
                    </a:p>
                  </a:txBody>
                  <a:tcPr anchor="ctr"/>
                </a:tc>
                <a:tc>
                  <a:txBody>
                    <a:bodyPr/>
                    <a:lstStyle/>
                    <a:p>
                      <a:pPr algn="ctr"/>
                      <a:r>
                        <a:rPr kumimoji="1" lang="ja-JP" altLang="en-US" sz="2400"/>
                        <a:t>文章分類，文章生成</a:t>
                      </a:r>
                    </a:p>
                  </a:txBody>
                  <a:tcPr anchor="ctr"/>
                </a:tc>
                <a:extLst>
                  <a:ext uri="{0D108BD9-81ED-4DB2-BD59-A6C34878D82A}">
                    <a16:rowId xmlns:a16="http://schemas.microsoft.com/office/drawing/2014/main" val="3454206792"/>
                  </a:ext>
                </a:extLst>
              </a:tr>
              <a:tr h="370840">
                <a:tc>
                  <a:txBody>
                    <a:bodyPr/>
                    <a:lstStyle/>
                    <a:p>
                      <a:pPr algn="ctr"/>
                      <a:r>
                        <a:rPr kumimoji="1" lang="en-US" altLang="ja-JP" sz="2400" dirty="0"/>
                        <a:t>10/24</a:t>
                      </a:r>
                      <a:endParaRPr kumimoji="1" lang="ja-JP" altLang="en-US" sz="2400"/>
                    </a:p>
                  </a:txBody>
                  <a:tcPr anchor="ctr"/>
                </a:tc>
                <a:tc>
                  <a:txBody>
                    <a:bodyPr/>
                    <a:lstStyle/>
                    <a:p>
                      <a:pPr algn="ctr"/>
                      <a:r>
                        <a:rPr kumimoji="1" lang="en-US" altLang="ja-JP" sz="2400" dirty="0"/>
                        <a:t>2</a:t>
                      </a:r>
                      <a:r>
                        <a:rPr kumimoji="1" lang="ja-JP" altLang="en-US" sz="2400"/>
                        <a:t>層のニューラルネットワーク</a:t>
                      </a:r>
                    </a:p>
                  </a:txBody>
                  <a:tcPr anchor="ctr"/>
                </a:tc>
                <a:tc>
                  <a:txBody>
                    <a:bodyPr/>
                    <a:lstStyle/>
                    <a:p>
                      <a:pPr algn="ctr"/>
                      <a:r>
                        <a:rPr kumimoji="1" lang="en-US" altLang="ja-JP" sz="2400" dirty="0"/>
                        <a:t>12/19</a:t>
                      </a:r>
                      <a:endParaRPr kumimoji="1" lang="ja-JP" altLang="en-US" sz="2400"/>
                    </a:p>
                  </a:txBody>
                  <a:tcPr anchor="ctr"/>
                </a:tc>
                <a:tc>
                  <a:txBody>
                    <a:bodyPr/>
                    <a:lstStyle/>
                    <a:p>
                      <a:pPr algn="ctr"/>
                      <a:r>
                        <a:rPr kumimoji="1" lang="en-US" altLang="ja-JP" sz="2400" dirty="0"/>
                        <a:t>Transformer</a:t>
                      </a:r>
                      <a:r>
                        <a:rPr kumimoji="1" lang="ja-JP" altLang="en-US" sz="2400"/>
                        <a:t>，</a:t>
                      </a:r>
                      <a:r>
                        <a:rPr kumimoji="1" lang="en-US" altLang="ja-JP" sz="2400" dirty="0"/>
                        <a:t>BERT</a:t>
                      </a:r>
                      <a:endParaRPr kumimoji="1" lang="ja-JP" altLang="en-US" sz="2400"/>
                    </a:p>
                  </a:txBody>
                  <a:tcPr anchor="ctr"/>
                </a:tc>
                <a:extLst>
                  <a:ext uri="{0D108BD9-81ED-4DB2-BD59-A6C34878D82A}">
                    <a16:rowId xmlns:a16="http://schemas.microsoft.com/office/drawing/2014/main" val="3763051477"/>
                  </a:ext>
                </a:extLst>
              </a:tr>
              <a:tr h="370840">
                <a:tc>
                  <a:txBody>
                    <a:bodyPr/>
                    <a:lstStyle/>
                    <a:p>
                      <a:pPr algn="ctr"/>
                      <a:r>
                        <a:rPr kumimoji="1" lang="en-US" altLang="ja-JP" sz="2400" dirty="0"/>
                        <a:t>10/31</a:t>
                      </a:r>
                      <a:endParaRPr kumimoji="1" lang="ja-JP" altLang="en-US" sz="2400"/>
                    </a:p>
                  </a:txBody>
                  <a:tcPr anchor="ctr"/>
                </a:tc>
                <a:tc>
                  <a:txBody>
                    <a:bodyPr/>
                    <a:lstStyle/>
                    <a:p>
                      <a:pPr algn="ctr"/>
                      <a:r>
                        <a:rPr kumimoji="1" lang="ja-JP" altLang="en-US" sz="2400"/>
                        <a:t>多層のニューラルネットワーク</a:t>
                      </a:r>
                    </a:p>
                  </a:txBody>
                  <a:tcPr anchor="ctr"/>
                </a:tc>
                <a:tc>
                  <a:txBody>
                    <a:bodyPr/>
                    <a:lstStyle/>
                    <a:p>
                      <a:pPr algn="ctr"/>
                      <a:r>
                        <a:rPr kumimoji="1" lang="en-US" altLang="ja-JP" sz="2400" dirty="0"/>
                        <a:t>1/9</a:t>
                      </a:r>
                      <a:endParaRPr kumimoji="1" lang="ja-JP" altLang="en-US" sz="2400"/>
                    </a:p>
                  </a:txBody>
                  <a:tcPr anchor="ctr"/>
                </a:tc>
                <a:tc>
                  <a:txBody>
                    <a:bodyPr/>
                    <a:lstStyle/>
                    <a:p>
                      <a:pPr algn="ctr"/>
                      <a:r>
                        <a:rPr kumimoji="1" lang="ja-JP" altLang="en-US" sz="2400" dirty="0"/>
                        <a:t>方策勾配法</a:t>
                      </a:r>
                    </a:p>
                  </a:txBody>
                  <a:tcPr anchor="ctr"/>
                </a:tc>
                <a:extLst>
                  <a:ext uri="{0D108BD9-81ED-4DB2-BD59-A6C34878D82A}">
                    <a16:rowId xmlns:a16="http://schemas.microsoft.com/office/drawing/2014/main" val="3674696690"/>
                  </a:ext>
                </a:extLst>
              </a:tr>
              <a:tr h="370840">
                <a:tc>
                  <a:txBody>
                    <a:bodyPr/>
                    <a:lstStyle/>
                    <a:p>
                      <a:pPr algn="ctr"/>
                      <a:r>
                        <a:rPr kumimoji="1" lang="en-US" altLang="ja-JP" sz="2400" dirty="0"/>
                        <a:t>11/7</a:t>
                      </a:r>
                      <a:endParaRPr kumimoji="1" lang="ja-JP" altLang="en-US" sz="2400"/>
                    </a:p>
                  </a:txBody>
                  <a:tcPr anchor="ctr"/>
                </a:tc>
                <a:tc>
                  <a:txBody>
                    <a:bodyPr/>
                    <a:lstStyle/>
                    <a:p>
                      <a:pPr algn="ctr"/>
                      <a:r>
                        <a:rPr kumimoji="1" lang="ja-JP" altLang="en-US" sz="2400"/>
                        <a:t>最適化アルゴリズム</a:t>
                      </a:r>
                    </a:p>
                  </a:txBody>
                  <a:tcPr anchor="ctr"/>
                </a:tc>
                <a:tc>
                  <a:txBody>
                    <a:bodyPr/>
                    <a:lstStyle/>
                    <a:p>
                      <a:pPr algn="ctr"/>
                      <a:r>
                        <a:rPr kumimoji="1" lang="en-US" altLang="ja-JP" sz="2400" dirty="0"/>
                        <a:t>1/16</a:t>
                      </a:r>
                      <a:endParaRPr kumimoji="1" lang="ja-JP" altLang="en-US" sz="2400"/>
                    </a:p>
                  </a:txBody>
                  <a:tcPr anchor="ctr"/>
                </a:tc>
                <a:tc>
                  <a:txBody>
                    <a:bodyPr/>
                    <a:lstStyle/>
                    <a:p>
                      <a:pPr algn="ctr"/>
                      <a:r>
                        <a:rPr kumimoji="1" lang="ja-JP" altLang="en-US" sz="2400"/>
                        <a:t>ポスター発表の練習</a:t>
                      </a:r>
                    </a:p>
                  </a:txBody>
                  <a:tcPr anchor="ctr"/>
                </a:tc>
                <a:extLst>
                  <a:ext uri="{0D108BD9-81ED-4DB2-BD59-A6C34878D82A}">
                    <a16:rowId xmlns:a16="http://schemas.microsoft.com/office/drawing/2014/main" val="207936883"/>
                  </a:ext>
                </a:extLst>
              </a:tr>
              <a:tr h="370840">
                <a:tc>
                  <a:txBody>
                    <a:bodyPr/>
                    <a:lstStyle/>
                    <a:p>
                      <a:pPr algn="ctr"/>
                      <a:r>
                        <a:rPr kumimoji="1" lang="en-US" altLang="ja-JP" sz="2400"/>
                        <a:t>11/14</a:t>
                      </a:r>
                      <a:endParaRPr kumimoji="1" lang="ja-JP" altLang="en-US" sz="24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a:t>畳み込みニューラルネットワーク，</a:t>
                      </a:r>
                      <a:endParaRPr kumimoji="1" lang="en-US" altLang="ja-JP"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a:t>画像分類</a:t>
                      </a:r>
                    </a:p>
                  </a:txBody>
                  <a:tcPr anchor="ctr"/>
                </a:tc>
                <a:tc>
                  <a:txBody>
                    <a:bodyPr/>
                    <a:lstStyle/>
                    <a:p>
                      <a:pPr algn="ctr"/>
                      <a:r>
                        <a:rPr kumimoji="1" lang="en-US" altLang="ja-JP" sz="2400" dirty="0"/>
                        <a:t>1/23</a:t>
                      </a:r>
                      <a:endParaRPr kumimoji="1" lang="ja-JP" altLang="en-US" sz="2400"/>
                    </a:p>
                  </a:txBody>
                  <a:tcPr anchor="ctr"/>
                </a:tc>
                <a:tc>
                  <a:txBody>
                    <a:bodyPr/>
                    <a:lstStyle/>
                    <a:p>
                      <a:pPr algn="ctr"/>
                      <a:r>
                        <a:rPr kumimoji="1" lang="ja-JP" altLang="en-US" sz="2400" dirty="0"/>
                        <a:t>ポスター発表</a:t>
                      </a:r>
                    </a:p>
                  </a:txBody>
                  <a:tcPr anchor="ctr"/>
                </a:tc>
                <a:extLst>
                  <a:ext uri="{0D108BD9-81ED-4DB2-BD59-A6C34878D82A}">
                    <a16:rowId xmlns:a16="http://schemas.microsoft.com/office/drawing/2014/main" val="4091486762"/>
                  </a:ext>
                </a:extLst>
              </a:tr>
            </a:tbl>
          </a:graphicData>
        </a:graphic>
      </p:graphicFrame>
    </p:spTree>
    <p:extLst>
      <p:ext uri="{BB962C8B-B14F-4D97-AF65-F5344CB8AC3E}">
        <p14:creationId xmlns:p14="http://schemas.microsoft.com/office/powerpoint/2010/main" val="4047907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CF064-7AEF-498E-20C8-A2E45ECAA8C4}"/>
              </a:ext>
            </a:extLst>
          </p:cNvPr>
          <p:cNvSpPr>
            <a:spLocks noGrp="1"/>
          </p:cNvSpPr>
          <p:nvPr>
            <p:ph type="title"/>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42300FB-56BA-4898-F952-47F84C076823}"/>
                  </a:ext>
                </a:extLst>
              </p:cNvPr>
              <p:cNvSpPr>
                <a:spLocks noGrp="1"/>
              </p:cNvSpPr>
              <p:nvPr>
                <p:ph idx="1"/>
              </p:nvPr>
            </p:nvSpPr>
            <p:spPr/>
            <p:txBody>
              <a:bodyPr>
                <a:normAutofit lnSpcReduction="10000"/>
              </a:bodyPr>
              <a:lstStyle/>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r>
                  <a:rPr lang="ja-JP" altLang="en-US" dirty="0"/>
                  <a:t>最小の平均二乗誤差は</a:t>
                </a:r>
                <a:r>
                  <a:rPr lang="en-US" altLang="ja-JP" dirty="0"/>
                  <a:t>0.00014(</a:t>
                </a:r>
                <a14:m>
                  <m:oMath xmlns:m="http://schemas.openxmlformats.org/officeDocument/2006/math">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m:rPr>
                        <m:nor/>
                      </m:rPr>
                      <a:rPr lang="en-US" altLang="ja-JP"/>
                      <m:t>0.6767</m:t>
                    </m:r>
                    <m:r>
                      <m:rPr>
                        <m:nor/>
                      </m:rPr>
                      <a:rPr lang="en-US" altLang="ja-JP" b="0" i="0" smtClean="0"/>
                      <m:t>7</m:t>
                    </m:r>
                  </m:oMath>
                </a14:m>
                <a:r>
                  <a:rPr lang="en-US" altLang="ja-JP" dirty="0"/>
                  <a:t>)</a:t>
                </a:r>
                <a:r>
                  <a:rPr lang="ja-JP" altLang="en-US" dirty="0"/>
                  <a:t>だった</a:t>
                </a:r>
                <a:endParaRPr kumimoji="1" lang="en-US" altLang="ja-JP" dirty="0"/>
              </a:p>
            </p:txBody>
          </p:sp>
        </mc:Choice>
        <mc:Fallback>
          <p:sp>
            <p:nvSpPr>
              <p:cNvPr id="3" name="コンテンツ プレースホルダー 2">
                <a:extLst>
                  <a:ext uri="{FF2B5EF4-FFF2-40B4-BE49-F238E27FC236}">
                    <a16:creationId xmlns:a16="http://schemas.microsoft.com/office/drawing/2014/main" id="{742300FB-56BA-4898-F952-47F84C076823}"/>
                  </a:ext>
                </a:extLst>
              </p:cNvPr>
              <p:cNvSpPr>
                <a:spLocks noGrp="1" noRot="1" noChangeAspect="1" noMove="1" noResize="1" noEditPoints="1" noAdjustHandles="1" noChangeArrowheads="1" noChangeShapeType="1" noTextEdit="1"/>
              </p:cNvSpPr>
              <p:nvPr>
                <p:ph idx="1"/>
              </p:nvPr>
            </p:nvSpPr>
            <p:spPr>
              <a:blipFill>
                <a:blip r:embed="rId2"/>
                <a:stretch>
                  <a:fillRect l="-109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86B528F-D03A-3CA0-1BE4-92844EA0BFBE}"/>
              </a:ext>
            </a:extLst>
          </p:cNvPr>
          <p:cNvSpPr>
            <a:spLocks noGrp="1"/>
          </p:cNvSpPr>
          <p:nvPr>
            <p:ph type="sldNum" sz="quarter" idx="12"/>
          </p:nvPr>
        </p:nvSpPr>
        <p:spPr/>
        <p:txBody>
          <a:bodyPr/>
          <a:lstStyle/>
          <a:p>
            <a:fld id="{3C83C733-A267-4C27-B924-90460700986B}" type="slidenum">
              <a:rPr lang="ja-JP" altLang="en-US" smtClean="0"/>
              <a:pPr/>
              <a:t>30</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71E34C2D-EAE6-4625-407E-5F53C5100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938" y="1058429"/>
            <a:ext cx="9320123" cy="4660062"/>
          </a:xfrm>
          <a:prstGeom prst="rect">
            <a:avLst/>
          </a:prstGeom>
        </p:spPr>
      </p:pic>
      <p:pic>
        <p:nvPicPr>
          <p:cNvPr id="1026" name="Picture 2">
            <a:extLst>
              <a:ext uri="{FF2B5EF4-FFF2-40B4-BE49-F238E27FC236}">
                <a16:creationId xmlns:a16="http://schemas.microsoft.com/office/drawing/2014/main" id="{B19006A3-3607-0B44-8466-8281358CB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936" y="1047750"/>
            <a:ext cx="9320125" cy="466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178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6CD50-C1FF-AE3B-7527-93BF4C06935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22B4E2A-CAA8-9C75-ABEF-D960746623C2}"/>
              </a:ext>
            </a:extLst>
          </p:cNvPr>
          <p:cNvSpPr>
            <a:spLocks noGrp="1"/>
          </p:cNvSpPr>
          <p:nvPr>
            <p:ph idx="1"/>
          </p:nvPr>
        </p:nvSpPr>
        <p:spPr/>
        <p:txBody>
          <a:bodyPr/>
          <a:lstStyle/>
          <a:p>
            <a:pPr marL="0" indent="0">
              <a:buNone/>
            </a:pPr>
            <a:r>
              <a:rPr lang="ja-JP" altLang="en-US"/>
              <a:t>平均二乗誤差が最小の場合，その傾きが</a:t>
            </a:r>
            <a:r>
              <a:rPr lang="en-US" altLang="ja-JP" dirty="0"/>
              <a:t>0</a:t>
            </a:r>
            <a:r>
              <a:rPr lang="ja-JP" altLang="en-US"/>
              <a:t>になっている</a:t>
            </a:r>
            <a:endParaRPr kumimoji="1" lang="ja-JP" altLang="en-US"/>
          </a:p>
        </p:txBody>
      </p:sp>
      <p:sp>
        <p:nvSpPr>
          <p:cNvPr id="4" name="スライド番号プレースホルダー 3">
            <a:extLst>
              <a:ext uri="{FF2B5EF4-FFF2-40B4-BE49-F238E27FC236}">
                <a16:creationId xmlns:a16="http://schemas.microsoft.com/office/drawing/2014/main" id="{1F612705-6C90-4941-3830-DDDE6DF3ADEC}"/>
              </a:ext>
            </a:extLst>
          </p:cNvPr>
          <p:cNvSpPr>
            <a:spLocks noGrp="1"/>
          </p:cNvSpPr>
          <p:nvPr>
            <p:ph type="sldNum" sz="quarter" idx="12"/>
          </p:nvPr>
        </p:nvSpPr>
        <p:spPr/>
        <p:txBody>
          <a:bodyPr/>
          <a:lstStyle/>
          <a:p>
            <a:fld id="{3C83C733-A267-4C27-B924-90460700986B}" type="slidenum">
              <a:rPr lang="ja-JP" altLang="en-US" smtClean="0"/>
              <a:pPr/>
              <a:t>31</a:t>
            </a:fld>
            <a:endParaRPr lang="ja-JP" altLang="en-US"/>
          </a:p>
        </p:txBody>
      </p:sp>
      <p:pic>
        <p:nvPicPr>
          <p:cNvPr id="5" name="Picture 2">
            <a:extLst>
              <a:ext uri="{FF2B5EF4-FFF2-40B4-BE49-F238E27FC236}">
                <a16:creationId xmlns:a16="http://schemas.microsoft.com/office/drawing/2014/main" id="{32BDBC6D-DD24-7B5F-519A-84B6D038B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175086" y="1898358"/>
            <a:ext cx="7836735" cy="391836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a:extLst>
              <a:ext uri="{FF2B5EF4-FFF2-40B4-BE49-F238E27FC236}">
                <a16:creationId xmlns:a16="http://schemas.microsoft.com/office/drawing/2014/main" id="{6F9F3353-0C49-11F2-2C0E-C9C2BBC93A2C}"/>
              </a:ext>
            </a:extLst>
          </p:cNvPr>
          <p:cNvCxnSpPr>
            <a:cxnSpLocks/>
          </p:cNvCxnSpPr>
          <p:nvPr/>
        </p:nvCxnSpPr>
        <p:spPr>
          <a:xfrm>
            <a:off x="8148465" y="5249912"/>
            <a:ext cx="1095632"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255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419852-10E0-9672-C5F1-B55CFF5EBBF9}"/>
              </a:ext>
            </a:extLst>
          </p:cNvPr>
          <p:cNvSpPr>
            <a:spLocks noGrp="1"/>
          </p:cNvSpPr>
          <p:nvPr>
            <p:ph type="title"/>
          </p:nvPr>
        </p:nvSpPr>
        <p:spPr/>
        <p:txBody>
          <a:bodyPr/>
          <a:lstStyle/>
          <a:p>
            <a:r>
              <a:rPr kumimoji="1" lang="ja-JP" altLang="en-US"/>
              <a:t>最小二乗法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E72EF60-5629-3E99-3C19-822E80EBF796}"/>
                  </a:ext>
                </a:extLst>
              </p:cNvPr>
              <p:cNvSpPr>
                <a:spLocks noGrp="1"/>
              </p:cNvSpPr>
              <p:nvPr>
                <p:ph idx="1"/>
              </p:nvPr>
            </p:nvSpPr>
            <p:spPr/>
            <p:txBody>
              <a:bodyPr>
                <a:normAutofit lnSpcReduction="10000"/>
              </a:bodyPr>
              <a:lstStyle/>
              <a:p>
                <a:pPr marL="0" indent="0">
                  <a:buNone/>
                </a:pPr>
                <a:r>
                  <a:rPr kumimoji="1" lang="ja-JP" altLang="en-US"/>
                  <a:t>平均二乗誤差の傾きが</a:t>
                </a:r>
                <a:r>
                  <a:rPr kumimoji="1" lang="en-US" altLang="ja-JP" dirty="0"/>
                  <a:t>0</a:t>
                </a:r>
                <a:r>
                  <a:rPr kumimoji="1" lang="ja-JP" altLang="en-US"/>
                  <a:t>になるパラメータを求める</a:t>
                </a:r>
                <a:endParaRPr kumimoji="1" lang="en-US" altLang="ja-JP" dirty="0"/>
              </a:p>
              <a:p>
                <a:pPr marL="0" indent="0">
                  <a:buNone/>
                </a:pPr>
                <a:r>
                  <a:rPr kumimoji="1" lang="ja-JP" altLang="en-US"/>
                  <a:t>→</a:t>
                </a:r>
                <a:r>
                  <a:rPr kumimoji="1" lang="en-US" altLang="ja-JP" dirty="0"/>
                  <a:t> </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den>
                    </m:f>
                    <m:r>
                      <a:rPr kumimoji="1" lang="en-US" altLang="ja-JP" b="0" i="1" smtClean="0">
                        <a:latin typeface="Cambria Math" panose="02040503050406030204" pitchFamily="18" charset="0"/>
                      </a:rPr>
                      <m:t>=0</m:t>
                    </m:r>
                  </m:oMath>
                </a14:m>
                <a:r>
                  <a:rPr kumimoji="1" lang="ja-JP" altLang="en-US"/>
                  <a:t>，</a:t>
                </a:r>
                <a:r>
                  <a:rPr lang="en-US" altLang="ja-JP" dirty="0"/>
                  <a:t> </a:t>
                </a:r>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𝐸</m:t>
                        </m:r>
                      </m:num>
                      <m:den>
                        <m:r>
                          <a:rPr lang="en-US" altLang="ja-JP" i="1">
                            <a:latin typeface="Cambria Math" panose="02040503050406030204" pitchFamily="18" charset="0"/>
                          </a:rPr>
                          <m:t>𝜕</m:t>
                        </m:r>
                        <m:r>
                          <a:rPr lang="en-US" altLang="ja-JP" b="0" i="1" smtClean="0">
                            <a:latin typeface="Cambria Math" panose="02040503050406030204" pitchFamily="18" charset="0"/>
                          </a:rPr>
                          <m:t>𝑏</m:t>
                        </m:r>
                      </m:den>
                    </m:f>
                    <m:r>
                      <a:rPr lang="en-US" altLang="ja-JP" i="1">
                        <a:latin typeface="Cambria Math" panose="02040503050406030204" pitchFamily="18" charset="0"/>
                      </a:rPr>
                      <m:t>=0</m:t>
                    </m:r>
                  </m:oMath>
                </a14:m>
                <a:r>
                  <a:rPr kumimoji="1" lang="ja-JP" altLang="en-US"/>
                  <a:t>を満たす</a:t>
                </a:r>
                <a14:m>
                  <m:oMath xmlns:m="http://schemas.openxmlformats.org/officeDocument/2006/math">
                    <m:r>
                      <a:rPr lang="en-US" altLang="ja-JP" i="1">
                        <a:latin typeface="Cambria Math" panose="02040503050406030204" pitchFamily="18" charset="0"/>
                      </a:rPr>
                      <m:t>𝑎</m:t>
                    </m:r>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i="1">
                        <a:latin typeface="Cambria Math" panose="02040503050406030204" pitchFamily="18" charset="0"/>
                      </a:rPr>
                      <m:t>𝑏</m:t>
                    </m:r>
                  </m:oMath>
                </a14:m>
                <a:r>
                  <a:rPr kumimoji="1" lang="ja-JP" altLang="en-US"/>
                  <a:t>を求める</a:t>
                </a:r>
                <a:endParaRPr kumimoji="1"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𝐸</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𝑎</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𝑏</m:t>
                      </m:r>
                      <m:r>
                        <a:rPr kumimoji="1" lang="en-US" altLang="ja-JP" b="0" i="1" smtClean="0">
                          <a:solidFill>
                            <a:srgbClr val="FF0000"/>
                          </a:solidFill>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lang="en-US" altLang="ja-JP" i="1" smtClean="0">
                                      <a:solidFill>
                                        <a:srgbClr val="0070C0"/>
                                      </a:solidFill>
                                      <a:latin typeface="Cambria Math" panose="02040503050406030204" pitchFamily="18" charset="0"/>
                                    </a:rPr>
                                    <m:t>𝑓</m:t>
                                  </m:r>
                                  <m:d>
                                    <m:dPr>
                                      <m:ctrlPr>
                                        <a:rPr lang="en-US" altLang="ja-JP" i="1">
                                          <a:solidFill>
                                            <a:srgbClr val="0070C0"/>
                                          </a:solidFill>
                                          <a:latin typeface="Cambria Math" panose="02040503050406030204" pitchFamily="18" charset="0"/>
                                        </a:rPr>
                                      </m:ctrlPr>
                                    </m:dPr>
                                    <m:e>
                                      <m:sSub>
                                        <m:sSubPr>
                                          <m:ctrlPr>
                                            <a:rPr lang="en-US" altLang="ja-JP" i="1">
                                              <a:solidFill>
                                                <a:srgbClr val="0070C0"/>
                                              </a:solidFill>
                                              <a:latin typeface="Cambria Math" panose="02040503050406030204" pitchFamily="18" charset="0"/>
                                            </a:rPr>
                                          </m:ctrlPr>
                                        </m:sSubPr>
                                        <m:e>
                                          <m:r>
                                            <a:rPr lang="en-US" altLang="ja-JP" i="1">
                                              <a:solidFill>
                                                <a:srgbClr val="0070C0"/>
                                              </a:solidFill>
                                              <a:latin typeface="Cambria Math" panose="02040503050406030204" pitchFamily="18" charset="0"/>
                                            </a:rPr>
                                            <m:t>𝑥</m:t>
                                          </m:r>
                                        </m:e>
                                        <m:sub>
                                          <m:r>
                                            <a:rPr lang="en-US" altLang="ja-JP" i="1">
                                              <a:solidFill>
                                                <a:srgbClr val="0070C0"/>
                                              </a:solidFill>
                                              <a:latin typeface="Cambria Math" panose="02040503050406030204" pitchFamily="18" charset="0"/>
                                            </a:rPr>
                                            <m:t>𝑛</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d>
                            </m:e>
                            <m:sup>
                              <m:r>
                                <a:rPr kumimoji="1" lang="en-US" altLang="ja-JP" b="0" i="1" smtClean="0">
                                  <a:latin typeface="Cambria Math" panose="02040503050406030204" pitchFamily="18" charset="0"/>
                                </a:rPr>
                                <m:t>2</m:t>
                              </m:r>
                            </m:sup>
                          </m:sSup>
                        </m:e>
                      </m:nary>
                    </m:oMath>
                  </m:oMathPara>
                </a14:m>
                <a:endParaRPr lang="en-US" altLang="ja-JP" dirty="0"/>
              </a:p>
              <a:p>
                <a:pPr marL="0" indent="0">
                  <a:buNone/>
                </a:pPr>
                <a:endParaRPr lang="en-US" altLang="ja-JP" dirty="0"/>
              </a:p>
              <a:p>
                <a:pPr marL="0" indent="0">
                  <a:buNone/>
                </a:pP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den>
                    </m:f>
                    <m:r>
                      <a:rPr kumimoji="1"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𝐸</m:t>
                        </m:r>
                      </m:num>
                      <m:den>
                        <m:r>
                          <a:rPr lang="en-US" altLang="ja-JP" i="1">
                            <a:latin typeface="Cambria Math" panose="02040503050406030204" pitchFamily="18" charset="0"/>
                          </a:rPr>
                          <m:t>𝜕</m:t>
                        </m:r>
                        <m:r>
                          <a:rPr lang="en-US" altLang="ja-JP" i="1">
                            <a:latin typeface="Cambria Math" panose="02040503050406030204" pitchFamily="18" charset="0"/>
                          </a:rPr>
                          <m:t>𝑏</m:t>
                        </m:r>
                      </m:den>
                    </m:f>
                  </m:oMath>
                </a14:m>
                <a:r>
                  <a:rPr kumimoji="1" lang="ja-JP" altLang="en-US"/>
                  <a:t>は偏微分</a:t>
                </a:r>
                <a:endParaRPr kumimoji="1" lang="en-US" altLang="ja-JP" dirty="0"/>
              </a:p>
              <a:p>
                <a:pPr marL="0" indent="0">
                  <a:buNone/>
                </a:pPr>
                <a:r>
                  <a:rPr lang="ja-JP" altLang="en-US"/>
                  <a:t>多変数関数を</a:t>
                </a:r>
                <a:r>
                  <a:rPr lang="en-US" altLang="ja-JP" dirty="0"/>
                  <a:t>1</a:t>
                </a:r>
                <a:r>
                  <a:rPr lang="ja-JP" altLang="en-US"/>
                  <a:t>つの変数で微分する場合に用いる</a:t>
                </a:r>
                <a:endParaRPr lang="en-US" altLang="ja-JP" dirty="0"/>
              </a:p>
              <a:p>
                <a:pPr marL="0" indent="0">
                  <a:buNone/>
                </a:pPr>
                <a:r>
                  <a:rPr kumimoji="1" lang="ja-JP" altLang="en-US"/>
                  <a:t>微分する変数以外を定数であると考える</a:t>
                </a:r>
              </a:p>
            </p:txBody>
          </p:sp>
        </mc:Choice>
        <mc:Fallback xmlns="">
          <p:sp>
            <p:nvSpPr>
              <p:cNvPr id="3" name="コンテンツ プレースホルダー 2">
                <a:extLst>
                  <a:ext uri="{FF2B5EF4-FFF2-40B4-BE49-F238E27FC236}">
                    <a16:creationId xmlns:a16="http://schemas.microsoft.com/office/drawing/2014/main" id="{0E72EF60-5629-3E99-3C19-822E80EBF796}"/>
                  </a:ext>
                </a:extLst>
              </p:cNvPr>
              <p:cNvSpPr>
                <a:spLocks noGrp="1" noRot="1" noChangeAspect="1" noMove="1" noResize="1" noEditPoints="1" noAdjustHandles="1" noChangeArrowheads="1" noChangeShapeType="1" noTextEdit="1"/>
              </p:cNvSpPr>
              <p:nvPr>
                <p:ph idx="1"/>
              </p:nvPr>
            </p:nvSpPr>
            <p:spPr>
              <a:blipFill>
                <a:blip r:embed="rId2"/>
                <a:stretch>
                  <a:fillRect l="-1088" t="-191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FDFD1BE-5B7E-1286-7D44-F767E7EA54C2}"/>
              </a:ext>
            </a:extLst>
          </p:cNvPr>
          <p:cNvSpPr>
            <a:spLocks noGrp="1"/>
          </p:cNvSpPr>
          <p:nvPr>
            <p:ph type="sldNum" sz="quarter" idx="12"/>
          </p:nvPr>
        </p:nvSpPr>
        <p:spPr/>
        <p:txBody>
          <a:bodyPr/>
          <a:lstStyle/>
          <a:p>
            <a:fld id="{3C83C733-A267-4C27-B924-90460700986B}" type="slidenum">
              <a:rPr lang="ja-JP" altLang="en-US" smtClean="0"/>
              <a:pPr/>
              <a:t>32</a:t>
            </a:fld>
            <a:endParaRPr lang="ja-JP" altLang="en-US"/>
          </a:p>
        </p:txBody>
      </p:sp>
      <p:sp>
        <p:nvSpPr>
          <p:cNvPr id="5" name="四角形吹き出し 4">
            <a:extLst>
              <a:ext uri="{FF2B5EF4-FFF2-40B4-BE49-F238E27FC236}">
                <a16:creationId xmlns:a16="http://schemas.microsoft.com/office/drawing/2014/main" id="{22E40637-2178-DA40-C5B8-191C982F0549}"/>
              </a:ext>
            </a:extLst>
          </p:cNvPr>
          <p:cNvSpPr/>
          <p:nvPr/>
        </p:nvSpPr>
        <p:spPr>
          <a:xfrm>
            <a:off x="3418703" y="3978876"/>
            <a:ext cx="5354594" cy="733168"/>
          </a:xfrm>
          <a:prstGeom prst="wedgeRectCallout">
            <a:avLst>
              <a:gd name="adj1" fmla="val -33295"/>
              <a:gd name="adj2" fmla="val -91433"/>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tx1"/>
                </a:solidFill>
                <a:latin typeface="MS PGothic" panose="020B0600070205080204" pitchFamily="34" charset="-128"/>
                <a:ea typeface="MS PGothic" panose="020B0600070205080204" pitchFamily="34" charset="-128"/>
              </a:rPr>
              <a:t>パラメータが入力の関数であると考える</a:t>
            </a:r>
          </a:p>
        </p:txBody>
      </p:sp>
    </p:spTree>
    <p:extLst>
      <p:ext uri="{BB962C8B-B14F-4D97-AF65-F5344CB8AC3E}">
        <p14:creationId xmlns:p14="http://schemas.microsoft.com/office/powerpoint/2010/main" val="517058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102B5-9365-8670-8812-86087A6C0360}"/>
              </a:ext>
            </a:extLst>
          </p:cNvPr>
          <p:cNvSpPr>
            <a:spLocks noGrp="1"/>
          </p:cNvSpPr>
          <p:nvPr>
            <p:ph type="title"/>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3E4F189-7C46-38DF-67C0-BD4F4A6DDB53}"/>
                  </a:ext>
                </a:extLst>
              </p:cNvPr>
              <p:cNvSpPr>
                <a:spLocks noGrp="1"/>
              </p:cNvSpPr>
              <p:nvPr>
                <p:ph idx="1"/>
              </p:nvPr>
            </p:nvSpPr>
            <p:spPr/>
            <p:txBody>
              <a:bodyPr/>
              <a:lstStyle/>
              <a:p>
                <a:pPr marL="0" indent="0">
                  <a:buNone/>
                </a:pPr>
                <a14:m>
                  <m:oMath xmlns:m="http://schemas.openxmlformats.org/officeDocument/2006/math">
                    <m:r>
                      <a:rPr kumimoji="1" lang="en-US" altLang="ja-JP" b="0" i="1" smtClean="0">
                        <a:solidFill>
                          <a:schemeClr val="tx1"/>
                        </a:solidFill>
                        <a:latin typeface="Cambria Math" panose="02040503050406030204" pitchFamily="18" charset="0"/>
                      </a:rPr>
                      <m:t>𝐸</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𝑎</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𝑏</m:t>
                    </m:r>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r>
                          <a:rPr kumimoji="1" lang="en-US" altLang="ja-JP" b="0" i="1" smtClean="0">
                            <a:solidFill>
                              <a:schemeClr val="tx1"/>
                            </a:solidFill>
                            <a:latin typeface="Cambria Math" panose="02040503050406030204" pitchFamily="18" charset="0"/>
                          </a:rPr>
                          <m:t>𝑁</m:t>
                        </m:r>
                      </m:den>
                    </m:f>
                    <m:nary>
                      <m:naryPr>
                        <m:chr m:val="∑"/>
                        <m:ctrlPr>
                          <a:rPr kumimoji="1" lang="en-US" altLang="ja-JP" b="0" i="1" smtClean="0">
                            <a:solidFill>
                              <a:schemeClr val="tx1"/>
                            </a:solidFill>
                            <a:latin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rPr>
                          <m:t>𝑛</m:t>
                        </m:r>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𝑁</m:t>
                        </m:r>
                      </m:sup>
                      <m:e>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r>
                              <a:rPr kumimoji="1" lang="en-US" altLang="ja-JP" b="0" i="1" smtClean="0">
                                <a:solidFill>
                                  <a:schemeClr val="tx1"/>
                                </a:solidFill>
                                <a:latin typeface="Cambria Math" panose="02040503050406030204" pitchFamily="18" charset="0"/>
                              </a:rPr>
                              <m:t>2</m:t>
                            </m:r>
                          </m:den>
                        </m:f>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r>
                                  <a:rPr lang="en-US" altLang="ja-JP" i="1" smtClean="0">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𝑛</m:t>
                                        </m:r>
                                      </m:sub>
                                    </m:sSub>
                                  </m:e>
                                </m:d>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𝑡</m:t>
                                    </m:r>
                                  </m:e>
                                  <m:sub>
                                    <m:r>
                                      <a:rPr lang="en-US" altLang="ja-JP" i="1">
                                        <a:solidFill>
                                          <a:schemeClr val="tx1"/>
                                        </a:solidFill>
                                        <a:latin typeface="Cambria Math" panose="02040503050406030204" pitchFamily="18" charset="0"/>
                                      </a:rPr>
                                      <m:t>𝑛</m:t>
                                    </m:r>
                                  </m:sub>
                                </m:sSub>
                              </m:e>
                            </m:d>
                          </m:e>
                          <m:sup>
                            <m:r>
                              <a:rPr kumimoji="1" lang="en-US" altLang="ja-JP" b="0" i="1" smtClean="0">
                                <a:solidFill>
                                  <a:schemeClr val="tx1"/>
                                </a:solidFill>
                                <a:latin typeface="Cambria Math" panose="02040503050406030204" pitchFamily="18" charset="0"/>
                              </a:rPr>
                              <m:t>2</m:t>
                            </m:r>
                          </m:sup>
                        </m:sSup>
                      </m:e>
                    </m:nary>
                  </m:oMath>
                </a14:m>
                <a:r>
                  <a:rPr kumimoji="1" lang="ja-JP" altLang="en-US" dirty="0">
                    <a:solidFill>
                      <a:schemeClr val="tx1"/>
                    </a:solidFill>
                  </a:rPr>
                  <a:t>，</a:t>
                </a:r>
                <a14:m>
                  <m:oMath xmlns:m="http://schemas.openxmlformats.org/officeDocument/2006/math">
                    <m:r>
                      <a:rPr lang="en-US" altLang="ja-JP" i="1">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𝑥</m:t>
                        </m:r>
                      </m:e>
                    </m:d>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𝑎𝑥</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𝑏</m:t>
                    </m:r>
                  </m:oMath>
                </a14:m>
                <a:endParaRPr kumimoji="1" lang="en-US" altLang="ja-JP" dirty="0">
                  <a:solidFill>
                    <a:schemeClr val="tx1"/>
                  </a:solidFill>
                </a:endParaRPr>
              </a:p>
              <a:p>
                <a:pPr marL="0" indent="0">
                  <a:buNone/>
                </a:pPr>
                <a14:m>
                  <m:oMath xmlns:m="http://schemas.openxmlformats.org/officeDocument/2006/math">
                    <m:f>
                      <m:fPr>
                        <m:ctrlPr>
                          <a:rPr kumimoji="1" lang="en-US" altLang="ja-JP"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𝐸</m:t>
                        </m:r>
                      </m:num>
                      <m:den>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𝑎</m:t>
                        </m:r>
                      </m:den>
                    </m:f>
                    <m:r>
                      <m:rPr>
                        <m:aln/>
                      </m:rPr>
                      <a:rPr kumimoji="1" lang="en-US" altLang="ja-JP" b="0" i="1" smtClean="0">
                        <a:solidFill>
                          <a:schemeClr val="tx1"/>
                        </a:solidFill>
                        <a:latin typeface="Cambria Math" panose="02040503050406030204" pitchFamily="18" charset="0"/>
                      </a:rPr>
                      <m:t>=</m:t>
                    </m:r>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m:t>
                        </m:r>
                      </m:num>
                      <m:den>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𝑎</m:t>
                        </m:r>
                      </m:den>
                    </m:f>
                    <m:d>
                      <m:dPr>
                        <m:begChr m:val="{"/>
                        <m:endChr m:val="}"/>
                        <m:ctrlPr>
                          <a:rPr lang="en-US" altLang="ja-JP" i="1" smtClean="0">
                            <a:solidFill>
                              <a:schemeClr val="tx1"/>
                            </a:solidFill>
                            <a:latin typeface="Cambria Math" panose="02040503050406030204" pitchFamily="18" charset="0"/>
                          </a:rPr>
                        </m:ctrlPr>
                      </m:dPr>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𝑁</m:t>
                            </m:r>
                          </m:den>
                        </m:f>
                        <m:nary>
                          <m:naryPr>
                            <m:chr m:val="∑"/>
                            <m:ctrlPr>
                              <a:rPr lang="en-US" altLang="ja-JP" i="1">
                                <a:solidFill>
                                  <a:schemeClr val="tx1"/>
                                </a:solidFill>
                                <a:latin typeface="Cambria Math" panose="02040503050406030204" pitchFamily="18" charset="0"/>
                              </a:rPr>
                            </m:ctrlPr>
                          </m:naryPr>
                          <m:sub>
                            <m:r>
                              <m:rPr>
                                <m:brk m:alnAt="23"/>
                              </m:rPr>
                              <a:rPr lang="en-US" altLang="ja-JP" i="1">
                                <a:solidFill>
                                  <a:schemeClr val="tx1"/>
                                </a:solidFill>
                                <a:latin typeface="Cambria Math" panose="02040503050406030204" pitchFamily="18" charset="0"/>
                              </a:rPr>
                              <m:t>𝑛</m:t>
                            </m:r>
                            <m:r>
                              <a:rPr lang="en-US" altLang="ja-JP" i="1">
                                <a:solidFill>
                                  <a:schemeClr val="tx1"/>
                                </a:solidFill>
                                <a:latin typeface="Cambria Math" panose="02040503050406030204" pitchFamily="18" charset="0"/>
                              </a:rPr>
                              <m:t>=1</m:t>
                            </m:r>
                          </m:sub>
                          <m:sup>
                            <m:r>
                              <a:rPr lang="en-US" altLang="ja-JP" i="1">
                                <a:solidFill>
                                  <a:schemeClr val="tx1"/>
                                </a:solidFill>
                                <a:latin typeface="Cambria Math" panose="02040503050406030204" pitchFamily="18" charset="0"/>
                              </a:rPr>
                              <m:t>𝑁</m:t>
                            </m:r>
                          </m:sup>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2</m:t>
                                </m:r>
                              </m:den>
                            </m:f>
                            <m:sSup>
                              <m:sSupPr>
                                <m:ctrlPr>
                                  <a:rPr lang="en-US" altLang="ja-JP" i="1">
                                    <a:solidFill>
                                      <a:schemeClr val="tx1"/>
                                    </a:solidFill>
                                    <a:latin typeface="Cambria Math" panose="02040503050406030204" pitchFamily="18" charset="0"/>
                                  </a:rPr>
                                </m:ctrlPr>
                              </m:sSupPr>
                              <m:e>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𝑛</m:t>
                                            </m:r>
                                          </m:sub>
                                        </m:sSub>
                                      </m:e>
                                    </m:d>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𝑡</m:t>
                                        </m:r>
                                      </m:e>
                                      <m:sub>
                                        <m:r>
                                          <a:rPr lang="en-US" altLang="ja-JP" i="1">
                                            <a:solidFill>
                                              <a:schemeClr val="tx1"/>
                                            </a:solidFill>
                                            <a:latin typeface="Cambria Math" panose="02040503050406030204" pitchFamily="18" charset="0"/>
                                          </a:rPr>
                                          <m:t>𝑛</m:t>
                                        </m:r>
                                      </m:sub>
                                    </m:sSub>
                                  </m:e>
                                </m:d>
                              </m:e>
                              <m:sup>
                                <m:r>
                                  <a:rPr lang="en-US" altLang="ja-JP" i="1">
                                    <a:solidFill>
                                      <a:schemeClr val="tx1"/>
                                    </a:solidFill>
                                    <a:latin typeface="Cambria Math" panose="02040503050406030204" pitchFamily="18" charset="0"/>
                                  </a:rPr>
                                  <m:t>2</m:t>
                                </m:r>
                              </m:sup>
                            </m:sSup>
                          </m:e>
                        </m:nary>
                      </m:e>
                    </m:d>
                  </m:oMath>
                </a14:m>
                <a:r>
                  <a:rPr lang="ja-JP" altLang="en-US" b="0" dirty="0">
                    <a:solidFill>
                      <a:schemeClr val="tx1"/>
                    </a:solidFill>
                  </a:rPr>
                  <a:t>　</a:t>
                </a:r>
                <a:br>
                  <a:rPr lang="en-US" altLang="ja-JP" b="0" dirty="0">
                    <a:solidFill>
                      <a:schemeClr val="tx1"/>
                    </a:solidFill>
                  </a:rPr>
                </a:br>
                <a:r>
                  <a:rPr lang="ja-JP" altLang="en-US" b="0" dirty="0">
                    <a:solidFill>
                      <a:schemeClr val="tx1"/>
                    </a:solidFill>
                  </a:rPr>
                  <a:t>　  </a:t>
                </a:r>
                <a14:m>
                  <m:oMath xmlns:m="http://schemas.openxmlformats.org/officeDocument/2006/math">
                    <m:r>
                      <a:rPr lang="en-US" altLang="ja-JP" b="0" i="1" smtClean="0">
                        <a:solidFill>
                          <a:schemeClr val="tx1"/>
                        </a:solidFill>
                        <a:latin typeface="Cambria Math" panose="02040503050406030204" pitchFamily="18" charset="0"/>
                      </a:rPr>
                      <m:t>=</m:t>
                    </m:r>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𝑁</m:t>
                        </m:r>
                      </m:den>
                    </m:f>
                    <m:nary>
                      <m:naryPr>
                        <m:chr m:val="∑"/>
                        <m:ctrlPr>
                          <a:rPr lang="en-US" altLang="ja-JP" i="1">
                            <a:solidFill>
                              <a:schemeClr val="tx1"/>
                            </a:solidFill>
                            <a:latin typeface="Cambria Math" panose="02040503050406030204" pitchFamily="18" charset="0"/>
                          </a:rPr>
                        </m:ctrlPr>
                      </m:naryPr>
                      <m:sub>
                        <m:r>
                          <m:rPr>
                            <m:brk m:alnAt="23"/>
                          </m:rPr>
                          <a:rPr lang="en-US" altLang="ja-JP" i="1">
                            <a:solidFill>
                              <a:schemeClr val="tx1"/>
                            </a:solidFill>
                            <a:latin typeface="Cambria Math" panose="02040503050406030204" pitchFamily="18" charset="0"/>
                          </a:rPr>
                          <m:t>𝑛</m:t>
                        </m:r>
                        <m:r>
                          <a:rPr lang="en-US" altLang="ja-JP" i="1">
                            <a:solidFill>
                              <a:schemeClr val="tx1"/>
                            </a:solidFill>
                            <a:latin typeface="Cambria Math" panose="02040503050406030204" pitchFamily="18" charset="0"/>
                          </a:rPr>
                          <m:t>=1</m:t>
                        </m:r>
                      </m:sub>
                      <m:sup>
                        <m:r>
                          <a:rPr lang="en-US" altLang="ja-JP" i="1">
                            <a:solidFill>
                              <a:schemeClr val="tx1"/>
                            </a:solidFill>
                            <a:latin typeface="Cambria Math" panose="02040503050406030204" pitchFamily="18" charset="0"/>
                          </a:rPr>
                          <m:t>𝑁</m:t>
                        </m:r>
                      </m:sup>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m:t>
                            </m:r>
                          </m:num>
                          <m:den>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𝑎</m:t>
                            </m:r>
                          </m:den>
                        </m:f>
                        <m:d>
                          <m:dPr>
                            <m:begChr m:val="{"/>
                            <m:endChr m:val="}"/>
                            <m:ctrlPr>
                              <a:rPr lang="en-US" altLang="ja-JP" i="1" smtClean="0">
                                <a:solidFill>
                                  <a:schemeClr val="tx1"/>
                                </a:solidFill>
                                <a:latin typeface="Cambria Math" panose="02040503050406030204" pitchFamily="18" charset="0"/>
                              </a:rPr>
                            </m:ctrlPr>
                          </m:dPr>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2</m:t>
                                </m:r>
                              </m:den>
                            </m:f>
                            <m:sSup>
                              <m:sSupPr>
                                <m:ctrlPr>
                                  <a:rPr lang="en-US" altLang="ja-JP" i="1">
                                    <a:solidFill>
                                      <a:schemeClr val="tx1"/>
                                    </a:solidFill>
                                    <a:latin typeface="Cambria Math" panose="02040503050406030204" pitchFamily="18" charset="0"/>
                                  </a:rPr>
                                </m:ctrlPr>
                              </m:sSupPr>
                              <m:e>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𝑛</m:t>
                                            </m:r>
                                          </m:sub>
                                        </m:sSub>
                                      </m:e>
                                    </m:d>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𝑡</m:t>
                                        </m:r>
                                      </m:e>
                                      <m:sub>
                                        <m:r>
                                          <a:rPr lang="en-US" altLang="ja-JP" i="1">
                                            <a:solidFill>
                                              <a:schemeClr val="tx1"/>
                                            </a:solidFill>
                                            <a:latin typeface="Cambria Math" panose="02040503050406030204" pitchFamily="18" charset="0"/>
                                          </a:rPr>
                                          <m:t>𝑛</m:t>
                                        </m:r>
                                      </m:sub>
                                    </m:sSub>
                                  </m:e>
                                </m:d>
                              </m:e>
                              <m:sup>
                                <m:r>
                                  <a:rPr lang="en-US" altLang="ja-JP" i="1">
                                    <a:solidFill>
                                      <a:schemeClr val="tx1"/>
                                    </a:solidFill>
                                    <a:latin typeface="Cambria Math" panose="02040503050406030204" pitchFamily="18" charset="0"/>
                                  </a:rPr>
                                  <m:t>2</m:t>
                                </m:r>
                              </m:sup>
                            </m:sSup>
                          </m:e>
                        </m:d>
                      </m:e>
                    </m:nary>
                  </m:oMath>
                </a14:m>
                <a:r>
                  <a:rPr lang="en-US" altLang="ja-JP" dirty="0">
                    <a:solidFill>
                      <a:schemeClr val="tx1"/>
                    </a:solidFill>
                  </a:rPr>
                  <a:t> </a:t>
                </a:r>
              </a:p>
              <a:p>
                <a:pPr marL="0" indent="0">
                  <a:buNone/>
                </a:pPr>
                <a:r>
                  <a:rPr lang="ja-JP" altLang="en-US" b="0" dirty="0">
                    <a:solidFill>
                      <a:schemeClr val="tx1"/>
                    </a:solidFill>
                  </a:rPr>
                  <a:t>　  </a:t>
                </a:r>
                <a14:m>
                  <m:oMath xmlns:m="http://schemas.openxmlformats.org/officeDocument/2006/math">
                    <m:r>
                      <a:rPr lang="en-US" altLang="ja-JP" b="0" i="1" smtClean="0">
                        <a:solidFill>
                          <a:schemeClr val="tx1"/>
                        </a:solidFill>
                        <a:latin typeface="Cambria Math" panose="02040503050406030204" pitchFamily="18" charset="0"/>
                      </a:rPr>
                      <m:t>=</m:t>
                    </m:r>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𝑁</m:t>
                        </m:r>
                      </m:den>
                    </m:f>
                    <m:nary>
                      <m:naryPr>
                        <m:chr m:val="∑"/>
                        <m:ctrlPr>
                          <a:rPr lang="en-US" altLang="ja-JP" i="1">
                            <a:solidFill>
                              <a:schemeClr val="tx1"/>
                            </a:solidFill>
                            <a:latin typeface="Cambria Math" panose="02040503050406030204" pitchFamily="18" charset="0"/>
                          </a:rPr>
                        </m:ctrlPr>
                      </m:naryPr>
                      <m:sub>
                        <m:r>
                          <m:rPr>
                            <m:brk m:alnAt="23"/>
                          </m:rPr>
                          <a:rPr lang="en-US" altLang="ja-JP" i="1">
                            <a:solidFill>
                              <a:schemeClr val="tx1"/>
                            </a:solidFill>
                            <a:latin typeface="Cambria Math" panose="02040503050406030204" pitchFamily="18" charset="0"/>
                          </a:rPr>
                          <m:t>𝑛</m:t>
                        </m:r>
                        <m:r>
                          <a:rPr lang="en-US" altLang="ja-JP" i="1">
                            <a:solidFill>
                              <a:schemeClr val="tx1"/>
                            </a:solidFill>
                            <a:latin typeface="Cambria Math" panose="02040503050406030204" pitchFamily="18" charset="0"/>
                          </a:rPr>
                          <m:t>=1</m:t>
                        </m:r>
                      </m:sub>
                      <m:sup>
                        <m:r>
                          <a:rPr lang="en-US" altLang="ja-JP" i="1">
                            <a:solidFill>
                              <a:schemeClr val="tx1"/>
                            </a:solidFill>
                            <a:latin typeface="Cambria Math" panose="02040503050406030204" pitchFamily="18" charset="0"/>
                          </a:rPr>
                          <m:t>𝑁</m:t>
                        </m:r>
                      </m:sup>
                      <m:e>
                        <m:d>
                          <m:dPr>
                            <m:begChr m:val="["/>
                            <m:endChr m:val="]"/>
                            <m:ctrlPr>
                              <a:rPr lang="en-US" altLang="ja-JP" i="1" smtClean="0">
                                <a:solidFill>
                                  <a:schemeClr val="tx1"/>
                                </a:solidFill>
                                <a:latin typeface="Cambria Math" panose="02040503050406030204" pitchFamily="18" charset="0"/>
                              </a:rPr>
                            </m:ctrlPr>
                          </m:dPr>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m:t>
                                </m:r>
                              </m:num>
                              <m:den>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𝑓</m:t>
                                </m:r>
                              </m:den>
                            </m:f>
                            <m:d>
                              <m:dPr>
                                <m:begChr m:val="{"/>
                                <m:endChr m:val="}"/>
                                <m:ctrlPr>
                                  <a:rPr lang="en-US" altLang="ja-JP" i="1">
                                    <a:solidFill>
                                      <a:schemeClr val="tx1"/>
                                    </a:solidFill>
                                    <a:latin typeface="Cambria Math" panose="02040503050406030204" pitchFamily="18" charset="0"/>
                                  </a:rPr>
                                </m:ctrlPr>
                              </m:dPr>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2</m:t>
                                    </m:r>
                                  </m:den>
                                </m:f>
                                <m:sSup>
                                  <m:sSupPr>
                                    <m:ctrlPr>
                                      <a:rPr lang="en-US" altLang="ja-JP" i="1">
                                        <a:solidFill>
                                          <a:schemeClr val="tx1"/>
                                        </a:solidFill>
                                        <a:latin typeface="Cambria Math" panose="02040503050406030204" pitchFamily="18" charset="0"/>
                                      </a:rPr>
                                    </m:ctrlPr>
                                  </m:sSupPr>
                                  <m:e>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𝑛</m:t>
                                                </m:r>
                                              </m:sub>
                                            </m:sSub>
                                          </m:e>
                                        </m:d>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𝑡</m:t>
                                            </m:r>
                                          </m:e>
                                          <m:sub>
                                            <m:r>
                                              <a:rPr lang="en-US" altLang="ja-JP" i="1">
                                                <a:solidFill>
                                                  <a:schemeClr val="tx1"/>
                                                </a:solidFill>
                                                <a:latin typeface="Cambria Math" panose="02040503050406030204" pitchFamily="18" charset="0"/>
                                              </a:rPr>
                                              <m:t>𝑛</m:t>
                                            </m:r>
                                          </m:sub>
                                        </m:sSub>
                                      </m:e>
                                    </m:d>
                                  </m:e>
                                  <m:sup>
                                    <m:r>
                                      <a:rPr lang="en-US" altLang="ja-JP" i="1">
                                        <a:solidFill>
                                          <a:schemeClr val="tx1"/>
                                        </a:solidFill>
                                        <a:latin typeface="Cambria Math" panose="02040503050406030204" pitchFamily="18" charset="0"/>
                                      </a:rPr>
                                      <m:t>2</m:t>
                                    </m:r>
                                  </m:sup>
                                </m:sSup>
                              </m:e>
                            </m:d>
                          </m:e>
                        </m:d>
                        <m:d>
                          <m:dPr>
                            <m:begChr m:val="{"/>
                            <m:endChr m:val="}"/>
                            <m:ctrlPr>
                              <a:rPr lang="en-US" altLang="ja-JP" i="1" smtClean="0">
                                <a:solidFill>
                                  <a:schemeClr val="tx1"/>
                                </a:solidFill>
                                <a:latin typeface="Cambria Math" panose="02040503050406030204" pitchFamily="18" charset="0"/>
                              </a:rPr>
                            </m:ctrlPr>
                          </m:dPr>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m:t>
                                </m:r>
                              </m:num>
                              <m:den>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𝑎</m:t>
                                </m:r>
                              </m:den>
                            </m:f>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𝑎</m:t>
                                </m:r>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𝑛</m:t>
                                    </m:r>
                                  </m:sub>
                                </m:sSub>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𝑏</m:t>
                                </m:r>
                              </m:e>
                            </m:d>
                          </m:e>
                        </m:d>
                      </m:e>
                    </m:nary>
                  </m:oMath>
                </a14:m>
                <a:endParaRPr kumimoji="1" lang="en-US" altLang="ja-JP" dirty="0">
                  <a:solidFill>
                    <a:schemeClr val="tx1"/>
                  </a:solidFill>
                </a:endParaRPr>
              </a:p>
              <a:p>
                <a:pPr marL="0" indent="0">
                  <a:buNone/>
                </a:pPr>
                <a:r>
                  <a:rPr lang="ja-JP" altLang="en-US" dirty="0">
                    <a:solidFill>
                      <a:schemeClr val="tx1"/>
                    </a:solidFill>
                  </a:rPr>
                  <a:t>　  </a:t>
                </a:r>
                <a14:m>
                  <m:oMath xmlns:m="http://schemas.openxmlformats.org/officeDocument/2006/math">
                    <m:r>
                      <a:rPr lang="en-US" altLang="ja-JP" b="0" i="1" smtClean="0">
                        <a:solidFill>
                          <a:schemeClr val="tx1"/>
                        </a:solidFill>
                        <a:latin typeface="Cambria Math" panose="02040503050406030204" pitchFamily="18" charset="0"/>
                      </a:rPr>
                      <m:t>=</m:t>
                    </m:r>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𝑁</m:t>
                        </m:r>
                      </m:den>
                    </m:f>
                    <m:nary>
                      <m:naryPr>
                        <m:chr m:val="∑"/>
                        <m:ctrlPr>
                          <a:rPr lang="en-US" altLang="ja-JP" i="1">
                            <a:solidFill>
                              <a:schemeClr val="tx1"/>
                            </a:solidFill>
                            <a:latin typeface="Cambria Math" panose="02040503050406030204" pitchFamily="18" charset="0"/>
                          </a:rPr>
                        </m:ctrlPr>
                      </m:naryPr>
                      <m:sub>
                        <m:r>
                          <m:rPr>
                            <m:brk m:alnAt="23"/>
                          </m:rPr>
                          <a:rPr lang="en-US" altLang="ja-JP" i="1">
                            <a:solidFill>
                              <a:schemeClr val="tx1"/>
                            </a:solidFill>
                            <a:latin typeface="Cambria Math" panose="02040503050406030204" pitchFamily="18" charset="0"/>
                          </a:rPr>
                          <m:t>𝑛</m:t>
                        </m:r>
                        <m:r>
                          <a:rPr lang="en-US" altLang="ja-JP" i="1">
                            <a:solidFill>
                              <a:schemeClr val="tx1"/>
                            </a:solidFill>
                            <a:latin typeface="Cambria Math" panose="02040503050406030204" pitchFamily="18" charset="0"/>
                          </a:rPr>
                          <m:t>=1</m:t>
                        </m:r>
                      </m:sub>
                      <m:sup>
                        <m:r>
                          <a:rPr lang="en-US" altLang="ja-JP" i="1">
                            <a:solidFill>
                              <a:schemeClr val="tx1"/>
                            </a:solidFill>
                            <a:latin typeface="Cambria Math" panose="02040503050406030204" pitchFamily="18" charset="0"/>
                          </a:rPr>
                          <m:t>𝑁</m:t>
                        </m:r>
                      </m:sup>
                      <m:e>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𝑛</m:t>
                                    </m:r>
                                  </m:sub>
                                </m:sSub>
                              </m:e>
                            </m:d>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𝑡</m:t>
                                </m:r>
                              </m:e>
                              <m:sub>
                                <m:r>
                                  <a:rPr lang="en-US" altLang="ja-JP" i="1">
                                    <a:solidFill>
                                      <a:schemeClr val="tx1"/>
                                    </a:solidFill>
                                    <a:latin typeface="Cambria Math" panose="02040503050406030204" pitchFamily="18" charset="0"/>
                                  </a:rPr>
                                  <m:t>𝑛</m:t>
                                </m:r>
                              </m:sub>
                            </m:sSub>
                          </m:e>
                        </m:d>
                      </m:e>
                    </m:nary>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𝑛</m:t>
                        </m:r>
                      </m:sub>
                    </m:sSub>
                  </m:oMath>
                </a14:m>
                <a:endParaRPr kumimoji="1" lang="ja-JP" altLang="en-US" dirty="0">
                  <a:solidFill>
                    <a:schemeClr val="tx1"/>
                  </a:solidFill>
                </a:endParaRPr>
              </a:p>
            </p:txBody>
          </p:sp>
        </mc:Choice>
        <mc:Fallback>
          <p:sp>
            <p:nvSpPr>
              <p:cNvPr id="3" name="コンテンツ プレースホルダー 2">
                <a:extLst>
                  <a:ext uri="{FF2B5EF4-FFF2-40B4-BE49-F238E27FC236}">
                    <a16:creationId xmlns:a16="http://schemas.microsoft.com/office/drawing/2014/main" id="{C3E4F189-7C46-38DF-67C0-BD4F4A6DDB53}"/>
                  </a:ext>
                </a:extLst>
              </p:cNvPr>
              <p:cNvSpPr>
                <a:spLocks noGrp="1" noRot="1" noChangeAspect="1" noMove="1" noResize="1" noEditPoints="1" noAdjustHandles="1" noChangeArrowheads="1" noChangeShapeType="1" noTextEdit="1"/>
              </p:cNvSpPr>
              <p:nvPr>
                <p:ph idx="1"/>
              </p:nvPr>
            </p:nvSpPr>
            <p:spPr>
              <a:blipFill>
                <a:blip r:embed="rId2"/>
                <a:stretch>
                  <a:fillRect t="-1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20D4519-AC7E-6375-28A8-7657FD1A9089}"/>
              </a:ext>
            </a:extLst>
          </p:cNvPr>
          <p:cNvSpPr>
            <a:spLocks noGrp="1"/>
          </p:cNvSpPr>
          <p:nvPr>
            <p:ph type="sldNum" sz="quarter" idx="12"/>
          </p:nvPr>
        </p:nvSpPr>
        <p:spPr/>
        <p:txBody>
          <a:bodyPr/>
          <a:lstStyle/>
          <a:p>
            <a:fld id="{3C83C733-A267-4C27-B924-90460700986B}" type="slidenum">
              <a:rPr lang="ja-JP" altLang="en-US" smtClean="0"/>
              <a:pPr/>
              <a:t>33</a:t>
            </a:fld>
            <a:endParaRPr lang="ja-JP" altLang="en-US"/>
          </a:p>
        </p:txBody>
      </p:sp>
      <p:cxnSp>
        <p:nvCxnSpPr>
          <p:cNvPr id="6" name="直線コネクタ 5">
            <a:extLst>
              <a:ext uri="{FF2B5EF4-FFF2-40B4-BE49-F238E27FC236}">
                <a16:creationId xmlns:a16="http://schemas.microsoft.com/office/drawing/2014/main" id="{80C7CB77-5BC7-B7B0-4418-A358502F6DC9}"/>
              </a:ext>
            </a:extLst>
          </p:cNvPr>
          <p:cNvCxnSpPr>
            <a:cxnSpLocks/>
          </p:cNvCxnSpPr>
          <p:nvPr/>
        </p:nvCxnSpPr>
        <p:spPr>
          <a:xfrm>
            <a:off x="262076" y="1782304"/>
            <a:ext cx="11662756"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47E30EE8-0D25-027F-F8A7-9626F34D8333}"/>
              </a:ext>
            </a:extLst>
          </p:cNvPr>
          <p:cNvSpPr txBox="1"/>
          <p:nvPr/>
        </p:nvSpPr>
        <p:spPr>
          <a:xfrm>
            <a:off x="6096000" y="2572718"/>
            <a:ext cx="5826285" cy="461665"/>
          </a:xfrm>
          <a:prstGeom prst="rect">
            <a:avLst/>
          </a:prstGeom>
          <a:noFill/>
        </p:spPr>
        <p:txBody>
          <a:bodyPr wrap="square" rtlCol="0">
            <a:spAutoFit/>
          </a:bodyPr>
          <a:lstStyle/>
          <a:p>
            <a:pPr algn="r"/>
            <a:r>
              <a:rPr kumimoji="1" lang="en-US" altLang="ja-JP" sz="2400" dirty="0">
                <a:latin typeface="MS PGothic" panose="020B0600070205080204" pitchFamily="34" charset="-128"/>
                <a:ea typeface="MS PGothic" panose="020B0600070205080204" pitchFamily="34" charset="-128"/>
              </a:rPr>
              <a:t>※ </a:t>
            </a:r>
            <a:r>
              <a:rPr kumimoji="1" lang="ja-JP" altLang="en-US" sz="2400">
                <a:latin typeface="MS PGothic" panose="020B0600070205080204" pitchFamily="34" charset="-128"/>
                <a:ea typeface="MS PGothic" panose="020B0600070205080204" pitchFamily="34" charset="-128"/>
              </a:rPr>
              <a:t>和の微分</a:t>
            </a:r>
          </a:p>
        </p:txBody>
      </p:sp>
      <p:sp>
        <p:nvSpPr>
          <p:cNvPr id="9" name="テキスト ボックス 8">
            <a:extLst>
              <a:ext uri="{FF2B5EF4-FFF2-40B4-BE49-F238E27FC236}">
                <a16:creationId xmlns:a16="http://schemas.microsoft.com/office/drawing/2014/main" id="{24C7B6D5-A824-6A2D-7B07-281E3BF8A7DF}"/>
              </a:ext>
            </a:extLst>
          </p:cNvPr>
          <p:cNvSpPr txBox="1"/>
          <p:nvPr/>
        </p:nvSpPr>
        <p:spPr>
          <a:xfrm>
            <a:off x="7896386" y="3361953"/>
            <a:ext cx="4023353" cy="461665"/>
          </a:xfrm>
          <a:prstGeom prst="rect">
            <a:avLst/>
          </a:prstGeom>
          <a:noFill/>
        </p:spPr>
        <p:txBody>
          <a:bodyPr wrap="square" rtlCol="0">
            <a:spAutoFit/>
          </a:bodyPr>
          <a:lstStyle/>
          <a:p>
            <a:pPr algn="r"/>
            <a:r>
              <a:rPr kumimoji="1" lang="en-US" altLang="ja-JP" sz="2400" dirty="0">
                <a:latin typeface="MS PGothic" panose="020B0600070205080204" pitchFamily="34" charset="-128"/>
                <a:ea typeface="MS PGothic" panose="020B0600070205080204" pitchFamily="34" charset="-128"/>
              </a:rPr>
              <a:t>※ </a:t>
            </a:r>
            <a:r>
              <a:rPr kumimoji="1" lang="ja-JP" altLang="en-US" sz="2400">
                <a:latin typeface="MS PGothic" panose="020B0600070205080204" pitchFamily="34" charset="-128"/>
                <a:ea typeface="MS PGothic" panose="020B0600070205080204" pitchFamily="34" charset="-128"/>
              </a:rPr>
              <a:t>連鎖律</a:t>
            </a:r>
          </a:p>
        </p:txBody>
      </p:sp>
    </p:spTree>
    <p:extLst>
      <p:ext uri="{BB962C8B-B14F-4D97-AF65-F5344CB8AC3E}">
        <p14:creationId xmlns:p14="http://schemas.microsoft.com/office/powerpoint/2010/main" val="3690092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4893E-C170-2A1C-C7CE-CA99E5BC203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33CA26-3B56-4CD3-D698-121C7971277C}"/>
              </a:ext>
            </a:extLst>
          </p:cNvPr>
          <p:cNvSpPr>
            <a:spLocks noGrp="1"/>
          </p:cNvSpPr>
          <p:nvPr>
            <p:ph type="title"/>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BE296C8-68A2-C424-8D20-9C47FE1F8BE9}"/>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b="0" i="1" smtClean="0">
                        <a:solidFill>
                          <a:schemeClr val="tx1"/>
                        </a:solidFill>
                        <a:latin typeface="Cambria Math" panose="02040503050406030204" pitchFamily="18" charset="0"/>
                      </a:rPr>
                      <m:t>𝐸</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𝑎</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𝑏</m:t>
                    </m:r>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r>
                          <a:rPr kumimoji="1" lang="en-US" altLang="ja-JP" b="0" i="1" smtClean="0">
                            <a:solidFill>
                              <a:schemeClr val="tx1"/>
                            </a:solidFill>
                            <a:latin typeface="Cambria Math" panose="02040503050406030204" pitchFamily="18" charset="0"/>
                          </a:rPr>
                          <m:t>𝑁</m:t>
                        </m:r>
                      </m:den>
                    </m:f>
                    <m:nary>
                      <m:naryPr>
                        <m:chr m:val="∑"/>
                        <m:ctrlPr>
                          <a:rPr kumimoji="1" lang="en-US" altLang="ja-JP" b="0" i="1" smtClean="0">
                            <a:solidFill>
                              <a:schemeClr val="tx1"/>
                            </a:solidFill>
                            <a:latin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rPr>
                          <m:t>𝑛</m:t>
                        </m:r>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𝑁</m:t>
                        </m:r>
                      </m:sup>
                      <m:e>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r>
                              <a:rPr kumimoji="1" lang="en-US" altLang="ja-JP" b="0" i="1" smtClean="0">
                                <a:solidFill>
                                  <a:schemeClr val="tx1"/>
                                </a:solidFill>
                                <a:latin typeface="Cambria Math" panose="02040503050406030204" pitchFamily="18" charset="0"/>
                              </a:rPr>
                              <m:t>2</m:t>
                            </m:r>
                          </m:den>
                        </m:f>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r>
                                  <a:rPr lang="en-US" altLang="ja-JP" i="1" smtClean="0">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𝑛</m:t>
                                        </m:r>
                                      </m:sub>
                                    </m:sSub>
                                  </m:e>
                                </m:d>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𝑡</m:t>
                                    </m:r>
                                  </m:e>
                                  <m:sub>
                                    <m:r>
                                      <a:rPr lang="en-US" altLang="ja-JP" i="1">
                                        <a:solidFill>
                                          <a:schemeClr val="tx1"/>
                                        </a:solidFill>
                                        <a:latin typeface="Cambria Math" panose="02040503050406030204" pitchFamily="18" charset="0"/>
                                      </a:rPr>
                                      <m:t>𝑛</m:t>
                                    </m:r>
                                  </m:sub>
                                </m:sSub>
                              </m:e>
                            </m:d>
                          </m:e>
                          <m:sup>
                            <m:r>
                              <a:rPr kumimoji="1" lang="en-US" altLang="ja-JP" b="0" i="1" smtClean="0">
                                <a:solidFill>
                                  <a:schemeClr val="tx1"/>
                                </a:solidFill>
                                <a:latin typeface="Cambria Math" panose="02040503050406030204" pitchFamily="18" charset="0"/>
                              </a:rPr>
                              <m:t>2</m:t>
                            </m:r>
                          </m:sup>
                        </m:sSup>
                      </m:e>
                    </m:nary>
                  </m:oMath>
                </a14:m>
                <a:r>
                  <a:rPr kumimoji="1" lang="ja-JP" altLang="en-US" dirty="0">
                    <a:solidFill>
                      <a:schemeClr val="tx1"/>
                    </a:solidFill>
                  </a:rPr>
                  <a:t>，</a:t>
                </a:r>
                <a14:m>
                  <m:oMath xmlns:m="http://schemas.openxmlformats.org/officeDocument/2006/math">
                    <m:r>
                      <a:rPr lang="en-US" altLang="ja-JP" i="1">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𝑥</m:t>
                        </m:r>
                      </m:e>
                    </m:d>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𝑎𝑥</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𝑏</m:t>
                    </m:r>
                  </m:oMath>
                </a14:m>
                <a:endParaRPr kumimoji="1" lang="en-US" altLang="ja-JP" dirty="0">
                  <a:solidFill>
                    <a:schemeClr val="tx1"/>
                  </a:solidFill>
                </a:endParaRPr>
              </a:p>
              <a:p>
                <a:pPr marL="0" indent="0">
                  <a:buNone/>
                </a:pPr>
                <a14:m>
                  <m:oMath xmlns:m="http://schemas.openxmlformats.org/officeDocument/2006/math">
                    <m:f>
                      <m:fPr>
                        <m:ctrlPr>
                          <a:rPr kumimoji="1" lang="en-US" altLang="ja-JP"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𝐸</m:t>
                        </m:r>
                      </m:num>
                      <m:den>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𝑏</m:t>
                        </m:r>
                      </m:den>
                    </m:f>
                    <m:r>
                      <m:rPr>
                        <m:aln/>
                      </m:rPr>
                      <a:rPr kumimoji="1" lang="en-US" altLang="ja-JP" b="0" i="1" smtClean="0">
                        <a:solidFill>
                          <a:schemeClr val="tx1"/>
                        </a:solidFill>
                        <a:latin typeface="Cambria Math" panose="02040503050406030204" pitchFamily="18" charset="0"/>
                      </a:rPr>
                      <m:t>=</m:t>
                    </m:r>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m:t>
                        </m:r>
                      </m:num>
                      <m:den>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𝑏</m:t>
                        </m:r>
                      </m:den>
                    </m:f>
                    <m:d>
                      <m:dPr>
                        <m:begChr m:val="{"/>
                        <m:endChr m:val="}"/>
                        <m:ctrlPr>
                          <a:rPr lang="en-US" altLang="ja-JP" i="1" smtClean="0">
                            <a:solidFill>
                              <a:schemeClr val="tx1"/>
                            </a:solidFill>
                            <a:latin typeface="Cambria Math" panose="02040503050406030204" pitchFamily="18" charset="0"/>
                          </a:rPr>
                        </m:ctrlPr>
                      </m:dPr>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𝑁</m:t>
                            </m:r>
                          </m:den>
                        </m:f>
                        <m:nary>
                          <m:naryPr>
                            <m:chr m:val="∑"/>
                            <m:ctrlPr>
                              <a:rPr lang="en-US" altLang="ja-JP" i="1">
                                <a:solidFill>
                                  <a:schemeClr val="tx1"/>
                                </a:solidFill>
                                <a:latin typeface="Cambria Math" panose="02040503050406030204" pitchFamily="18" charset="0"/>
                              </a:rPr>
                            </m:ctrlPr>
                          </m:naryPr>
                          <m:sub>
                            <m:r>
                              <m:rPr>
                                <m:brk m:alnAt="23"/>
                              </m:rPr>
                              <a:rPr lang="en-US" altLang="ja-JP" i="1">
                                <a:solidFill>
                                  <a:schemeClr val="tx1"/>
                                </a:solidFill>
                                <a:latin typeface="Cambria Math" panose="02040503050406030204" pitchFamily="18" charset="0"/>
                              </a:rPr>
                              <m:t>𝑛</m:t>
                            </m:r>
                            <m:r>
                              <a:rPr lang="en-US" altLang="ja-JP" i="1">
                                <a:solidFill>
                                  <a:schemeClr val="tx1"/>
                                </a:solidFill>
                                <a:latin typeface="Cambria Math" panose="02040503050406030204" pitchFamily="18" charset="0"/>
                              </a:rPr>
                              <m:t>=1</m:t>
                            </m:r>
                          </m:sub>
                          <m:sup>
                            <m:r>
                              <a:rPr lang="en-US" altLang="ja-JP" i="1">
                                <a:solidFill>
                                  <a:schemeClr val="tx1"/>
                                </a:solidFill>
                                <a:latin typeface="Cambria Math" panose="02040503050406030204" pitchFamily="18" charset="0"/>
                              </a:rPr>
                              <m:t>𝑁</m:t>
                            </m:r>
                          </m:sup>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2</m:t>
                                </m:r>
                              </m:den>
                            </m:f>
                            <m:sSup>
                              <m:sSupPr>
                                <m:ctrlPr>
                                  <a:rPr lang="en-US" altLang="ja-JP" i="1">
                                    <a:solidFill>
                                      <a:schemeClr val="tx1"/>
                                    </a:solidFill>
                                    <a:latin typeface="Cambria Math" panose="02040503050406030204" pitchFamily="18" charset="0"/>
                                  </a:rPr>
                                </m:ctrlPr>
                              </m:sSupPr>
                              <m:e>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𝑛</m:t>
                                            </m:r>
                                          </m:sub>
                                        </m:sSub>
                                      </m:e>
                                    </m:d>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𝑡</m:t>
                                        </m:r>
                                      </m:e>
                                      <m:sub>
                                        <m:r>
                                          <a:rPr lang="en-US" altLang="ja-JP" i="1">
                                            <a:solidFill>
                                              <a:schemeClr val="tx1"/>
                                            </a:solidFill>
                                            <a:latin typeface="Cambria Math" panose="02040503050406030204" pitchFamily="18" charset="0"/>
                                          </a:rPr>
                                          <m:t>𝑛</m:t>
                                        </m:r>
                                      </m:sub>
                                    </m:sSub>
                                  </m:e>
                                </m:d>
                              </m:e>
                              <m:sup>
                                <m:r>
                                  <a:rPr lang="en-US" altLang="ja-JP" i="1">
                                    <a:solidFill>
                                      <a:schemeClr val="tx1"/>
                                    </a:solidFill>
                                    <a:latin typeface="Cambria Math" panose="02040503050406030204" pitchFamily="18" charset="0"/>
                                  </a:rPr>
                                  <m:t>2</m:t>
                                </m:r>
                              </m:sup>
                            </m:sSup>
                          </m:e>
                        </m:nary>
                      </m:e>
                    </m:d>
                  </m:oMath>
                </a14:m>
                <a:r>
                  <a:rPr lang="ja-JP" altLang="en-US" b="0" dirty="0">
                    <a:solidFill>
                      <a:schemeClr val="tx1"/>
                    </a:solidFill>
                  </a:rPr>
                  <a:t>　</a:t>
                </a:r>
                <a:br>
                  <a:rPr lang="en-US" altLang="ja-JP" b="0" dirty="0">
                    <a:solidFill>
                      <a:schemeClr val="tx1"/>
                    </a:solidFill>
                  </a:rPr>
                </a:br>
                <a:r>
                  <a:rPr lang="ja-JP" altLang="en-US" b="0" dirty="0">
                    <a:solidFill>
                      <a:schemeClr val="tx1"/>
                    </a:solidFill>
                  </a:rPr>
                  <a:t>　  </a:t>
                </a:r>
                <a14:m>
                  <m:oMath xmlns:m="http://schemas.openxmlformats.org/officeDocument/2006/math">
                    <m:r>
                      <a:rPr lang="en-US" altLang="ja-JP" b="0" i="1" smtClean="0">
                        <a:solidFill>
                          <a:schemeClr val="tx1"/>
                        </a:solidFill>
                        <a:latin typeface="Cambria Math" panose="02040503050406030204" pitchFamily="18" charset="0"/>
                      </a:rPr>
                      <m:t>=</m:t>
                    </m:r>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𝑁</m:t>
                        </m:r>
                      </m:den>
                    </m:f>
                    <m:nary>
                      <m:naryPr>
                        <m:chr m:val="∑"/>
                        <m:ctrlPr>
                          <a:rPr lang="en-US" altLang="ja-JP" i="1">
                            <a:solidFill>
                              <a:schemeClr val="tx1"/>
                            </a:solidFill>
                            <a:latin typeface="Cambria Math" panose="02040503050406030204" pitchFamily="18" charset="0"/>
                          </a:rPr>
                        </m:ctrlPr>
                      </m:naryPr>
                      <m:sub>
                        <m:r>
                          <m:rPr>
                            <m:brk m:alnAt="23"/>
                          </m:rPr>
                          <a:rPr lang="en-US" altLang="ja-JP" i="1">
                            <a:solidFill>
                              <a:schemeClr val="tx1"/>
                            </a:solidFill>
                            <a:latin typeface="Cambria Math" panose="02040503050406030204" pitchFamily="18" charset="0"/>
                          </a:rPr>
                          <m:t>𝑛</m:t>
                        </m:r>
                        <m:r>
                          <a:rPr lang="en-US" altLang="ja-JP" i="1">
                            <a:solidFill>
                              <a:schemeClr val="tx1"/>
                            </a:solidFill>
                            <a:latin typeface="Cambria Math" panose="02040503050406030204" pitchFamily="18" charset="0"/>
                          </a:rPr>
                          <m:t>=1</m:t>
                        </m:r>
                      </m:sub>
                      <m:sup>
                        <m:r>
                          <a:rPr lang="en-US" altLang="ja-JP" i="1">
                            <a:solidFill>
                              <a:schemeClr val="tx1"/>
                            </a:solidFill>
                            <a:latin typeface="Cambria Math" panose="02040503050406030204" pitchFamily="18" charset="0"/>
                          </a:rPr>
                          <m:t>𝑁</m:t>
                        </m:r>
                      </m:sup>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m:t>
                            </m:r>
                          </m:num>
                          <m:den>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𝑏</m:t>
                            </m:r>
                          </m:den>
                        </m:f>
                        <m:d>
                          <m:dPr>
                            <m:begChr m:val="{"/>
                            <m:endChr m:val="}"/>
                            <m:ctrlPr>
                              <a:rPr lang="en-US" altLang="ja-JP" i="1" smtClean="0">
                                <a:solidFill>
                                  <a:schemeClr val="tx1"/>
                                </a:solidFill>
                                <a:latin typeface="Cambria Math" panose="02040503050406030204" pitchFamily="18" charset="0"/>
                              </a:rPr>
                            </m:ctrlPr>
                          </m:dPr>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2</m:t>
                                </m:r>
                              </m:den>
                            </m:f>
                            <m:sSup>
                              <m:sSupPr>
                                <m:ctrlPr>
                                  <a:rPr lang="en-US" altLang="ja-JP" i="1">
                                    <a:solidFill>
                                      <a:schemeClr val="tx1"/>
                                    </a:solidFill>
                                    <a:latin typeface="Cambria Math" panose="02040503050406030204" pitchFamily="18" charset="0"/>
                                  </a:rPr>
                                </m:ctrlPr>
                              </m:sSupPr>
                              <m:e>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𝑛</m:t>
                                            </m:r>
                                          </m:sub>
                                        </m:sSub>
                                      </m:e>
                                    </m:d>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𝑡</m:t>
                                        </m:r>
                                      </m:e>
                                      <m:sub>
                                        <m:r>
                                          <a:rPr lang="en-US" altLang="ja-JP" i="1">
                                            <a:solidFill>
                                              <a:schemeClr val="tx1"/>
                                            </a:solidFill>
                                            <a:latin typeface="Cambria Math" panose="02040503050406030204" pitchFamily="18" charset="0"/>
                                          </a:rPr>
                                          <m:t>𝑛</m:t>
                                        </m:r>
                                      </m:sub>
                                    </m:sSub>
                                  </m:e>
                                </m:d>
                              </m:e>
                              <m:sup>
                                <m:r>
                                  <a:rPr lang="en-US" altLang="ja-JP" i="1">
                                    <a:solidFill>
                                      <a:schemeClr val="tx1"/>
                                    </a:solidFill>
                                    <a:latin typeface="Cambria Math" panose="02040503050406030204" pitchFamily="18" charset="0"/>
                                  </a:rPr>
                                  <m:t>2</m:t>
                                </m:r>
                              </m:sup>
                            </m:sSup>
                          </m:e>
                        </m:d>
                      </m:e>
                    </m:nary>
                  </m:oMath>
                </a14:m>
                <a:r>
                  <a:rPr lang="en-US" altLang="ja-JP" dirty="0">
                    <a:solidFill>
                      <a:schemeClr val="tx1"/>
                    </a:solidFill>
                  </a:rPr>
                  <a:t> </a:t>
                </a:r>
              </a:p>
              <a:p>
                <a:pPr marL="0" indent="0">
                  <a:buNone/>
                </a:pPr>
                <a:r>
                  <a:rPr lang="ja-JP" altLang="en-US" b="0" dirty="0">
                    <a:solidFill>
                      <a:schemeClr val="tx1"/>
                    </a:solidFill>
                  </a:rPr>
                  <a:t>　  </a:t>
                </a:r>
                <a14:m>
                  <m:oMath xmlns:m="http://schemas.openxmlformats.org/officeDocument/2006/math">
                    <m:r>
                      <a:rPr lang="en-US" altLang="ja-JP" b="0" i="1" smtClean="0">
                        <a:solidFill>
                          <a:schemeClr val="tx1"/>
                        </a:solidFill>
                        <a:latin typeface="Cambria Math" panose="02040503050406030204" pitchFamily="18" charset="0"/>
                      </a:rPr>
                      <m:t>=</m:t>
                    </m:r>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𝑁</m:t>
                        </m:r>
                      </m:den>
                    </m:f>
                    <m:nary>
                      <m:naryPr>
                        <m:chr m:val="∑"/>
                        <m:ctrlPr>
                          <a:rPr lang="en-US" altLang="ja-JP" i="1">
                            <a:solidFill>
                              <a:schemeClr val="tx1"/>
                            </a:solidFill>
                            <a:latin typeface="Cambria Math" panose="02040503050406030204" pitchFamily="18" charset="0"/>
                          </a:rPr>
                        </m:ctrlPr>
                      </m:naryPr>
                      <m:sub>
                        <m:r>
                          <m:rPr>
                            <m:brk m:alnAt="23"/>
                          </m:rPr>
                          <a:rPr lang="en-US" altLang="ja-JP" i="1">
                            <a:solidFill>
                              <a:schemeClr val="tx1"/>
                            </a:solidFill>
                            <a:latin typeface="Cambria Math" panose="02040503050406030204" pitchFamily="18" charset="0"/>
                          </a:rPr>
                          <m:t>𝑛</m:t>
                        </m:r>
                        <m:r>
                          <a:rPr lang="en-US" altLang="ja-JP" i="1">
                            <a:solidFill>
                              <a:schemeClr val="tx1"/>
                            </a:solidFill>
                            <a:latin typeface="Cambria Math" panose="02040503050406030204" pitchFamily="18" charset="0"/>
                          </a:rPr>
                          <m:t>=1</m:t>
                        </m:r>
                      </m:sub>
                      <m:sup>
                        <m:r>
                          <a:rPr lang="en-US" altLang="ja-JP" i="1">
                            <a:solidFill>
                              <a:schemeClr val="tx1"/>
                            </a:solidFill>
                            <a:latin typeface="Cambria Math" panose="02040503050406030204" pitchFamily="18" charset="0"/>
                          </a:rPr>
                          <m:t>𝑁</m:t>
                        </m:r>
                      </m:sup>
                      <m:e>
                        <m:d>
                          <m:dPr>
                            <m:begChr m:val="["/>
                            <m:endChr m:val="]"/>
                            <m:ctrlPr>
                              <a:rPr lang="en-US" altLang="ja-JP" i="1" smtClean="0">
                                <a:solidFill>
                                  <a:schemeClr val="tx1"/>
                                </a:solidFill>
                                <a:latin typeface="Cambria Math" panose="02040503050406030204" pitchFamily="18" charset="0"/>
                              </a:rPr>
                            </m:ctrlPr>
                          </m:dPr>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m:t>
                                </m:r>
                              </m:num>
                              <m:den>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𝑓</m:t>
                                </m:r>
                              </m:den>
                            </m:f>
                            <m:d>
                              <m:dPr>
                                <m:begChr m:val="{"/>
                                <m:endChr m:val="}"/>
                                <m:ctrlPr>
                                  <a:rPr lang="en-US" altLang="ja-JP" i="1">
                                    <a:solidFill>
                                      <a:schemeClr val="tx1"/>
                                    </a:solidFill>
                                    <a:latin typeface="Cambria Math" panose="02040503050406030204" pitchFamily="18" charset="0"/>
                                  </a:rPr>
                                </m:ctrlPr>
                              </m:dPr>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2</m:t>
                                    </m:r>
                                  </m:den>
                                </m:f>
                                <m:sSup>
                                  <m:sSupPr>
                                    <m:ctrlPr>
                                      <a:rPr lang="en-US" altLang="ja-JP" i="1">
                                        <a:solidFill>
                                          <a:schemeClr val="tx1"/>
                                        </a:solidFill>
                                        <a:latin typeface="Cambria Math" panose="02040503050406030204" pitchFamily="18" charset="0"/>
                                      </a:rPr>
                                    </m:ctrlPr>
                                  </m:sSupPr>
                                  <m:e>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𝑛</m:t>
                                                </m:r>
                                              </m:sub>
                                            </m:sSub>
                                          </m:e>
                                        </m:d>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𝑡</m:t>
                                            </m:r>
                                          </m:e>
                                          <m:sub>
                                            <m:r>
                                              <a:rPr lang="en-US" altLang="ja-JP" i="1">
                                                <a:solidFill>
                                                  <a:schemeClr val="tx1"/>
                                                </a:solidFill>
                                                <a:latin typeface="Cambria Math" panose="02040503050406030204" pitchFamily="18" charset="0"/>
                                              </a:rPr>
                                              <m:t>𝑛</m:t>
                                            </m:r>
                                          </m:sub>
                                        </m:sSub>
                                      </m:e>
                                    </m:d>
                                  </m:e>
                                  <m:sup>
                                    <m:r>
                                      <a:rPr lang="en-US" altLang="ja-JP" i="1">
                                        <a:solidFill>
                                          <a:schemeClr val="tx1"/>
                                        </a:solidFill>
                                        <a:latin typeface="Cambria Math" panose="02040503050406030204" pitchFamily="18" charset="0"/>
                                      </a:rPr>
                                      <m:t>2</m:t>
                                    </m:r>
                                  </m:sup>
                                </m:sSup>
                              </m:e>
                            </m:d>
                          </m:e>
                        </m:d>
                        <m:d>
                          <m:dPr>
                            <m:begChr m:val="{"/>
                            <m:endChr m:val="}"/>
                            <m:ctrlPr>
                              <a:rPr lang="en-US" altLang="ja-JP" i="1" smtClean="0">
                                <a:solidFill>
                                  <a:schemeClr val="tx1"/>
                                </a:solidFill>
                                <a:latin typeface="Cambria Math" panose="02040503050406030204" pitchFamily="18" charset="0"/>
                              </a:rPr>
                            </m:ctrlPr>
                          </m:dPr>
                          <m:e>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m:t>
                                </m:r>
                              </m:num>
                              <m:den>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𝑏</m:t>
                                </m:r>
                              </m:den>
                            </m:f>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𝑎</m:t>
                                </m:r>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𝑛</m:t>
                                    </m:r>
                                  </m:sub>
                                </m:sSub>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𝑏</m:t>
                                </m:r>
                              </m:e>
                            </m:d>
                          </m:e>
                        </m:d>
                      </m:e>
                    </m:nary>
                  </m:oMath>
                </a14:m>
                <a:endParaRPr kumimoji="1" lang="en-US" altLang="ja-JP" dirty="0">
                  <a:solidFill>
                    <a:schemeClr val="tx1"/>
                  </a:solidFill>
                </a:endParaRPr>
              </a:p>
              <a:p>
                <a:pPr marL="0" indent="0">
                  <a:buNone/>
                </a:pPr>
                <a:r>
                  <a:rPr lang="ja-JP" altLang="en-US" dirty="0">
                    <a:solidFill>
                      <a:schemeClr val="tx1"/>
                    </a:solidFill>
                  </a:rPr>
                  <a:t>　  </a:t>
                </a:r>
                <a14:m>
                  <m:oMath xmlns:m="http://schemas.openxmlformats.org/officeDocument/2006/math">
                    <m:r>
                      <a:rPr lang="en-US" altLang="ja-JP" b="0" i="1" smtClean="0">
                        <a:solidFill>
                          <a:schemeClr val="tx1"/>
                        </a:solidFill>
                        <a:latin typeface="Cambria Math" panose="02040503050406030204" pitchFamily="18" charset="0"/>
                      </a:rPr>
                      <m:t>=</m:t>
                    </m:r>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en-US" altLang="ja-JP" i="1">
                            <a:solidFill>
                              <a:schemeClr val="tx1"/>
                            </a:solidFill>
                            <a:latin typeface="Cambria Math" panose="02040503050406030204" pitchFamily="18" charset="0"/>
                          </a:rPr>
                          <m:t>𝑁</m:t>
                        </m:r>
                      </m:den>
                    </m:f>
                    <m:nary>
                      <m:naryPr>
                        <m:chr m:val="∑"/>
                        <m:ctrlPr>
                          <a:rPr lang="en-US" altLang="ja-JP" i="1">
                            <a:solidFill>
                              <a:schemeClr val="tx1"/>
                            </a:solidFill>
                            <a:latin typeface="Cambria Math" panose="02040503050406030204" pitchFamily="18" charset="0"/>
                          </a:rPr>
                        </m:ctrlPr>
                      </m:naryPr>
                      <m:sub>
                        <m:r>
                          <m:rPr>
                            <m:brk m:alnAt="23"/>
                          </m:rPr>
                          <a:rPr lang="en-US" altLang="ja-JP" i="1">
                            <a:solidFill>
                              <a:schemeClr val="tx1"/>
                            </a:solidFill>
                            <a:latin typeface="Cambria Math" panose="02040503050406030204" pitchFamily="18" charset="0"/>
                          </a:rPr>
                          <m:t>𝑛</m:t>
                        </m:r>
                        <m:r>
                          <a:rPr lang="en-US" altLang="ja-JP" i="1">
                            <a:solidFill>
                              <a:schemeClr val="tx1"/>
                            </a:solidFill>
                            <a:latin typeface="Cambria Math" panose="02040503050406030204" pitchFamily="18" charset="0"/>
                          </a:rPr>
                          <m:t>=1</m:t>
                        </m:r>
                      </m:sub>
                      <m:sup>
                        <m:r>
                          <a:rPr lang="en-US" altLang="ja-JP" i="1">
                            <a:solidFill>
                              <a:schemeClr val="tx1"/>
                            </a:solidFill>
                            <a:latin typeface="Cambria Math" panose="02040503050406030204" pitchFamily="18" charset="0"/>
                          </a:rPr>
                          <m:t>𝑁</m:t>
                        </m:r>
                      </m:sup>
                      <m:e>
                        <m:r>
                          <a:rPr lang="en-US" altLang="ja-JP" i="1">
                            <a:latin typeface="Cambria Math" panose="02040503050406030204" pitchFamily="18" charset="0"/>
                          </a:rPr>
                          <m:t>𝑓</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nary>
                  </m:oMath>
                </a14:m>
                <a:endParaRPr kumimoji="1" lang="en-US" altLang="ja-JP" dirty="0">
                  <a:solidFill>
                    <a:schemeClr val="tx1"/>
                  </a:solidFill>
                </a:endParaRPr>
              </a:p>
              <a:p>
                <a:pPr marL="0" indent="0">
                  <a:buNone/>
                </a:pPr>
                <a:endParaRPr lang="en-US" altLang="ja-JP" dirty="0"/>
              </a:p>
              <a:p>
                <a:pPr marL="0" indent="0">
                  <a:buNone/>
                </a:pPr>
                <a14:m>
                  <m:oMath xmlns:m="http://schemas.openxmlformats.org/officeDocument/2006/math">
                    <m:f>
                      <m:fPr>
                        <m:ctrlPr>
                          <a:rPr kumimoji="1" lang="en-US" altLang="ja-JP"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𝐸</m:t>
                        </m:r>
                      </m:num>
                      <m:den>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𝑎</m:t>
                        </m:r>
                      </m:den>
                    </m:f>
                    <m:r>
                      <a:rPr kumimoji="1" lang="en-US" altLang="ja-JP" b="0" i="1" smtClean="0">
                        <a:solidFill>
                          <a:schemeClr val="tx1"/>
                        </a:solidFill>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d>
                          <m:dPr>
                            <m:ctrlPr>
                              <a:rPr lang="en-US" altLang="ja-JP" i="1">
                                <a:latin typeface="Cambria Math" panose="02040503050406030204" pitchFamily="18" charset="0"/>
                              </a:rPr>
                            </m:ctrlPr>
                          </m:dPr>
                          <m:e>
                            <m:r>
                              <a:rPr lang="en-US" altLang="ja-JP" i="1">
                                <a:latin typeface="Cambria Math" panose="02040503050406030204" pitchFamily="18" charset="0"/>
                              </a:rPr>
                              <m:t>𝑓</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d>
                      </m:e>
                    </m:nary>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 </m:t>
                    </m:r>
                  </m:oMath>
                </a14:m>
                <a:r>
                  <a:rPr kumimoji="1" lang="ja-JP" altLang="en-US" dirty="0">
                    <a:solidFill>
                      <a:schemeClr val="tx1"/>
                    </a:solidFill>
                  </a:rPr>
                  <a:t>，</a:t>
                </a:r>
                <a:r>
                  <a:rPr lang="en-US" altLang="ja-JP" dirty="0"/>
                  <a:t> </a:t>
                </a:r>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𝐸</m:t>
                        </m:r>
                      </m:num>
                      <m:den>
                        <m:r>
                          <a:rPr lang="en-US" altLang="ja-JP" i="1">
                            <a:latin typeface="Cambria Math" panose="02040503050406030204" pitchFamily="18" charset="0"/>
                          </a:rPr>
                          <m:t>𝜕</m:t>
                        </m:r>
                        <m:r>
                          <a:rPr lang="en-US" altLang="ja-JP" b="0" i="1" smtClean="0">
                            <a:latin typeface="Cambria Math" panose="02040503050406030204" pitchFamily="18" charset="0"/>
                          </a:rPr>
                          <m:t>𝑏</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r>
                          <a:rPr lang="en-US" altLang="ja-JP" i="1">
                            <a:latin typeface="Cambria Math" panose="02040503050406030204" pitchFamily="18" charset="0"/>
                          </a:rPr>
                          <m:t>𝑓</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nary>
                  </m:oMath>
                </a14:m>
                <a:r>
                  <a:rPr kumimoji="1" lang="ja-JP" altLang="en-US" dirty="0">
                    <a:solidFill>
                      <a:schemeClr val="tx1"/>
                    </a:solidFill>
                  </a:rPr>
                  <a:t>が得られる</a:t>
                </a:r>
              </a:p>
            </p:txBody>
          </p:sp>
        </mc:Choice>
        <mc:Fallback>
          <p:sp>
            <p:nvSpPr>
              <p:cNvPr id="3" name="コンテンツ プレースホルダー 2">
                <a:extLst>
                  <a:ext uri="{FF2B5EF4-FFF2-40B4-BE49-F238E27FC236}">
                    <a16:creationId xmlns:a16="http://schemas.microsoft.com/office/drawing/2014/main" id="{2BE296C8-68A2-C424-8D20-9C47FE1F8BE9}"/>
                  </a:ext>
                </a:extLst>
              </p:cNvPr>
              <p:cNvSpPr>
                <a:spLocks noGrp="1" noRot="1" noChangeAspect="1" noMove="1" noResize="1" noEditPoints="1" noAdjustHandles="1" noChangeArrowheads="1" noChangeShapeType="1" noTextEdit="1"/>
              </p:cNvSpPr>
              <p:nvPr>
                <p:ph idx="1"/>
              </p:nvPr>
            </p:nvSpPr>
            <p:spPr>
              <a:blipFill>
                <a:blip r:embed="rId2"/>
                <a:stretch>
                  <a:fillRect t="-1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BCA0310-9A00-1D5C-B95B-42133BAF4798}"/>
              </a:ext>
            </a:extLst>
          </p:cNvPr>
          <p:cNvSpPr>
            <a:spLocks noGrp="1"/>
          </p:cNvSpPr>
          <p:nvPr>
            <p:ph type="sldNum" sz="quarter" idx="12"/>
          </p:nvPr>
        </p:nvSpPr>
        <p:spPr/>
        <p:txBody>
          <a:bodyPr/>
          <a:lstStyle/>
          <a:p>
            <a:fld id="{3C83C733-A267-4C27-B924-90460700986B}" type="slidenum">
              <a:rPr lang="ja-JP" altLang="en-US" smtClean="0"/>
              <a:pPr/>
              <a:t>34</a:t>
            </a:fld>
            <a:endParaRPr lang="ja-JP" altLang="en-US"/>
          </a:p>
        </p:txBody>
      </p:sp>
      <p:cxnSp>
        <p:nvCxnSpPr>
          <p:cNvPr id="6" name="直線コネクタ 5">
            <a:extLst>
              <a:ext uri="{FF2B5EF4-FFF2-40B4-BE49-F238E27FC236}">
                <a16:creationId xmlns:a16="http://schemas.microsoft.com/office/drawing/2014/main" id="{E7682953-2F5F-AA01-8598-2C6C25276E08}"/>
              </a:ext>
            </a:extLst>
          </p:cNvPr>
          <p:cNvCxnSpPr>
            <a:cxnSpLocks/>
          </p:cNvCxnSpPr>
          <p:nvPr/>
        </p:nvCxnSpPr>
        <p:spPr>
          <a:xfrm>
            <a:off x="262076" y="1782304"/>
            <a:ext cx="11662756"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BAA9AAC5-F555-F6FB-0AD7-B0D389BFCC29}"/>
              </a:ext>
            </a:extLst>
          </p:cNvPr>
          <p:cNvSpPr txBox="1"/>
          <p:nvPr/>
        </p:nvSpPr>
        <p:spPr>
          <a:xfrm>
            <a:off x="6096000" y="2572718"/>
            <a:ext cx="5826285" cy="461665"/>
          </a:xfrm>
          <a:prstGeom prst="rect">
            <a:avLst/>
          </a:prstGeom>
          <a:noFill/>
        </p:spPr>
        <p:txBody>
          <a:bodyPr wrap="square" rtlCol="0">
            <a:spAutoFit/>
          </a:bodyPr>
          <a:lstStyle/>
          <a:p>
            <a:pPr algn="r"/>
            <a:r>
              <a:rPr kumimoji="1" lang="en-US" altLang="ja-JP" sz="2400" dirty="0">
                <a:latin typeface="MS PGothic" panose="020B0600070205080204" pitchFamily="34" charset="-128"/>
                <a:ea typeface="MS PGothic" panose="020B0600070205080204" pitchFamily="34" charset="-128"/>
              </a:rPr>
              <a:t>※ </a:t>
            </a:r>
            <a:r>
              <a:rPr kumimoji="1" lang="ja-JP" altLang="en-US" sz="2400">
                <a:latin typeface="MS PGothic" panose="020B0600070205080204" pitchFamily="34" charset="-128"/>
                <a:ea typeface="MS PGothic" panose="020B0600070205080204" pitchFamily="34" charset="-128"/>
              </a:rPr>
              <a:t>和の微分</a:t>
            </a:r>
          </a:p>
        </p:txBody>
      </p:sp>
      <p:sp>
        <p:nvSpPr>
          <p:cNvPr id="9" name="テキスト ボックス 8">
            <a:extLst>
              <a:ext uri="{FF2B5EF4-FFF2-40B4-BE49-F238E27FC236}">
                <a16:creationId xmlns:a16="http://schemas.microsoft.com/office/drawing/2014/main" id="{8476658E-E268-D85F-E2E6-53B0917D5923}"/>
              </a:ext>
            </a:extLst>
          </p:cNvPr>
          <p:cNvSpPr txBox="1"/>
          <p:nvPr/>
        </p:nvSpPr>
        <p:spPr>
          <a:xfrm>
            <a:off x="7896386" y="3361953"/>
            <a:ext cx="4023353" cy="461665"/>
          </a:xfrm>
          <a:prstGeom prst="rect">
            <a:avLst/>
          </a:prstGeom>
          <a:noFill/>
        </p:spPr>
        <p:txBody>
          <a:bodyPr wrap="square" rtlCol="0">
            <a:spAutoFit/>
          </a:bodyPr>
          <a:lstStyle/>
          <a:p>
            <a:pPr algn="r"/>
            <a:r>
              <a:rPr kumimoji="1" lang="en-US" altLang="ja-JP" sz="2400" dirty="0">
                <a:latin typeface="MS PGothic" panose="020B0600070205080204" pitchFamily="34" charset="-128"/>
                <a:ea typeface="MS PGothic" panose="020B0600070205080204" pitchFamily="34" charset="-128"/>
              </a:rPr>
              <a:t>※ </a:t>
            </a:r>
            <a:r>
              <a:rPr kumimoji="1" lang="ja-JP" altLang="en-US" sz="2400">
                <a:latin typeface="MS PGothic" panose="020B0600070205080204" pitchFamily="34" charset="-128"/>
                <a:ea typeface="MS PGothic" panose="020B0600070205080204" pitchFamily="34" charset="-128"/>
              </a:rPr>
              <a:t>連鎖律</a:t>
            </a:r>
          </a:p>
        </p:txBody>
      </p:sp>
    </p:spTree>
    <p:extLst>
      <p:ext uri="{BB962C8B-B14F-4D97-AF65-F5344CB8AC3E}">
        <p14:creationId xmlns:p14="http://schemas.microsoft.com/office/powerpoint/2010/main" val="1721751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03523D-4568-A792-E1D1-53A986A3F77A}"/>
              </a:ext>
            </a:extLst>
          </p:cNvPr>
          <p:cNvSpPr>
            <a:spLocks noGrp="1"/>
          </p:cNvSpPr>
          <p:nvPr>
            <p:ph type="title"/>
          </p:nvPr>
        </p:nvSpPr>
        <p:spPr/>
        <p:txBody>
          <a:bodyPr/>
          <a:lstStyle/>
          <a:p>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78D2964-3695-6482-C4D2-A8CFE44D81E2}"/>
                  </a:ext>
                </a:extLst>
              </p:cNvPr>
              <p:cNvSpPr>
                <a:spLocks noGrp="1"/>
              </p:cNvSpPr>
              <p:nvPr>
                <p:ph idx="1"/>
              </p:nvPr>
            </p:nvSpPr>
            <p:spPr/>
            <p:txBody>
              <a:bodyPr>
                <a:normAutofit/>
              </a:bodyPr>
              <a:lstStyle/>
              <a:p>
                <a:pPr marL="0" indent="0">
                  <a:buNone/>
                </a:pPr>
                <a14:m>
                  <m:oMath xmlns:m="http://schemas.openxmlformats.org/officeDocument/2006/math">
                    <m:r>
                      <a:rPr lang="en-US" altLang="ja-JP" i="1" smtClean="0">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𝑥</m:t>
                        </m:r>
                      </m:e>
                    </m:d>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𝑎𝑥</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𝑏</m:t>
                    </m:r>
                  </m:oMath>
                </a14:m>
                <a:r>
                  <a:rPr kumimoji="1" lang="ja-JP" altLang="en-US" dirty="0">
                    <a:solidFill>
                      <a:schemeClr val="tx1"/>
                    </a:solidFill>
                  </a:rPr>
                  <a:t>，</a:t>
                </a:r>
                <a:r>
                  <a:rPr lang="en-US" altLang="ja-JP" dirty="0"/>
                  <a:t> </a:t>
                </a:r>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𝐸</m:t>
                        </m:r>
                      </m:num>
                      <m:den>
                        <m:r>
                          <a:rPr lang="en-US" altLang="ja-JP" i="1">
                            <a:latin typeface="Cambria Math" panose="02040503050406030204" pitchFamily="18" charset="0"/>
                          </a:rPr>
                          <m:t>𝜕</m:t>
                        </m:r>
                        <m:r>
                          <a:rPr lang="en-US" altLang="ja-JP" i="1">
                            <a:latin typeface="Cambria Math" panose="02040503050406030204" pitchFamily="18" charset="0"/>
                          </a:rPr>
                          <m:t>𝑎</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d>
                          <m:dPr>
                            <m:ctrlPr>
                              <a:rPr lang="en-US" altLang="ja-JP" i="1">
                                <a:latin typeface="Cambria Math" panose="02040503050406030204" pitchFamily="18" charset="0"/>
                              </a:rPr>
                            </m:ctrlPr>
                          </m:dPr>
                          <m:e>
                            <m:r>
                              <a:rPr lang="en-US" altLang="ja-JP" i="1">
                                <a:latin typeface="Cambria Math" panose="02040503050406030204" pitchFamily="18" charset="0"/>
                              </a:rPr>
                              <m:t>𝑓</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d>
                      </m:e>
                    </m:nary>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 </m:t>
                    </m:r>
                  </m:oMath>
                </a14:m>
                <a:r>
                  <a:rPr lang="ja-JP" altLang="en-US"/>
                  <a:t>，</a:t>
                </a:r>
                <a:r>
                  <a:rPr lang="en-US" altLang="ja-JP" dirty="0"/>
                  <a:t> </a:t>
                </a:r>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𝐸</m:t>
                        </m:r>
                      </m:num>
                      <m:den>
                        <m:r>
                          <a:rPr lang="en-US" altLang="ja-JP" i="1">
                            <a:latin typeface="Cambria Math" panose="02040503050406030204" pitchFamily="18" charset="0"/>
                          </a:rPr>
                          <m:t>𝜕</m:t>
                        </m:r>
                        <m:r>
                          <a:rPr lang="en-US" altLang="ja-JP" i="1">
                            <a:latin typeface="Cambria Math" panose="02040503050406030204" pitchFamily="18" charset="0"/>
                          </a:rPr>
                          <m:t>𝑏</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r>
                          <a:rPr lang="en-US" altLang="ja-JP" i="1">
                            <a:latin typeface="Cambria Math" panose="02040503050406030204" pitchFamily="18" charset="0"/>
                          </a:rPr>
                          <m:t>𝑓</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nary>
                  </m:oMath>
                </a14:m>
                <a:endParaRPr kumimoji="1" lang="en-US" altLang="ja-JP" dirty="0">
                  <a:solidFill>
                    <a:schemeClr val="tx1"/>
                  </a:solidFill>
                </a:endParaRPr>
              </a:p>
              <a:p>
                <a:pPr marL="0" indent="0">
                  <a:buNone/>
                </a:pP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den>
                    </m:f>
                    <m:r>
                      <a:rPr kumimoji="1" lang="en-US" altLang="ja-JP" b="0" i="1" smtClean="0">
                        <a:latin typeface="Cambria Math" panose="02040503050406030204" pitchFamily="18" charset="0"/>
                      </a:rPr>
                      <m:t>=0</m:t>
                    </m:r>
                  </m:oMath>
                </a14:m>
                <a:r>
                  <a:rPr kumimoji="1" lang="ja-JP" altLang="en-US"/>
                  <a:t>，</a:t>
                </a:r>
                <a:r>
                  <a:rPr lang="en-US" altLang="ja-JP" dirty="0"/>
                  <a:t> </a:t>
                </a:r>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𝐸</m:t>
                        </m:r>
                      </m:num>
                      <m:den>
                        <m:r>
                          <a:rPr lang="en-US" altLang="ja-JP" i="1">
                            <a:latin typeface="Cambria Math" panose="02040503050406030204" pitchFamily="18" charset="0"/>
                          </a:rPr>
                          <m:t>𝜕</m:t>
                        </m:r>
                        <m:r>
                          <a:rPr lang="en-US" altLang="ja-JP" b="0" i="1" smtClean="0">
                            <a:latin typeface="Cambria Math" panose="02040503050406030204" pitchFamily="18" charset="0"/>
                          </a:rPr>
                          <m:t>𝑏</m:t>
                        </m:r>
                      </m:den>
                    </m:f>
                    <m:r>
                      <a:rPr lang="en-US" altLang="ja-JP" i="1">
                        <a:latin typeface="Cambria Math" panose="02040503050406030204" pitchFamily="18" charset="0"/>
                      </a:rPr>
                      <m:t>=0</m:t>
                    </m:r>
                  </m:oMath>
                </a14:m>
                <a:r>
                  <a:rPr kumimoji="1" lang="ja-JP" altLang="en-US"/>
                  <a:t>を満たす</a:t>
                </a:r>
                <a14:m>
                  <m:oMath xmlns:m="http://schemas.openxmlformats.org/officeDocument/2006/math">
                    <m:r>
                      <a:rPr lang="en-US" altLang="ja-JP" i="1">
                        <a:latin typeface="Cambria Math" panose="02040503050406030204" pitchFamily="18" charset="0"/>
                      </a:rPr>
                      <m:t>𝑎</m:t>
                    </m:r>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i="1">
                        <a:latin typeface="Cambria Math" panose="02040503050406030204" pitchFamily="18" charset="0"/>
                      </a:rPr>
                      <m:t>𝑏</m:t>
                    </m:r>
                  </m:oMath>
                </a14:m>
                <a:r>
                  <a:rPr kumimoji="1" lang="ja-JP" altLang="en-US"/>
                  <a:t>を求めるのが目的であるため，</a:t>
                </a:r>
                <a:endParaRPr kumimoji="1" lang="en-US" altLang="ja-JP" dirty="0">
                  <a:solidFill>
                    <a:schemeClr val="tx1"/>
                  </a:solidFill>
                </a:endParaRPr>
              </a:p>
              <a:p>
                <a:pPr marL="0" indent="0">
                  <a:buNone/>
                </a:pPr>
                <a14:m>
                  <m:oMath xmlns:m="http://schemas.openxmlformats.org/officeDocument/2006/math">
                    <m:r>
                      <a:rPr lang="en-US" altLang="ja-JP" b="0" i="1" smtClean="0">
                        <a:latin typeface="Cambria Math" panose="02040503050406030204" pitchFamily="18" charset="0"/>
                      </a:rPr>
                      <m:t>0=</m:t>
                    </m:r>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d>
                          <m:dPr>
                            <m:ctrlPr>
                              <a:rPr lang="en-US" altLang="ja-JP" i="1">
                                <a:latin typeface="Cambria Math" panose="02040503050406030204" pitchFamily="18" charset="0"/>
                              </a:rPr>
                            </m:ctrlPr>
                          </m:dPr>
                          <m:e>
                            <m:r>
                              <a:rPr lang="en-US" altLang="ja-JP" i="1">
                                <a:latin typeface="Cambria Math" panose="02040503050406030204" pitchFamily="18" charset="0"/>
                              </a:rPr>
                              <m:t>𝑓</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d>
                      </m:e>
                    </m:nary>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oMath>
                </a14:m>
                <a:r>
                  <a:rPr kumimoji="1" lang="en-US" altLang="ja-JP" dirty="0"/>
                  <a:t> </a:t>
                </a:r>
              </a:p>
              <a:p>
                <a:pPr marL="0" indent="0">
                  <a:buNone/>
                </a:pPr>
                <a14:m>
                  <m:oMath xmlns:m="http://schemas.openxmlformats.org/officeDocument/2006/math">
                    <m:r>
                      <a:rPr lang="en-US" altLang="ja-JP" b="0" i="1" smtClean="0">
                        <a:latin typeface="Cambria Math" panose="02040503050406030204" pitchFamily="18" charset="0"/>
                      </a:rPr>
                      <m:t>0=</m:t>
                    </m:r>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d>
                          <m:dPr>
                            <m:ctrlPr>
                              <a:rPr lang="en-US" altLang="ja-JP" i="1">
                                <a:latin typeface="Cambria Math" panose="02040503050406030204" pitchFamily="18" charset="0"/>
                              </a:rPr>
                            </m:ctrlPr>
                          </m:dPr>
                          <m:e>
                            <m:r>
                              <a:rPr lang="en-US" altLang="ja-JP" i="1">
                                <a:latin typeface="Cambria Math" panose="02040503050406030204" pitchFamily="18" charset="0"/>
                              </a:rPr>
                              <m:t>𝑓</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d>
                      </m:e>
                    </m:nary>
                  </m:oMath>
                </a14:m>
                <a:r>
                  <a:rPr kumimoji="1" lang="en-US" altLang="ja-JP" dirty="0"/>
                  <a:t> </a:t>
                </a:r>
              </a:p>
              <a:p>
                <a:pPr marL="0" indent="0">
                  <a:buNone/>
                </a:pPr>
                <a:r>
                  <a:rPr kumimoji="1" lang="en-US" altLang="ja-JP" dirty="0"/>
                  <a:t>①</a:t>
                </a:r>
                <a:r>
                  <a:rPr kumimoji="1" lang="ja-JP" altLang="en-US"/>
                  <a:t>，</a:t>
                </a:r>
                <a:r>
                  <a:rPr kumimoji="1" lang="en-US" altLang="ja-JP" dirty="0"/>
                  <a:t>②</a:t>
                </a:r>
                <a:r>
                  <a:rPr kumimoji="1" lang="ja-JP" altLang="en-US"/>
                  <a:t>，</a:t>
                </a:r>
                <a:r>
                  <a:rPr lang="en-US" altLang="ja-JP" dirty="0">
                    <a:solidFill>
                      <a:schemeClr val="tx1"/>
                    </a:solidFill>
                  </a:rPr>
                  <a:t> </a:t>
                </a:r>
                <a14:m>
                  <m:oMath xmlns:m="http://schemas.openxmlformats.org/officeDocument/2006/math">
                    <m:r>
                      <a:rPr lang="en-US" altLang="ja-JP" i="1" smtClean="0">
                        <a:solidFill>
                          <a:schemeClr val="tx1"/>
                        </a:solidFill>
                        <a:latin typeface="Cambria Math" panose="02040503050406030204" pitchFamily="18" charset="0"/>
                      </a:rPr>
                      <m:t>𝑓</m:t>
                    </m:r>
                    <m:d>
                      <m:dPr>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𝑥</m:t>
                        </m:r>
                      </m:e>
                    </m:d>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𝑎𝑥</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𝑏</m:t>
                    </m:r>
                  </m:oMath>
                </a14:m>
                <a:r>
                  <a:rPr kumimoji="1" lang="ja-JP" altLang="en-US"/>
                  <a:t>より，</a:t>
                </a:r>
                <a:endParaRPr kumimoji="1" lang="en-US" altLang="ja-JP" dirty="0"/>
              </a:p>
              <a:p>
                <a:pPr marL="0" indent="0">
                  <a:buNone/>
                </a:pPr>
                <a14:m>
                  <m:oMath xmlns:m="http://schemas.openxmlformats.org/officeDocument/2006/math">
                    <m:r>
                      <a:rPr lang="en-US" altLang="ja-JP" b="0" i="1" smtClean="0">
                        <a:latin typeface="Cambria Math" panose="02040503050406030204" pitchFamily="18" charset="0"/>
                      </a:rPr>
                      <m:t>0=</m:t>
                    </m:r>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d>
                          <m:dPr>
                            <m:ctrlPr>
                              <a:rPr lang="en-US" altLang="ja-JP" i="1">
                                <a:latin typeface="Cambria Math" panose="02040503050406030204" pitchFamily="18" charset="0"/>
                              </a:rPr>
                            </m:ctrlPr>
                          </m:dPr>
                          <m:e>
                            <m:r>
                              <a:rPr lang="en-US" altLang="ja-JP" b="0" i="1" smtClean="0">
                                <a:latin typeface="Cambria Math" panose="02040503050406030204" pitchFamily="18" charset="0"/>
                              </a:rPr>
                              <m:t>𝑎</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d>
                      </m:e>
                    </m:nary>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oMath>
                </a14:m>
                <a:r>
                  <a:rPr kumimoji="1" lang="en-US" altLang="ja-JP" dirty="0"/>
                  <a:t> </a:t>
                </a:r>
              </a:p>
              <a:p>
                <a:pPr marL="0" indent="0">
                  <a:buNone/>
                </a:pPr>
                <a14:m>
                  <m:oMath xmlns:m="http://schemas.openxmlformats.org/officeDocument/2006/math">
                    <m:r>
                      <a:rPr lang="en-US" altLang="ja-JP" b="0" i="1" smtClean="0">
                        <a:latin typeface="Cambria Math" panose="02040503050406030204" pitchFamily="18" charset="0"/>
                      </a:rPr>
                      <m:t>0=</m:t>
                    </m:r>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r>
                          <a:rPr lang="en-US" altLang="ja-JP" i="1">
                            <a:latin typeface="Cambria Math" panose="02040503050406030204" pitchFamily="18" charset="0"/>
                          </a:rPr>
                          <m:t>𝑎</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r>
                          <a:rPr lang="en-US" altLang="ja-JP" i="1">
                            <a:latin typeface="Cambria Math" panose="02040503050406030204" pitchFamily="18" charset="0"/>
                          </a:rPr>
                          <m:t>𝑏</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nary>
                  </m:oMath>
                </a14:m>
                <a:r>
                  <a:rPr kumimoji="1" lang="en-US" altLang="ja-JP" dirty="0"/>
                  <a:t> </a:t>
                </a:r>
                <a:endParaRPr kumimoji="1" lang="ja-JP" altLang="en-US"/>
              </a:p>
            </p:txBody>
          </p:sp>
        </mc:Choice>
        <mc:Fallback xmlns="">
          <p:sp>
            <p:nvSpPr>
              <p:cNvPr id="3" name="コンテンツ プレースホルダー 2">
                <a:extLst>
                  <a:ext uri="{FF2B5EF4-FFF2-40B4-BE49-F238E27FC236}">
                    <a16:creationId xmlns:a16="http://schemas.microsoft.com/office/drawing/2014/main" id="{478D2964-3695-6482-C4D2-A8CFE44D81E2}"/>
                  </a:ext>
                </a:extLst>
              </p:cNvPr>
              <p:cNvSpPr>
                <a:spLocks noGrp="1" noRot="1" noChangeAspect="1" noMove="1" noResize="1" noEditPoints="1" noAdjustHandles="1" noChangeArrowheads="1" noChangeShapeType="1" noTextEdit="1"/>
              </p:cNvSpPr>
              <p:nvPr>
                <p:ph idx="1"/>
              </p:nvPr>
            </p:nvSpPr>
            <p:spPr>
              <a:blipFill>
                <a:blip r:embed="rId2"/>
                <a:stretch>
                  <a:fillRect l="-1088" t="-10791" b="-1151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34D9471-2AAB-95FD-C7AF-EACFB4232E6C}"/>
              </a:ext>
            </a:extLst>
          </p:cNvPr>
          <p:cNvSpPr>
            <a:spLocks noGrp="1"/>
          </p:cNvSpPr>
          <p:nvPr>
            <p:ph type="sldNum" sz="quarter" idx="12"/>
          </p:nvPr>
        </p:nvSpPr>
        <p:spPr/>
        <p:txBody>
          <a:bodyPr/>
          <a:lstStyle/>
          <a:p>
            <a:fld id="{3C83C733-A267-4C27-B924-90460700986B}" type="slidenum">
              <a:rPr lang="ja-JP" altLang="en-US" smtClean="0"/>
              <a:pPr/>
              <a:t>35</a:t>
            </a:fld>
            <a:endParaRPr lang="ja-JP" altLang="en-US"/>
          </a:p>
        </p:txBody>
      </p:sp>
      <p:cxnSp>
        <p:nvCxnSpPr>
          <p:cNvPr id="5" name="直線コネクタ 4">
            <a:extLst>
              <a:ext uri="{FF2B5EF4-FFF2-40B4-BE49-F238E27FC236}">
                <a16:creationId xmlns:a16="http://schemas.microsoft.com/office/drawing/2014/main" id="{918F772B-7535-2818-D855-BD6622F8AD5E}"/>
              </a:ext>
            </a:extLst>
          </p:cNvPr>
          <p:cNvCxnSpPr>
            <a:cxnSpLocks/>
          </p:cNvCxnSpPr>
          <p:nvPr/>
        </p:nvCxnSpPr>
        <p:spPr>
          <a:xfrm>
            <a:off x="262076" y="1782304"/>
            <a:ext cx="11662756"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F2A73C5B-0939-03C7-9123-B101309FE6CD}"/>
              </a:ext>
            </a:extLst>
          </p:cNvPr>
          <p:cNvSpPr txBox="1"/>
          <p:nvPr/>
        </p:nvSpPr>
        <p:spPr>
          <a:xfrm>
            <a:off x="5197104" y="2725631"/>
            <a:ext cx="901485"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…①</a:t>
            </a:r>
            <a:endParaRPr kumimoji="1" lang="ja-JP" altLang="en-US" sz="2400">
              <a:latin typeface="MS PGothic" panose="020B0600070205080204" pitchFamily="34" charset="-128"/>
              <a:ea typeface="MS PGothic" panose="020B0600070205080204" pitchFamily="34" charset="-128"/>
            </a:endParaRPr>
          </a:p>
        </p:txBody>
      </p:sp>
      <p:sp>
        <p:nvSpPr>
          <p:cNvPr id="7" name="テキスト ボックス 6">
            <a:extLst>
              <a:ext uri="{FF2B5EF4-FFF2-40B4-BE49-F238E27FC236}">
                <a16:creationId xmlns:a16="http://schemas.microsoft.com/office/drawing/2014/main" id="{774B988E-74E0-2A6D-AA77-203A28FC1E2F}"/>
              </a:ext>
            </a:extLst>
          </p:cNvPr>
          <p:cNvSpPr txBox="1"/>
          <p:nvPr/>
        </p:nvSpPr>
        <p:spPr>
          <a:xfrm>
            <a:off x="5194558" y="3368383"/>
            <a:ext cx="901485"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…②</a:t>
            </a:r>
            <a:endParaRPr kumimoji="1" lang="ja-JP" altLang="en-US" sz="2400">
              <a:latin typeface="MS PGothic" panose="020B0600070205080204" pitchFamily="34" charset="-128"/>
              <a:ea typeface="MS PGothic" panose="020B0600070205080204" pitchFamily="34" charset="-128"/>
            </a:endParaRPr>
          </a:p>
        </p:txBody>
      </p:sp>
      <p:sp>
        <p:nvSpPr>
          <p:cNvPr id="8" name="テキスト ボックス 7">
            <a:extLst>
              <a:ext uri="{FF2B5EF4-FFF2-40B4-BE49-F238E27FC236}">
                <a16:creationId xmlns:a16="http://schemas.microsoft.com/office/drawing/2014/main" id="{4CFC5F11-94BD-9EFF-94A7-8A083697A6B3}"/>
              </a:ext>
            </a:extLst>
          </p:cNvPr>
          <p:cNvSpPr txBox="1"/>
          <p:nvPr/>
        </p:nvSpPr>
        <p:spPr>
          <a:xfrm>
            <a:off x="5194515" y="4790620"/>
            <a:ext cx="901485"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…③</a:t>
            </a:r>
            <a:endParaRPr kumimoji="1" lang="ja-JP" altLang="en-US" sz="2400">
              <a:latin typeface="MS PGothic" panose="020B0600070205080204" pitchFamily="34" charset="-128"/>
              <a:ea typeface="MS PGothic" panose="020B0600070205080204" pitchFamily="34" charset="-128"/>
            </a:endParaRPr>
          </a:p>
        </p:txBody>
      </p:sp>
      <p:sp>
        <p:nvSpPr>
          <p:cNvPr id="9" name="テキスト ボックス 8">
            <a:extLst>
              <a:ext uri="{FF2B5EF4-FFF2-40B4-BE49-F238E27FC236}">
                <a16:creationId xmlns:a16="http://schemas.microsoft.com/office/drawing/2014/main" id="{EE24062E-4415-0938-AC66-B197B07678B0}"/>
              </a:ext>
            </a:extLst>
          </p:cNvPr>
          <p:cNvSpPr txBox="1"/>
          <p:nvPr/>
        </p:nvSpPr>
        <p:spPr>
          <a:xfrm>
            <a:off x="5191969" y="5433372"/>
            <a:ext cx="901485"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…④</a:t>
            </a:r>
            <a:endParaRPr kumimoji="1" lang="ja-JP" altLang="en-US" sz="240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026384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D93BFE-561C-31C2-CC0E-DE2070CB07B5}"/>
              </a:ext>
            </a:extLst>
          </p:cNvPr>
          <p:cNvSpPr>
            <a:spLocks noGrp="1"/>
          </p:cNvSpPr>
          <p:nvPr>
            <p:ph type="title"/>
          </p:nvPr>
        </p:nvSpPr>
        <p:spPr/>
        <p:txBody>
          <a:bodyPr/>
          <a:lstStyle/>
          <a:p>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1559252-C0EB-0F3E-AF44-C16FB82734D3}"/>
                  </a:ext>
                </a:extLst>
              </p:cNvPr>
              <p:cNvSpPr>
                <a:spLocks noGrp="1"/>
              </p:cNvSpPr>
              <p:nvPr>
                <p:ph idx="1"/>
              </p:nvPr>
            </p:nvSpPr>
            <p:spPr/>
            <p:txBody>
              <a:bodyPr/>
              <a:lstStyle/>
              <a:p>
                <a:pPr marL="0" indent="0">
                  <a:buNone/>
                </a:pPr>
                <a:r>
                  <a:rPr kumimoji="1" lang="en-US" altLang="ja-JP" dirty="0"/>
                  <a:t>④</a:t>
                </a:r>
                <a:r>
                  <a:rPr kumimoji="1" lang="ja-JP" altLang="en-US"/>
                  <a:t>より，</a:t>
                </a:r>
                <a:endParaRPr kumimoji="1" lang="en-US" altLang="ja-JP" dirty="0"/>
              </a:p>
              <a:p>
                <a:pPr marL="0" indent="0">
                  <a:buNone/>
                </a:pPr>
                <a14:m>
                  <m:oMath xmlns:m="http://schemas.openxmlformats.org/officeDocument/2006/math">
                    <m:r>
                      <a:rPr lang="en-US" altLang="ja-JP" b="0" i="1" smtClean="0">
                        <a:latin typeface="Cambria Math" panose="02040503050406030204" pitchFamily="18" charset="0"/>
                      </a:rPr>
                      <m:t>0=</m:t>
                    </m:r>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r>
                          <a:rPr lang="en-US" altLang="ja-JP" i="1">
                            <a:latin typeface="Cambria Math" panose="02040503050406030204" pitchFamily="18" charset="0"/>
                          </a:rPr>
                          <m:t>𝑎</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r>
                          <a:rPr lang="en-US" altLang="ja-JP" i="1">
                            <a:latin typeface="Cambria Math" panose="02040503050406030204" pitchFamily="18" charset="0"/>
                          </a:rPr>
                          <m:t>𝑏</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nary>
                  </m:oMath>
                </a14:m>
                <a:r>
                  <a:rPr lang="en-US" altLang="ja-JP" dirty="0"/>
                  <a:t> </a:t>
                </a:r>
              </a:p>
              <a:p>
                <a:pPr marL="0" indent="0">
                  <a:buNone/>
                </a:pPr>
                <a:r>
                  <a:rPr lang="en-US" altLang="ja-JP" dirty="0"/>
                  <a:t>   </a:t>
                </a:r>
                <a14:m>
                  <m:oMath xmlns:m="http://schemas.openxmlformats.org/officeDocument/2006/math">
                    <m:r>
                      <a:rPr lang="en-US" altLang="ja-JP" b="0" i="1" smtClean="0">
                        <a:latin typeface="Cambria Math" panose="02040503050406030204" pitchFamily="18" charset="0"/>
                      </a:rPr>
                      <m:t>=</m:t>
                    </m:r>
                    <m:r>
                      <a:rPr lang="en-US" altLang="ja-JP" i="1">
                        <a:latin typeface="Cambria Math" panose="02040503050406030204" pitchFamily="18" charset="0"/>
                      </a:rPr>
                      <m:t>𝑎</m:t>
                    </m:r>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nary>
                    <m:r>
                      <a:rPr lang="en-US" altLang="ja-JP" b="0" i="1" smtClean="0">
                        <a:latin typeface="Cambria Math" panose="02040503050406030204" pitchFamily="18" charset="0"/>
                      </a:rPr>
                      <m:t>+</m:t>
                    </m:r>
                    <m:f>
                      <m:fPr>
                        <m:ctrlPr>
                          <a:rPr lang="en-US" altLang="ja-JP" i="1" smtClean="0">
                            <a:solidFill>
                              <a:srgbClr val="FF0000"/>
                            </a:solidFill>
                            <a:latin typeface="Cambria Math" panose="02040503050406030204" pitchFamily="18" charset="0"/>
                          </a:rPr>
                        </m:ctrlPr>
                      </m:fPr>
                      <m:num>
                        <m:r>
                          <a:rPr lang="en-US" altLang="ja-JP" i="1">
                            <a:solidFill>
                              <a:srgbClr val="FF0000"/>
                            </a:solidFill>
                            <a:latin typeface="Cambria Math" panose="02040503050406030204" pitchFamily="18" charset="0"/>
                          </a:rPr>
                          <m:t>1</m:t>
                        </m:r>
                      </m:num>
                      <m:den>
                        <m:r>
                          <a:rPr lang="en-US" altLang="ja-JP" i="1">
                            <a:solidFill>
                              <a:srgbClr val="FF0000"/>
                            </a:solidFill>
                            <a:latin typeface="Cambria Math" panose="02040503050406030204" pitchFamily="18" charset="0"/>
                          </a:rPr>
                          <m:t>𝑁</m:t>
                        </m:r>
                      </m:den>
                    </m:f>
                    <m:nary>
                      <m:naryPr>
                        <m:chr m:val="∑"/>
                        <m:ctrlPr>
                          <a:rPr lang="en-US" altLang="ja-JP" i="1">
                            <a:solidFill>
                              <a:srgbClr val="FF0000"/>
                            </a:solidFill>
                            <a:latin typeface="Cambria Math" panose="02040503050406030204" pitchFamily="18" charset="0"/>
                          </a:rPr>
                        </m:ctrlPr>
                      </m:naryPr>
                      <m:sub>
                        <m:r>
                          <m:rPr>
                            <m:brk m:alnAt="23"/>
                          </m:rP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=1</m:t>
                        </m:r>
                      </m:sub>
                      <m:sup>
                        <m:r>
                          <a:rPr lang="en-US" altLang="ja-JP" i="1">
                            <a:solidFill>
                              <a:srgbClr val="FF0000"/>
                            </a:solidFill>
                            <a:latin typeface="Cambria Math" panose="02040503050406030204" pitchFamily="18" charset="0"/>
                          </a:rPr>
                          <m:t>𝑁</m:t>
                        </m:r>
                      </m:sup>
                      <m:e>
                        <m:r>
                          <a:rPr lang="en-US" altLang="ja-JP" b="0" i="1" smtClean="0">
                            <a:solidFill>
                              <a:srgbClr val="FF0000"/>
                            </a:solidFill>
                            <a:latin typeface="Cambria Math" panose="02040503050406030204" pitchFamily="18" charset="0"/>
                          </a:rPr>
                          <m:t>𝑏</m:t>
                        </m:r>
                      </m:e>
                    </m:nary>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i="1">
                                <a:latin typeface="Cambria Math" panose="02040503050406030204" pitchFamily="18" charset="0"/>
                              </a:rPr>
                              <m:t>𝑛</m:t>
                            </m:r>
                          </m:sub>
                        </m:sSub>
                      </m:e>
                    </m:nary>
                  </m:oMath>
                </a14:m>
                <a:r>
                  <a:rPr kumimoji="1" lang="en-US" altLang="ja-JP" dirty="0"/>
                  <a:t> </a:t>
                </a:r>
              </a:p>
              <a:p>
                <a:pPr marL="0" indent="0">
                  <a:buNone/>
                </a:pPr>
                <a14:m>
                  <m:oMath xmlns:m="http://schemas.openxmlformats.org/officeDocument/2006/math">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nary>
                    <m:r>
                      <a:rPr lang="en-US" altLang="ja-JP" b="0" i="1" smtClean="0">
                        <a:latin typeface="Cambria Math" panose="02040503050406030204" pitchFamily="18" charset="0"/>
                      </a:rPr>
                      <m:t>−</m:t>
                    </m:r>
                    <m:r>
                      <a:rPr lang="en-US" altLang="ja-JP" i="1">
                        <a:latin typeface="Cambria Math" panose="02040503050406030204" pitchFamily="18" charset="0"/>
                      </a:rPr>
                      <m:t>𝑎</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nary>
                  </m:oMath>
                </a14:m>
                <a:r>
                  <a:rPr kumimoji="1" lang="en-US" altLang="ja-JP" dirty="0"/>
                  <a:t> </a:t>
                </a:r>
              </a:p>
              <a:p>
                <a:pPr marL="0" indent="0">
                  <a:buNone/>
                </a:pPr>
                <a:r>
                  <a:rPr lang="ja-JP" altLang="en-US"/>
                  <a:t>ここで，</a:t>
                </a:r>
                <a:r>
                  <a:rPr lang="en-US" altLang="ja-JP" dirty="0"/>
                  <a:t> </a:t>
                </a:r>
                <a14:m>
                  <m:oMath xmlns:m="http://schemas.openxmlformats.org/officeDocument/2006/math">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nary>
                  </m:oMath>
                </a14:m>
                <a:r>
                  <a:rPr kumimoji="1" lang="ja-JP" altLang="en-US"/>
                  <a:t>とすると，</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𝑡</m:t>
                        </m:r>
                      </m:e>
                    </m:acc>
                    <m:r>
                      <a:rPr lang="en-US" altLang="ja-JP" b="0" i="1" smtClean="0">
                        <a:latin typeface="Cambria Math" panose="02040503050406030204" pitchFamily="18" charset="0"/>
                      </a:rPr>
                      <m:t>−</m:t>
                    </m:r>
                    <m:r>
                      <a:rPr lang="en-US" altLang="ja-JP" i="1">
                        <a:latin typeface="Cambria Math" panose="02040503050406030204" pitchFamily="18" charset="0"/>
                      </a:rPr>
                      <m:t>𝑎</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oMath>
                </a14:m>
                <a:r>
                  <a:rPr kumimoji="1" lang="en-US" altLang="ja-JP" dirty="0"/>
                  <a:t> </a:t>
                </a:r>
                <a:endParaRPr kumimoji="1" lang="ja-JP" altLang="en-US"/>
              </a:p>
            </p:txBody>
          </p:sp>
        </mc:Choice>
        <mc:Fallback xmlns="">
          <p:sp>
            <p:nvSpPr>
              <p:cNvPr id="3" name="コンテンツ プレースホルダー 2">
                <a:extLst>
                  <a:ext uri="{FF2B5EF4-FFF2-40B4-BE49-F238E27FC236}">
                    <a16:creationId xmlns:a16="http://schemas.microsoft.com/office/drawing/2014/main" id="{11559252-C0EB-0F3E-AF44-C16FB82734D3}"/>
                  </a:ext>
                </a:extLst>
              </p:cNvPr>
              <p:cNvSpPr>
                <a:spLocks noGrp="1" noRot="1" noChangeAspect="1" noMove="1" noResize="1" noEditPoints="1" noAdjustHandles="1" noChangeArrowheads="1" noChangeShapeType="1" noTextEdit="1"/>
              </p:cNvSpPr>
              <p:nvPr>
                <p:ph idx="1"/>
              </p:nvPr>
            </p:nvSpPr>
            <p:spPr>
              <a:blipFill>
                <a:blip r:embed="rId2"/>
                <a:stretch>
                  <a:fillRect l="-1088" t="-119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5ED0630-B35C-70BA-EE01-CD14181A04FD}"/>
              </a:ext>
            </a:extLst>
          </p:cNvPr>
          <p:cNvSpPr>
            <a:spLocks noGrp="1"/>
          </p:cNvSpPr>
          <p:nvPr>
            <p:ph type="sldNum" sz="quarter" idx="12"/>
          </p:nvPr>
        </p:nvSpPr>
        <p:spPr/>
        <p:txBody>
          <a:bodyPr/>
          <a:lstStyle/>
          <a:p>
            <a:fld id="{3C83C733-A267-4C27-B924-90460700986B}" type="slidenum">
              <a:rPr lang="ja-JP" altLang="en-US" smtClean="0"/>
              <a:pPr/>
              <a:t>36</a:t>
            </a:fld>
            <a:endParaRPr lang="ja-JP" altLang="en-US"/>
          </a:p>
        </p:txBody>
      </p:sp>
      <p:sp>
        <p:nvSpPr>
          <p:cNvPr id="5" name="テキスト ボックス 4">
            <a:extLst>
              <a:ext uri="{FF2B5EF4-FFF2-40B4-BE49-F238E27FC236}">
                <a16:creationId xmlns:a16="http://schemas.microsoft.com/office/drawing/2014/main" id="{4074F7A4-AD2E-5E81-AC2A-3E559CC8E5BE}"/>
              </a:ext>
            </a:extLst>
          </p:cNvPr>
          <p:cNvSpPr txBox="1"/>
          <p:nvPr/>
        </p:nvSpPr>
        <p:spPr>
          <a:xfrm>
            <a:off x="5191969" y="1706029"/>
            <a:ext cx="901485"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…④</a:t>
            </a:r>
            <a:endParaRPr kumimoji="1" lang="ja-JP" altLang="en-US" sz="2400">
              <a:latin typeface="MS PGothic" panose="020B0600070205080204" pitchFamily="34" charset="-128"/>
              <a:ea typeface="MS PGothic" panose="020B0600070205080204" pitchFamily="34" charset="-128"/>
            </a:endParaRPr>
          </a:p>
        </p:txBody>
      </p:sp>
      <p:sp>
        <p:nvSpPr>
          <p:cNvPr id="6" name="テキスト ボックス 5">
            <a:extLst>
              <a:ext uri="{FF2B5EF4-FFF2-40B4-BE49-F238E27FC236}">
                <a16:creationId xmlns:a16="http://schemas.microsoft.com/office/drawing/2014/main" id="{486AAA1D-D3B2-0860-425F-CC8A74614D65}"/>
              </a:ext>
            </a:extLst>
          </p:cNvPr>
          <p:cNvSpPr txBox="1"/>
          <p:nvPr/>
        </p:nvSpPr>
        <p:spPr>
          <a:xfrm>
            <a:off x="5194515" y="4524138"/>
            <a:ext cx="901485"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…⑤</a:t>
            </a:r>
            <a:endParaRPr kumimoji="1" lang="ja-JP" altLang="en-US" sz="2400">
              <a:latin typeface="MS PGothic" panose="020B0600070205080204" pitchFamily="34" charset="-128"/>
              <a:ea typeface="MS PGothic" panose="020B0600070205080204" pitchFamily="34" charset="-128"/>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179D67D-3C70-921A-51F8-51AAC79B4DAF}"/>
                  </a:ext>
                </a:extLst>
              </p:cNvPr>
              <p:cNvSpPr txBox="1"/>
              <p:nvPr/>
            </p:nvSpPr>
            <p:spPr>
              <a:xfrm>
                <a:off x="7414825" y="3822559"/>
                <a:ext cx="4510007" cy="613886"/>
              </a:xfrm>
              <a:prstGeom prst="rect">
                <a:avLst/>
              </a:prstGeom>
              <a:noFill/>
            </p:spPr>
            <p:txBody>
              <a:bodyPr wrap="square">
                <a:spAutoFit/>
              </a:bodyPr>
              <a:lstStyle/>
              <a:p>
                <a:pPr algn="r"/>
                <a:r>
                  <a:rPr lang="en-US" altLang="ja-JP" sz="2400" b="0" dirty="0"/>
                  <a:t>※ </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𝑥</m:t>
                        </m:r>
                      </m:e>
                    </m:acc>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𝑛</m:t>
                        </m:r>
                        <m:r>
                          <a:rPr lang="en-US" altLang="ja-JP" sz="2400" i="1">
                            <a:latin typeface="Cambria Math" panose="02040503050406030204" pitchFamily="18" charset="0"/>
                          </a:rPr>
                          <m:t>=1</m:t>
                        </m:r>
                      </m:sub>
                      <m:sup>
                        <m:r>
                          <a:rPr lang="en-US" altLang="ja-JP" sz="2400" i="1">
                            <a:latin typeface="Cambria Math" panose="02040503050406030204" pitchFamily="18" charset="0"/>
                          </a:rPr>
                          <m:t>𝑁</m:t>
                        </m:r>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𝑛</m:t>
                            </m:r>
                          </m:sub>
                        </m:sSub>
                      </m:e>
                    </m:nary>
                  </m:oMath>
                </a14:m>
                <a:r>
                  <a:rPr lang="ja-JP" altLang="en-US" sz="2400"/>
                  <a:t>は入力の平均</a:t>
                </a:r>
                <a:endParaRPr lang="en-US" altLang="ja-JP" sz="2400" dirty="0"/>
              </a:p>
            </p:txBody>
          </p:sp>
        </mc:Choice>
        <mc:Fallback xmlns="">
          <p:sp>
            <p:nvSpPr>
              <p:cNvPr id="8" name="テキスト ボックス 7">
                <a:extLst>
                  <a:ext uri="{FF2B5EF4-FFF2-40B4-BE49-F238E27FC236}">
                    <a16:creationId xmlns:a16="http://schemas.microsoft.com/office/drawing/2014/main" id="{3179D67D-3C70-921A-51F8-51AAC79B4DAF}"/>
                  </a:ext>
                </a:extLst>
              </p:cNvPr>
              <p:cNvSpPr txBox="1">
                <a:spLocks noRot="1" noChangeAspect="1" noMove="1" noResize="1" noEditPoints="1" noAdjustHandles="1" noChangeArrowheads="1" noChangeShapeType="1" noTextEdit="1"/>
              </p:cNvSpPr>
              <p:nvPr/>
            </p:nvSpPr>
            <p:spPr>
              <a:xfrm>
                <a:off x="7414825" y="3822559"/>
                <a:ext cx="4510007" cy="613886"/>
              </a:xfrm>
              <a:prstGeom prst="rect">
                <a:avLst/>
              </a:prstGeom>
              <a:blipFill>
                <a:blip r:embed="rId3"/>
                <a:stretch>
                  <a:fillRect t="-80000" r="-2247" b="-1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34200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AB58B-CC0D-15DD-DBC7-3205596D69F3}"/>
              </a:ext>
            </a:extLst>
          </p:cNvPr>
          <p:cNvSpPr>
            <a:spLocks noGrp="1"/>
          </p:cNvSpPr>
          <p:nvPr>
            <p:ph type="title"/>
          </p:nvPr>
        </p:nvSpPr>
        <p:spPr/>
        <p:txBody>
          <a:bodyPr/>
          <a:lstStyle/>
          <a:p>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2F1BF13-75CA-C617-A482-91E967F0651D}"/>
                  </a:ext>
                </a:extLst>
              </p:cNvPr>
              <p:cNvSpPr>
                <a:spLocks noGrp="1"/>
              </p:cNvSpPr>
              <p:nvPr>
                <p:ph idx="1"/>
              </p:nvPr>
            </p:nvSpPr>
            <p:spPr/>
            <p:txBody>
              <a:bodyPr>
                <a:normAutofit/>
              </a:bodyPr>
              <a:lstStyle/>
              <a:p>
                <a:pPr marL="0" indent="0">
                  <a:buNone/>
                </a:pPr>
                <a:r>
                  <a:rPr lang="en-US" altLang="ja-JP" dirty="0"/>
                  <a:t>⑤</a:t>
                </a:r>
                <a:r>
                  <a:rPr lang="ja-JP" altLang="en-US"/>
                  <a:t>，</a:t>
                </a:r>
                <a:r>
                  <a:rPr lang="en-US" altLang="ja-JP" dirty="0"/>
                  <a:t>③</a:t>
                </a:r>
                <a:r>
                  <a:rPr lang="ja-JP" altLang="en-US"/>
                  <a:t>より，</a:t>
                </a:r>
                <a:endParaRPr lang="en-US" altLang="ja-JP" dirty="0"/>
              </a:p>
              <a:p>
                <a:pPr marL="0" indent="0">
                  <a:buNone/>
                </a:pPr>
                <a14:m>
                  <m:oMath xmlns:m="http://schemas.openxmlformats.org/officeDocument/2006/math">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𝑡</m:t>
                        </m:r>
                      </m:e>
                    </m:acc>
                    <m:r>
                      <a:rPr lang="en-US" altLang="ja-JP" b="0" i="1" smtClean="0">
                        <a:latin typeface="Cambria Math" panose="02040503050406030204" pitchFamily="18" charset="0"/>
                      </a:rPr>
                      <m:t>−</m:t>
                    </m:r>
                    <m:r>
                      <a:rPr lang="en-US" altLang="ja-JP" i="1">
                        <a:latin typeface="Cambria Math" panose="02040503050406030204" pitchFamily="18" charset="0"/>
                      </a:rPr>
                      <m:t>𝑎</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oMath>
                </a14:m>
                <a:r>
                  <a:rPr kumimoji="1" lang="en-US" altLang="ja-JP" dirty="0"/>
                  <a:t> </a:t>
                </a:r>
                <a:endParaRPr lang="en-US" altLang="ja-JP" b="0" i="1" dirty="0">
                  <a:latin typeface="Cambria Math" panose="02040503050406030204" pitchFamily="18" charset="0"/>
                </a:endParaRPr>
              </a:p>
              <a:p>
                <a:pPr marL="0" indent="0">
                  <a:buNone/>
                </a:pPr>
                <a14:m>
                  <m:oMath xmlns:m="http://schemas.openxmlformats.org/officeDocument/2006/math">
                    <m:r>
                      <a:rPr lang="en-US" altLang="ja-JP" b="0" i="1" smtClean="0">
                        <a:latin typeface="Cambria Math" panose="02040503050406030204" pitchFamily="18" charset="0"/>
                      </a:rPr>
                      <m:t>0=</m:t>
                    </m:r>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d>
                          <m:dPr>
                            <m:ctrlPr>
                              <a:rPr lang="en-US" altLang="ja-JP" i="1">
                                <a:latin typeface="Cambria Math" panose="02040503050406030204" pitchFamily="18" charset="0"/>
                              </a:rPr>
                            </m:ctrlPr>
                          </m:dPr>
                          <m:e>
                            <m:r>
                              <a:rPr lang="en-US" altLang="ja-JP" b="0" i="1" smtClean="0">
                                <a:latin typeface="Cambria Math" panose="02040503050406030204" pitchFamily="18" charset="0"/>
                              </a:rPr>
                              <m:t>𝑎</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d>
                      </m:e>
                    </m:nary>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oMath>
                </a14:m>
                <a:r>
                  <a:rPr kumimoji="1" lang="en-US" altLang="ja-JP" dirty="0"/>
                  <a:t> </a:t>
                </a:r>
              </a:p>
              <a:p>
                <a:pPr marL="0" indent="0">
                  <a:buNone/>
                </a:pPr>
                <a:r>
                  <a:rPr lang="en-US" altLang="ja-JP" b="0" dirty="0"/>
                  <a:t>   </a:t>
                </a:r>
                <a14:m>
                  <m:oMath xmlns:m="http://schemas.openxmlformats.org/officeDocument/2006/math">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𝑁</m:t>
                        </m:r>
                      </m:sup>
                      <m:e>
                        <m:d>
                          <m:dPr>
                            <m:ctrlPr>
                              <a:rPr lang="en-US" altLang="ja-JP" i="1">
                                <a:latin typeface="Cambria Math" panose="02040503050406030204" pitchFamily="18" charset="0"/>
                              </a:rPr>
                            </m:ctrlPr>
                          </m:dPr>
                          <m:e>
                            <m:r>
                              <a:rPr lang="en-US" altLang="ja-JP" b="0" i="1" smtClean="0">
                                <a:latin typeface="Cambria Math" panose="02040503050406030204" pitchFamily="18" charset="0"/>
                              </a:rPr>
                              <m:t>𝑎</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𝑡</m:t>
                                </m:r>
                              </m:e>
                            </m:acc>
                            <m:r>
                              <a:rPr lang="en-US" altLang="ja-JP" i="1">
                                <a:latin typeface="Cambria Math" panose="02040503050406030204" pitchFamily="18" charset="0"/>
                              </a:rPr>
                              <m:t>−</m:t>
                            </m:r>
                            <m:r>
                              <a:rPr lang="en-US" altLang="ja-JP" i="1">
                                <a:latin typeface="Cambria Math" panose="02040503050406030204" pitchFamily="18" charset="0"/>
                              </a:rPr>
                              <m:t>𝑎</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e>
                        </m:d>
                      </m:e>
                    </m:nary>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oMath>
                </a14:m>
                <a:r>
                  <a:rPr kumimoji="1" lang="en-US" altLang="ja-JP" dirty="0"/>
                  <a:t> </a:t>
                </a:r>
              </a:p>
              <a:p>
                <a:pPr marL="0" indent="0">
                  <a:buNone/>
                </a:pPr>
                <a:r>
                  <a:rPr lang="en-US" altLang="ja-JP" b="0" dirty="0"/>
                  <a:t>   </a:t>
                </a:r>
                <a14:m>
                  <m:oMath xmlns:m="http://schemas.openxmlformats.org/officeDocument/2006/math">
                    <m:r>
                      <a:rPr lang="en-US" altLang="ja-JP" i="1">
                        <a:latin typeface="Cambria Math" panose="02040503050406030204" pitchFamily="18" charset="0"/>
                      </a:rPr>
                      <m:t>=</m:t>
                    </m:r>
                    <m:r>
                      <a:rPr lang="en-US" altLang="ja-JP" i="1">
                        <a:latin typeface="Cambria Math" panose="02040503050406030204" pitchFamily="18" charset="0"/>
                      </a:rPr>
                      <m:t>𝑎</m:t>
                    </m:r>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𝑛</m:t>
                            </m:r>
                          </m:sub>
                          <m:sup>
                            <m:r>
                              <a:rPr lang="en-US" altLang="ja-JP" b="0" i="1" smtClean="0">
                                <a:latin typeface="Cambria Math" panose="02040503050406030204" pitchFamily="18" charset="0"/>
                              </a:rPr>
                              <m:t>2</m:t>
                            </m:r>
                          </m:sup>
                        </m:sSubSup>
                      </m:e>
                    </m:nary>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𝑡</m:t>
                        </m:r>
                      </m:e>
                    </m:acc>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nary>
                    <m:r>
                      <a:rPr lang="en-US" altLang="ja-JP" b="0" i="1" smtClean="0">
                        <a:latin typeface="Cambria Math" panose="02040503050406030204" pitchFamily="18" charset="0"/>
                      </a:rPr>
                      <m:t>−</m:t>
                    </m:r>
                    <m:r>
                      <a:rPr lang="en-US" altLang="ja-JP" i="1">
                        <a:latin typeface="Cambria Math" panose="02040503050406030204" pitchFamily="18" charset="0"/>
                      </a:rPr>
                      <m:t>𝑎</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nary>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𝑁</m:t>
                        </m:r>
                      </m:den>
                    </m:f>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𝑛</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nary>
                  </m:oMath>
                </a14:m>
                <a:r>
                  <a:rPr kumimoji="1" lang="en-US" altLang="ja-JP" dirty="0"/>
                  <a:t> </a:t>
                </a:r>
              </a:p>
              <a:p>
                <a:pPr marL="0" indent="0">
                  <a:buNone/>
                </a:pPr>
                <a:r>
                  <a:rPr lang="en-US" altLang="ja-JP" b="0" dirty="0"/>
                  <a:t>   </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𝑎</m:t>
                    </m:r>
                    <m:d>
                      <m:dPr>
                        <m:ctrlPr>
                          <a:rPr lang="en-US" altLang="ja-JP" b="0" i="1" smtClean="0">
                            <a:latin typeface="Cambria Math" panose="02040503050406030204" pitchFamily="18" charset="0"/>
                          </a:rPr>
                        </m:ctrlPr>
                      </m:dPr>
                      <m:e>
                        <m:acc>
                          <m:accPr>
                            <m:chr m:val="̅"/>
                            <m:ctrlPr>
                              <a:rPr lang="en-US" altLang="ja-JP" i="1">
                                <a:latin typeface="Cambria Math" panose="02040503050406030204" pitchFamily="18" charset="0"/>
                              </a:rPr>
                            </m:ctrlPr>
                          </m:acc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e>
                        </m:acc>
                        <m:r>
                          <a:rPr lang="en-US" altLang="ja-JP" i="1">
                            <a:latin typeface="Cambria Math" panose="02040503050406030204" pitchFamily="18" charset="0"/>
                          </a:rPr>
                          <m:t>−</m:t>
                        </m:r>
                        <m:sSup>
                          <m:sSupPr>
                            <m:ctrlPr>
                              <a:rPr lang="en-US" altLang="ja-JP" i="1">
                                <a:latin typeface="Cambria Math" panose="02040503050406030204" pitchFamily="18" charset="0"/>
                              </a:rPr>
                            </m:ctrlPr>
                          </m:s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p>
                            <m:r>
                              <a:rPr lang="en-US" altLang="ja-JP" i="1">
                                <a:latin typeface="Cambria Math" panose="02040503050406030204" pitchFamily="18" charset="0"/>
                              </a:rPr>
                              <m:t>2</m:t>
                            </m:r>
                          </m:sup>
                        </m:sSup>
                      </m:e>
                    </m:d>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𝑡</m:t>
                        </m:r>
                      </m:e>
                    </m:acc>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𝑡𝑥</m:t>
                        </m:r>
                      </m:e>
                    </m:acc>
                  </m:oMath>
                </a14:m>
                <a:r>
                  <a:rPr lang="en-US" altLang="ja-JP" dirty="0"/>
                  <a:t> </a:t>
                </a:r>
              </a:p>
              <a:p>
                <a:pPr marL="0" indent="0">
                  <a:buNone/>
                </a:pPr>
                <a14:m>
                  <m:oMath xmlns:m="http://schemas.openxmlformats.org/officeDocument/2006/math">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𝑡𝑥</m:t>
                        </m:r>
                      </m:e>
                    </m:acc>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𝑡</m:t>
                        </m:r>
                      </m:e>
                    </m:acc>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r>
                      <a:rPr lang="en-US" altLang="ja-JP" b="0" i="1" smtClean="0">
                        <a:latin typeface="Cambria Math" panose="02040503050406030204" pitchFamily="18" charset="0"/>
                      </a:rPr>
                      <m:t>=</m:t>
                    </m:r>
                    <m:r>
                      <a:rPr lang="en-US" altLang="ja-JP" i="1">
                        <a:latin typeface="Cambria Math" panose="02040503050406030204" pitchFamily="18" charset="0"/>
                      </a:rPr>
                      <m:t>𝑎</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rPr>
                            </m:ctrlPr>
                          </m:acc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e>
                        </m:acc>
                        <m:r>
                          <a:rPr lang="en-US" altLang="ja-JP" i="1">
                            <a:latin typeface="Cambria Math" panose="02040503050406030204" pitchFamily="18" charset="0"/>
                          </a:rPr>
                          <m:t>−</m:t>
                        </m:r>
                        <m:sSup>
                          <m:sSupPr>
                            <m:ctrlPr>
                              <a:rPr lang="en-US" altLang="ja-JP" i="1">
                                <a:latin typeface="Cambria Math" panose="02040503050406030204" pitchFamily="18" charset="0"/>
                              </a:rPr>
                            </m:ctrlPr>
                          </m:s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p>
                            <m:r>
                              <a:rPr lang="en-US" altLang="ja-JP" i="1">
                                <a:latin typeface="Cambria Math" panose="02040503050406030204" pitchFamily="18" charset="0"/>
                              </a:rPr>
                              <m:t>2</m:t>
                            </m:r>
                          </m:sup>
                        </m:sSup>
                      </m:e>
                    </m:d>
                  </m:oMath>
                </a14:m>
                <a:r>
                  <a:rPr kumimoji="1" lang="en-US" altLang="ja-JP" dirty="0"/>
                  <a:t> </a:t>
                </a:r>
              </a:p>
              <a:p>
                <a:pPr marL="0" indent="0">
                  <a:buNone/>
                </a:pPr>
                <a14:m>
                  <m:oMath xmlns:m="http://schemas.openxmlformats.org/officeDocument/2006/math">
                    <m:r>
                      <a:rPr lang="en-US" altLang="ja-JP" i="1" smtClean="0">
                        <a:latin typeface="Cambria Math" panose="02040503050406030204" pitchFamily="18" charset="0"/>
                      </a:rPr>
                      <m:t>𝑎</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𝑡𝑥</m:t>
                            </m:r>
                          </m:e>
                        </m:acc>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𝑡</m:t>
                            </m:r>
                          </m:e>
                        </m:acc>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num>
                      <m:den>
                        <m:acc>
                          <m:accPr>
                            <m:chr m:val="̅"/>
                            <m:ctrlPr>
                              <a:rPr lang="en-US" altLang="ja-JP" i="1">
                                <a:latin typeface="Cambria Math" panose="02040503050406030204" pitchFamily="18" charset="0"/>
                              </a:rPr>
                            </m:ctrlPr>
                          </m:acc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e>
                        </m:acc>
                        <m:r>
                          <a:rPr lang="en-US" altLang="ja-JP" i="1">
                            <a:latin typeface="Cambria Math" panose="02040503050406030204" pitchFamily="18" charset="0"/>
                          </a:rPr>
                          <m:t>−</m:t>
                        </m:r>
                        <m:sSup>
                          <m:sSupPr>
                            <m:ctrlPr>
                              <a:rPr lang="en-US" altLang="ja-JP" i="1">
                                <a:latin typeface="Cambria Math" panose="02040503050406030204" pitchFamily="18" charset="0"/>
                              </a:rPr>
                            </m:ctrlPr>
                          </m:s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p>
                            <m:r>
                              <a:rPr lang="en-US" altLang="ja-JP" i="1">
                                <a:latin typeface="Cambria Math" panose="02040503050406030204" pitchFamily="18" charset="0"/>
                              </a:rPr>
                              <m:t>2</m:t>
                            </m:r>
                          </m:sup>
                        </m:sSup>
                      </m:den>
                    </m:f>
                  </m:oMath>
                </a14:m>
                <a:r>
                  <a:rPr kumimoji="1" lang="en-US" altLang="ja-JP" dirty="0"/>
                  <a:t> </a:t>
                </a:r>
              </a:p>
            </p:txBody>
          </p:sp>
        </mc:Choice>
        <mc:Fallback xmlns="">
          <p:sp>
            <p:nvSpPr>
              <p:cNvPr id="3" name="コンテンツ プレースホルダー 2">
                <a:extLst>
                  <a:ext uri="{FF2B5EF4-FFF2-40B4-BE49-F238E27FC236}">
                    <a16:creationId xmlns:a16="http://schemas.microsoft.com/office/drawing/2014/main" id="{62F1BF13-75CA-C617-A482-91E967F0651D}"/>
                  </a:ext>
                </a:extLst>
              </p:cNvPr>
              <p:cNvSpPr>
                <a:spLocks noGrp="1" noRot="1" noChangeAspect="1" noMove="1" noResize="1" noEditPoints="1" noAdjustHandles="1" noChangeArrowheads="1" noChangeShapeType="1" noTextEdit="1"/>
              </p:cNvSpPr>
              <p:nvPr>
                <p:ph idx="1"/>
              </p:nvPr>
            </p:nvSpPr>
            <p:spPr>
              <a:blipFill>
                <a:blip r:embed="rId2"/>
                <a:stretch>
                  <a:fillRect l="-1088" t="-119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BEE85A-7D12-A13F-916D-F55282C4D720}"/>
              </a:ext>
            </a:extLst>
          </p:cNvPr>
          <p:cNvSpPr>
            <a:spLocks noGrp="1"/>
          </p:cNvSpPr>
          <p:nvPr>
            <p:ph type="sldNum" sz="quarter" idx="12"/>
          </p:nvPr>
        </p:nvSpPr>
        <p:spPr/>
        <p:txBody>
          <a:bodyPr/>
          <a:lstStyle/>
          <a:p>
            <a:fld id="{3C83C733-A267-4C27-B924-90460700986B}" type="slidenum">
              <a:rPr lang="ja-JP" altLang="en-US" smtClean="0"/>
              <a:pPr/>
              <a:t>37</a:t>
            </a:fld>
            <a:endParaRPr lang="ja-JP" altLang="en-US"/>
          </a:p>
        </p:txBody>
      </p:sp>
      <p:sp>
        <p:nvSpPr>
          <p:cNvPr id="5" name="テキスト ボックス 4">
            <a:extLst>
              <a:ext uri="{FF2B5EF4-FFF2-40B4-BE49-F238E27FC236}">
                <a16:creationId xmlns:a16="http://schemas.microsoft.com/office/drawing/2014/main" id="{6A4564C3-24E2-7CC5-8E64-C0F8A351E4AA}"/>
              </a:ext>
            </a:extLst>
          </p:cNvPr>
          <p:cNvSpPr txBox="1"/>
          <p:nvPr/>
        </p:nvSpPr>
        <p:spPr>
          <a:xfrm>
            <a:off x="5191969" y="1633704"/>
            <a:ext cx="901485"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…⑤</a:t>
            </a:r>
            <a:endParaRPr kumimoji="1" lang="ja-JP" altLang="en-US" sz="2400">
              <a:latin typeface="MS PGothic" panose="020B0600070205080204" pitchFamily="34" charset="-128"/>
              <a:ea typeface="MS PGothic" panose="020B0600070205080204" pitchFamily="34" charset="-128"/>
            </a:endParaRPr>
          </a:p>
        </p:txBody>
      </p:sp>
      <p:sp>
        <p:nvSpPr>
          <p:cNvPr id="6" name="テキスト ボックス 5">
            <a:extLst>
              <a:ext uri="{FF2B5EF4-FFF2-40B4-BE49-F238E27FC236}">
                <a16:creationId xmlns:a16="http://schemas.microsoft.com/office/drawing/2014/main" id="{3B7AAE55-362F-03C3-51C6-598955CB3DDE}"/>
              </a:ext>
            </a:extLst>
          </p:cNvPr>
          <p:cNvSpPr txBox="1"/>
          <p:nvPr/>
        </p:nvSpPr>
        <p:spPr>
          <a:xfrm>
            <a:off x="5194515" y="2245077"/>
            <a:ext cx="901485"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…③</a:t>
            </a:r>
            <a:endParaRPr kumimoji="1" lang="ja-JP" altLang="en-US" sz="2400">
              <a:latin typeface="MS PGothic" panose="020B0600070205080204" pitchFamily="34" charset="-128"/>
              <a:ea typeface="MS PGothic" panose="020B0600070205080204" pitchFamily="34" charset="-128"/>
            </a:endParaRPr>
          </a:p>
        </p:txBody>
      </p:sp>
      <p:sp>
        <p:nvSpPr>
          <p:cNvPr id="7" name="テキスト ボックス 6">
            <a:extLst>
              <a:ext uri="{FF2B5EF4-FFF2-40B4-BE49-F238E27FC236}">
                <a16:creationId xmlns:a16="http://schemas.microsoft.com/office/drawing/2014/main" id="{534F4681-3188-9469-D32E-35FE75D1618E}"/>
              </a:ext>
            </a:extLst>
          </p:cNvPr>
          <p:cNvSpPr txBox="1"/>
          <p:nvPr/>
        </p:nvSpPr>
        <p:spPr>
          <a:xfrm>
            <a:off x="5191968" y="5721814"/>
            <a:ext cx="901485" cy="461665"/>
          </a:xfrm>
          <a:prstGeom prst="rect">
            <a:avLst/>
          </a:prstGeom>
          <a:no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…⑥</a:t>
            </a:r>
            <a:endParaRPr kumimoji="1" lang="ja-JP" altLang="en-US" sz="240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855304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DB3F85-1E5C-04BA-05AC-0320A2719F88}"/>
              </a:ext>
            </a:extLst>
          </p:cNvPr>
          <p:cNvSpPr>
            <a:spLocks noGrp="1"/>
          </p:cNvSpPr>
          <p:nvPr>
            <p:ph type="title"/>
          </p:nvPr>
        </p:nvSpPr>
        <p:spPr/>
        <p:txBody>
          <a:bodyPr/>
          <a:lstStyle/>
          <a:p>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A096D9B-5A9F-B393-C7A5-67B342909229}"/>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𝑎</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acc>
                            <m:accPr>
                              <m:chr m:val="̅"/>
                              <m:ctrlPr>
                                <a:rPr lang="en-US" altLang="ja-JP" i="1" smtClean="0">
                                  <a:solidFill>
                                    <a:srgbClr val="0070C0"/>
                                  </a:solidFill>
                                  <a:latin typeface="Cambria Math" panose="02040503050406030204" pitchFamily="18" charset="0"/>
                                </a:rPr>
                              </m:ctrlPr>
                            </m:accPr>
                            <m:e>
                              <m:r>
                                <a:rPr lang="en-US" altLang="ja-JP" i="1">
                                  <a:solidFill>
                                    <a:srgbClr val="0070C0"/>
                                  </a:solidFill>
                                  <a:latin typeface="Cambria Math" panose="02040503050406030204" pitchFamily="18" charset="0"/>
                                </a:rPr>
                                <m:t>𝑡𝑥</m:t>
                              </m:r>
                            </m:e>
                          </m:acc>
                          <m:r>
                            <a:rPr lang="en-US" altLang="ja-JP" i="1">
                              <a:solidFill>
                                <a:srgbClr val="0070C0"/>
                              </a:solidFill>
                              <a:latin typeface="Cambria Math" panose="02040503050406030204" pitchFamily="18" charset="0"/>
                            </a:rPr>
                            <m:t>−</m:t>
                          </m:r>
                          <m:acc>
                            <m:accPr>
                              <m:chr m:val="̅"/>
                              <m:ctrlPr>
                                <a:rPr lang="en-US" altLang="ja-JP" i="1">
                                  <a:solidFill>
                                    <a:srgbClr val="0070C0"/>
                                  </a:solidFill>
                                  <a:latin typeface="Cambria Math" panose="02040503050406030204" pitchFamily="18" charset="0"/>
                                </a:rPr>
                              </m:ctrlPr>
                            </m:accPr>
                            <m:e>
                              <m:r>
                                <a:rPr lang="en-US" altLang="ja-JP" i="1">
                                  <a:solidFill>
                                    <a:srgbClr val="0070C0"/>
                                  </a:solidFill>
                                  <a:latin typeface="Cambria Math" panose="02040503050406030204" pitchFamily="18" charset="0"/>
                                </a:rPr>
                                <m:t>𝑡</m:t>
                              </m:r>
                            </m:e>
                          </m:acc>
                          <m:acc>
                            <m:accPr>
                              <m:chr m:val="̅"/>
                              <m:ctrlPr>
                                <a:rPr lang="en-US" altLang="ja-JP" i="1">
                                  <a:solidFill>
                                    <a:srgbClr val="0070C0"/>
                                  </a:solidFill>
                                  <a:latin typeface="Cambria Math" panose="02040503050406030204" pitchFamily="18" charset="0"/>
                                </a:rPr>
                              </m:ctrlPr>
                            </m:accPr>
                            <m:e>
                              <m:r>
                                <a:rPr lang="en-US" altLang="ja-JP" i="1">
                                  <a:solidFill>
                                    <a:srgbClr val="0070C0"/>
                                  </a:solidFill>
                                  <a:latin typeface="Cambria Math" panose="02040503050406030204" pitchFamily="18" charset="0"/>
                                </a:rPr>
                                <m:t>𝑥</m:t>
                              </m:r>
                            </m:e>
                          </m:acc>
                        </m:num>
                        <m:den>
                          <m:acc>
                            <m:accPr>
                              <m:chr m:val="̅"/>
                              <m:ctrlPr>
                                <a:rPr lang="en-US" altLang="ja-JP" i="1" smtClean="0">
                                  <a:solidFill>
                                    <a:srgbClr val="FF0000"/>
                                  </a:solidFill>
                                  <a:latin typeface="Cambria Math" panose="02040503050406030204" pitchFamily="18" charset="0"/>
                                </a:rPr>
                              </m:ctrlPr>
                            </m:accPr>
                            <m:e>
                              <m:sSup>
                                <m:sSupPr>
                                  <m:ctrlPr>
                                    <a:rPr lang="en-US" altLang="ja-JP" i="1">
                                      <a:solidFill>
                                        <a:srgbClr val="FF0000"/>
                                      </a:solidFill>
                                      <a:latin typeface="Cambria Math" panose="02040503050406030204" pitchFamily="18" charset="0"/>
                                    </a:rPr>
                                  </m:ctrlPr>
                                </m:sSupPr>
                                <m:e>
                                  <m:r>
                                    <a:rPr lang="en-US" altLang="ja-JP" i="1">
                                      <a:solidFill>
                                        <a:srgbClr val="FF0000"/>
                                      </a:solidFill>
                                      <a:latin typeface="Cambria Math" panose="02040503050406030204" pitchFamily="18" charset="0"/>
                                    </a:rPr>
                                    <m:t>𝑥</m:t>
                                  </m:r>
                                </m:e>
                                <m:sup>
                                  <m:r>
                                    <a:rPr lang="en-US" altLang="ja-JP" i="1">
                                      <a:solidFill>
                                        <a:srgbClr val="FF0000"/>
                                      </a:solidFill>
                                      <a:latin typeface="Cambria Math" panose="02040503050406030204" pitchFamily="18" charset="0"/>
                                    </a:rPr>
                                    <m:t>2</m:t>
                                  </m:r>
                                </m:sup>
                              </m:sSup>
                            </m:e>
                          </m:acc>
                          <m:r>
                            <a:rPr lang="en-US" altLang="ja-JP" i="1">
                              <a:solidFill>
                                <a:srgbClr val="FF0000"/>
                              </a:solidFill>
                              <a:latin typeface="Cambria Math" panose="02040503050406030204" pitchFamily="18" charset="0"/>
                            </a:rPr>
                            <m:t>−</m:t>
                          </m:r>
                          <m:sSup>
                            <m:sSupPr>
                              <m:ctrlPr>
                                <a:rPr lang="en-US" altLang="ja-JP" i="1">
                                  <a:solidFill>
                                    <a:srgbClr val="FF0000"/>
                                  </a:solidFill>
                                  <a:latin typeface="Cambria Math" panose="02040503050406030204" pitchFamily="18" charset="0"/>
                                </a:rPr>
                              </m:ctrlPr>
                            </m:sSupPr>
                            <m:e>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𝑥</m:t>
                                  </m:r>
                                </m:e>
                              </m:acc>
                            </m:e>
                            <m:sup>
                              <m:r>
                                <a:rPr lang="en-US" altLang="ja-JP" i="1">
                                  <a:solidFill>
                                    <a:srgbClr val="FF0000"/>
                                  </a:solidFill>
                                  <a:latin typeface="Cambria Math" panose="02040503050406030204" pitchFamily="18" charset="0"/>
                                </a:rPr>
                                <m:t>2</m:t>
                              </m:r>
                            </m:sup>
                          </m:sSup>
                        </m:den>
                      </m:f>
                    </m:oMath>
                  </m:oMathPara>
                </a14:m>
                <a:endParaRPr lang="en-US" altLang="ja-JP" dirty="0"/>
              </a:p>
              <a:p>
                <a:pPr marL="0" indent="0">
                  <a:buNone/>
                </a:pPr>
                <a:r>
                  <a:rPr kumimoji="1" lang="ja-JP" altLang="en-US"/>
                  <a:t>分子は入力と教師信号の共分散，分母は入力の分散となる</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3A096D9B-5A9F-B393-C7A5-67B342909229}"/>
                  </a:ext>
                </a:extLst>
              </p:cNvPr>
              <p:cNvSpPr>
                <a:spLocks noGrp="1" noRot="1" noChangeAspect="1" noMove="1" noResize="1" noEditPoints="1" noAdjustHandles="1" noChangeArrowheads="1" noChangeShapeType="1" noTextEdit="1"/>
              </p:cNvSpPr>
              <p:nvPr>
                <p:ph idx="1"/>
              </p:nvPr>
            </p:nvSpPr>
            <p:spPr>
              <a:blipFill>
                <a:blip r:embed="rId2"/>
                <a:stretch>
                  <a:fillRect l="-108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6CDEABB-3319-30B8-0B8E-0874D4189D42}"/>
              </a:ext>
            </a:extLst>
          </p:cNvPr>
          <p:cNvSpPr>
            <a:spLocks noGrp="1"/>
          </p:cNvSpPr>
          <p:nvPr>
            <p:ph type="sldNum" sz="quarter" idx="12"/>
          </p:nvPr>
        </p:nvSpPr>
        <p:spPr/>
        <p:txBody>
          <a:bodyPr/>
          <a:lstStyle/>
          <a:p>
            <a:fld id="{3C83C733-A267-4C27-B924-90460700986B}" type="slidenum">
              <a:rPr lang="ja-JP" altLang="en-US" smtClean="0"/>
              <a:pPr/>
              <a:t>38</a:t>
            </a:fld>
            <a:endParaRPr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C04C586-D5CE-E36C-0672-3F4F888236DD}"/>
                  </a:ext>
                </a:extLst>
              </p:cNvPr>
              <p:cNvSpPr txBox="1"/>
              <p:nvPr/>
            </p:nvSpPr>
            <p:spPr>
              <a:xfrm>
                <a:off x="262076" y="2712066"/>
                <a:ext cx="5833924" cy="2666499"/>
              </a:xfrm>
              <a:prstGeom prst="rect">
                <a:avLst/>
              </a:prstGeom>
              <a:noFill/>
            </p:spPr>
            <p:txBody>
              <a:bodyPr wrap="square" rtlCol="0">
                <a:spAutoFit/>
              </a:bodyPr>
              <a:lstStyle/>
              <a:p>
                <a:r>
                  <a:rPr kumimoji="1" lang="ja-JP" altLang="en-US" sz="2800">
                    <a:solidFill>
                      <a:schemeClr val="tx1"/>
                    </a:solidFill>
                    <a:latin typeface="MS PGothic" panose="020B0600070205080204" pitchFamily="34" charset="-128"/>
                    <a:ea typeface="MS PGothic" panose="020B0600070205080204" pitchFamily="34" charset="-128"/>
                  </a:rPr>
                  <a:t>入力の分散</a:t>
                </a:r>
                <a:endParaRPr kumimoji="1" lang="en-US" altLang="ja-JP" sz="2800" dirty="0">
                  <a:solidFill>
                    <a:schemeClr val="tx1"/>
                  </a:solidFill>
                  <a:latin typeface="MS PGothic" panose="020B0600070205080204" pitchFamily="34" charset="-128"/>
                  <a:ea typeface="MS PGothic" panose="020B0600070205080204" pitchFamily="34" charset="-128"/>
                </a:endParaRPr>
              </a:p>
              <a:p>
                <a14:m>
                  <m:oMath xmlns:m="http://schemas.openxmlformats.org/officeDocument/2006/math">
                    <m:sSubSup>
                      <m:sSubSupPr>
                        <m:ctrlPr>
                          <a:rPr kumimoji="1" lang="en-US" altLang="ja-JP" sz="2800" i="1" smtClean="0">
                            <a:solidFill>
                              <a:schemeClr val="tx1"/>
                            </a:solidFill>
                            <a:latin typeface="Cambria Math" panose="02040503050406030204" pitchFamily="18" charset="0"/>
                            <a:ea typeface="MS PGothic" panose="020B0600070205080204" pitchFamily="34" charset="-128"/>
                          </a:rPr>
                        </m:ctrlPr>
                      </m:sSubSupPr>
                      <m:e>
                        <m:r>
                          <a:rPr kumimoji="1" lang="en-US" altLang="ja-JP" sz="2800" i="1" smtClean="0">
                            <a:solidFill>
                              <a:schemeClr val="tx1"/>
                            </a:solidFill>
                            <a:latin typeface="Cambria Math" panose="02040503050406030204" pitchFamily="18" charset="0"/>
                            <a:ea typeface="Cambria Math" panose="02040503050406030204" pitchFamily="18" charset="0"/>
                          </a:rPr>
                          <m:t>𝜎</m:t>
                        </m:r>
                      </m:e>
                      <m:sub>
                        <m:r>
                          <a:rPr kumimoji="1" lang="en-US" altLang="ja-JP" sz="2800" b="0" i="1" smtClean="0">
                            <a:solidFill>
                              <a:schemeClr val="tx1"/>
                            </a:solidFill>
                            <a:latin typeface="Cambria Math" panose="02040503050406030204" pitchFamily="18" charset="0"/>
                            <a:ea typeface="MS PGothic" panose="020B0600070205080204" pitchFamily="34" charset="-128"/>
                          </a:rPr>
                          <m:t>𝑥</m:t>
                        </m:r>
                      </m:sub>
                      <m:sup>
                        <m:r>
                          <a:rPr kumimoji="1" lang="en-US" altLang="ja-JP" sz="2800" b="0" i="1" smtClean="0">
                            <a:solidFill>
                              <a:schemeClr val="tx1"/>
                            </a:solidFill>
                            <a:latin typeface="Cambria Math" panose="02040503050406030204" pitchFamily="18" charset="0"/>
                            <a:ea typeface="MS PGothic" panose="020B0600070205080204" pitchFamily="34" charset="-128"/>
                          </a:rPr>
                          <m:t>2</m:t>
                        </m:r>
                      </m:sup>
                    </m:sSubSup>
                    <m:r>
                      <a:rPr kumimoji="1" lang="en-US" altLang="ja-JP" sz="2800" b="0" i="1" smtClean="0">
                        <a:solidFill>
                          <a:schemeClr val="tx1"/>
                        </a:solidFill>
                        <a:latin typeface="Cambria Math" panose="02040503050406030204" pitchFamily="18" charset="0"/>
                        <a:ea typeface="MS PGothic" panose="020B0600070205080204" pitchFamily="34" charset="-128"/>
                      </a:rPr>
                      <m:t>=</m:t>
                    </m:r>
                    <m:f>
                      <m:fPr>
                        <m:ctrlPr>
                          <a:rPr kumimoji="1" lang="en-US" altLang="ja-JP" sz="2800" b="0" i="1" smtClean="0">
                            <a:solidFill>
                              <a:schemeClr val="tx1"/>
                            </a:solidFill>
                            <a:latin typeface="Cambria Math" panose="02040503050406030204" pitchFamily="18" charset="0"/>
                            <a:ea typeface="MS PGothic" panose="020B0600070205080204" pitchFamily="34" charset="-128"/>
                          </a:rPr>
                        </m:ctrlPr>
                      </m:fPr>
                      <m:num>
                        <m:r>
                          <a:rPr kumimoji="1" lang="en-US" altLang="ja-JP" sz="2800" b="0" i="1" smtClean="0">
                            <a:solidFill>
                              <a:schemeClr val="tx1"/>
                            </a:solidFill>
                            <a:latin typeface="Cambria Math" panose="02040503050406030204" pitchFamily="18" charset="0"/>
                            <a:ea typeface="MS PGothic" panose="020B0600070205080204" pitchFamily="34" charset="-128"/>
                          </a:rPr>
                          <m:t>1</m:t>
                        </m:r>
                      </m:num>
                      <m:den>
                        <m:r>
                          <a:rPr kumimoji="1" lang="en-US" altLang="ja-JP" sz="2800" b="0" i="1" smtClean="0">
                            <a:solidFill>
                              <a:schemeClr val="tx1"/>
                            </a:solidFill>
                            <a:latin typeface="Cambria Math" panose="02040503050406030204" pitchFamily="18" charset="0"/>
                            <a:ea typeface="MS PGothic" panose="020B0600070205080204" pitchFamily="34" charset="-128"/>
                          </a:rPr>
                          <m:t>𝑁</m:t>
                        </m:r>
                      </m:den>
                    </m:f>
                    <m:nary>
                      <m:naryPr>
                        <m:chr m:val="∑"/>
                        <m:ctrlPr>
                          <a:rPr kumimoji="1" lang="en-US" altLang="ja-JP" sz="2800" b="0" i="1" smtClean="0">
                            <a:solidFill>
                              <a:schemeClr val="tx1"/>
                            </a:solidFill>
                            <a:latin typeface="Cambria Math" panose="02040503050406030204" pitchFamily="18" charset="0"/>
                            <a:ea typeface="MS PGothic" panose="020B0600070205080204" pitchFamily="34" charset="-128"/>
                          </a:rPr>
                        </m:ctrlPr>
                      </m:naryPr>
                      <m:sub>
                        <m:r>
                          <m:rPr>
                            <m:brk m:alnAt="23"/>
                          </m:rPr>
                          <a:rPr kumimoji="1" lang="en-US" altLang="ja-JP" sz="2800" b="0" i="1" smtClean="0">
                            <a:solidFill>
                              <a:schemeClr val="tx1"/>
                            </a:solidFill>
                            <a:latin typeface="Cambria Math" panose="02040503050406030204" pitchFamily="18" charset="0"/>
                            <a:ea typeface="MS PGothic" panose="020B0600070205080204" pitchFamily="34" charset="-128"/>
                          </a:rPr>
                          <m:t>𝑛</m:t>
                        </m:r>
                        <m:r>
                          <a:rPr kumimoji="1" lang="en-US" altLang="ja-JP" sz="2800" b="0" i="1" smtClean="0">
                            <a:solidFill>
                              <a:schemeClr val="tx1"/>
                            </a:solidFill>
                            <a:latin typeface="Cambria Math" panose="02040503050406030204" pitchFamily="18" charset="0"/>
                            <a:ea typeface="MS PGothic" panose="020B0600070205080204" pitchFamily="34" charset="-128"/>
                          </a:rPr>
                          <m:t>=1</m:t>
                        </m:r>
                      </m:sub>
                      <m:sup>
                        <m:r>
                          <a:rPr kumimoji="1" lang="en-US" altLang="ja-JP" sz="2800" b="0" i="1" smtClean="0">
                            <a:solidFill>
                              <a:schemeClr val="tx1"/>
                            </a:solidFill>
                            <a:latin typeface="Cambria Math" panose="02040503050406030204" pitchFamily="18" charset="0"/>
                            <a:ea typeface="MS PGothic" panose="020B0600070205080204" pitchFamily="34" charset="-128"/>
                          </a:rPr>
                          <m:t>𝑁</m:t>
                        </m:r>
                      </m:sup>
                      <m:e>
                        <m:sSup>
                          <m:sSupPr>
                            <m:ctrlPr>
                              <a:rPr kumimoji="1" lang="en-US" altLang="ja-JP" sz="2800" b="0" i="1" smtClean="0">
                                <a:solidFill>
                                  <a:schemeClr val="tx1"/>
                                </a:solidFill>
                                <a:latin typeface="Cambria Math" panose="02040503050406030204" pitchFamily="18" charset="0"/>
                                <a:ea typeface="MS PGothic" panose="020B0600070205080204" pitchFamily="34" charset="-128"/>
                              </a:rPr>
                            </m:ctrlPr>
                          </m:sSupPr>
                          <m:e>
                            <m:d>
                              <m:dPr>
                                <m:ctrlPr>
                                  <a:rPr kumimoji="1" lang="en-US" altLang="ja-JP" sz="2800" b="0" i="1" smtClean="0">
                                    <a:solidFill>
                                      <a:schemeClr val="tx1"/>
                                    </a:solidFill>
                                    <a:latin typeface="Cambria Math" panose="02040503050406030204" pitchFamily="18" charset="0"/>
                                    <a:ea typeface="MS PGothic" panose="020B0600070205080204" pitchFamily="34" charset="-128"/>
                                  </a:rPr>
                                </m:ctrlPr>
                              </m:dPr>
                              <m:e>
                                <m:acc>
                                  <m:accPr>
                                    <m:chr m:val="̅"/>
                                    <m:ctrlPr>
                                      <a:rPr kumimoji="1" lang="en-US" altLang="ja-JP" sz="2800" b="0" i="1" smtClean="0">
                                        <a:solidFill>
                                          <a:schemeClr val="tx1"/>
                                        </a:solidFill>
                                        <a:latin typeface="Cambria Math" panose="02040503050406030204" pitchFamily="18" charset="0"/>
                                        <a:ea typeface="MS PGothic" panose="020B0600070205080204" pitchFamily="34" charset="-128"/>
                                      </a:rPr>
                                    </m:ctrlPr>
                                  </m:accPr>
                                  <m:e>
                                    <m:r>
                                      <a:rPr kumimoji="1" lang="en-US" altLang="ja-JP" sz="2800" b="0" i="1" smtClean="0">
                                        <a:solidFill>
                                          <a:schemeClr val="tx1"/>
                                        </a:solidFill>
                                        <a:latin typeface="Cambria Math" panose="02040503050406030204" pitchFamily="18" charset="0"/>
                                        <a:ea typeface="MS PGothic" panose="020B0600070205080204" pitchFamily="34" charset="-128"/>
                                      </a:rPr>
                                      <m:t>𝑥</m:t>
                                    </m:r>
                                  </m:e>
                                </m:acc>
                                <m:r>
                                  <a:rPr kumimoji="1" lang="en-US" altLang="ja-JP" sz="2800" b="0" i="1" smtClean="0">
                                    <a:solidFill>
                                      <a:schemeClr val="tx1"/>
                                    </a:solidFill>
                                    <a:latin typeface="Cambria Math" panose="02040503050406030204" pitchFamily="18" charset="0"/>
                                    <a:ea typeface="MS PGothic" panose="020B0600070205080204" pitchFamily="34" charset="-128"/>
                                  </a:rPr>
                                  <m:t>−</m:t>
                                </m:r>
                                <m:sSub>
                                  <m:sSubPr>
                                    <m:ctrlPr>
                                      <a:rPr kumimoji="1" lang="en-US" altLang="ja-JP" sz="2800" b="0" i="1" smtClean="0">
                                        <a:solidFill>
                                          <a:schemeClr val="tx1"/>
                                        </a:solidFill>
                                        <a:latin typeface="Cambria Math" panose="02040503050406030204" pitchFamily="18" charset="0"/>
                                        <a:ea typeface="MS PGothic" panose="020B0600070205080204" pitchFamily="34" charset="-128"/>
                                      </a:rPr>
                                    </m:ctrlPr>
                                  </m:sSubPr>
                                  <m:e>
                                    <m:r>
                                      <a:rPr kumimoji="1" lang="en-US" altLang="ja-JP" sz="2800" b="0" i="1" smtClean="0">
                                        <a:solidFill>
                                          <a:schemeClr val="tx1"/>
                                        </a:solidFill>
                                        <a:latin typeface="Cambria Math" panose="02040503050406030204" pitchFamily="18" charset="0"/>
                                        <a:ea typeface="MS PGothic" panose="020B0600070205080204" pitchFamily="34" charset="-128"/>
                                      </a:rPr>
                                      <m:t>𝑥</m:t>
                                    </m:r>
                                  </m:e>
                                  <m:sub>
                                    <m:r>
                                      <a:rPr kumimoji="1" lang="en-US" altLang="ja-JP" sz="2800" b="0" i="1" smtClean="0">
                                        <a:solidFill>
                                          <a:schemeClr val="tx1"/>
                                        </a:solidFill>
                                        <a:latin typeface="Cambria Math" panose="02040503050406030204" pitchFamily="18" charset="0"/>
                                        <a:ea typeface="MS PGothic" panose="020B0600070205080204" pitchFamily="34" charset="-128"/>
                                      </a:rPr>
                                      <m:t>𝑛</m:t>
                                    </m:r>
                                  </m:sub>
                                </m:sSub>
                              </m:e>
                            </m:d>
                          </m:e>
                          <m:sup>
                            <m:r>
                              <a:rPr kumimoji="1" lang="en-US" altLang="ja-JP" sz="2800" b="0" i="1" smtClean="0">
                                <a:solidFill>
                                  <a:schemeClr val="tx1"/>
                                </a:solidFill>
                                <a:latin typeface="Cambria Math" panose="02040503050406030204" pitchFamily="18" charset="0"/>
                                <a:ea typeface="MS PGothic" panose="020B0600070205080204" pitchFamily="34" charset="-128"/>
                              </a:rPr>
                              <m:t>2</m:t>
                            </m:r>
                          </m:sup>
                        </m:sSup>
                      </m:e>
                    </m:nary>
                  </m:oMath>
                </a14:m>
                <a:r>
                  <a:rPr kumimoji="1" lang="en-US" altLang="ja-JP" sz="2800" dirty="0">
                    <a:solidFill>
                      <a:schemeClr val="tx1"/>
                    </a:solidFill>
                    <a:latin typeface="MS PGothic" panose="020B0600070205080204" pitchFamily="34" charset="-128"/>
                    <a:ea typeface="MS PGothic" panose="020B0600070205080204" pitchFamily="34" charset="-128"/>
                  </a:rPr>
                  <a:t> </a:t>
                </a:r>
              </a:p>
              <a:p>
                <a:r>
                  <a:rPr kumimoji="1" lang="ja-JP" altLang="en-US" sz="2800">
                    <a:solidFill>
                      <a:schemeClr val="tx1"/>
                    </a:solidFill>
                    <a:ea typeface="MS PGothic" panose="020B0600070205080204" pitchFamily="34" charset="-128"/>
                  </a:rPr>
                  <a:t>　　</a:t>
                </a:r>
                <a14:m>
                  <m:oMath xmlns:m="http://schemas.openxmlformats.org/officeDocument/2006/math">
                    <m:r>
                      <a:rPr kumimoji="1" lang="en-US" altLang="ja-JP" sz="2800" b="0" i="1" smtClean="0">
                        <a:solidFill>
                          <a:schemeClr val="tx1"/>
                        </a:solidFill>
                        <a:latin typeface="Cambria Math" panose="02040503050406030204" pitchFamily="18" charset="0"/>
                        <a:ea typeface="MS PGothic" panose="020B0600070205080204" pitchFamily="34" charset="-128"/>
                      </a:rPr>
                      <m:t>=</m:t>
                    </m:r>
                    <m:f>
                      <m:fPr>
                        <m:ctrlPr>
                          <a:rPr kumimoji="1" lang="en-US" altLang="ja-JP" sz="2800" i="1">
                            <a:solidFill>
                              <a:schemeClr val="tx1"/>
                            </a:solidFill>
                            <a:latin typeface="Cambria Math" panose="02040503050406030204" pitchFamily="18" charset="0"/>
                            <a:ea typeface="MS PGothic" panose="020B0600070205080204" pitchFamily="34" charset="-128"/>
                          </a:rPr>
                        </m:ctrlPr>
                      </m:fPr>
                      <m:num>
                        <m:r>
                          <a:rPr kumimoji="1" lang="en-US" altLang="ja-JP" sz="2800" i="1">
                            <a:solidFill>
                              <a:schemeClr val="tx1"/>
                            </a:solidFill>
                            <a:latin typeface="Cambria Math" panose="02040503050406030204" pitchFamily="18" charset="0"/>
                            <a:ea typeface="MS PGothic" panose="020B0600070205080204" pitchFamily="34" charset="-128"/>
                          </a:rPr>
                          <m:t>1</m:t>
                        </m:r>
                      </m:num>
                      <m:den>
                        <m:r>
                          <a:rPr kumimoji="1" lang="en-US" altLang="ja-JP" sz="2800" i="1">
                            <a:solidFill>
                              <a:schemeClr val="tx1"/>
                            </a:solidFill>
                            <a:latin typeface="Cambria Math" panose="02040503050406030204" pitchFamily="18" charset="0"/>
                            <a:ea typeface="MS PGothic" panose="020B0600070205080204" pitchFamily="34" charset="-128"/>
                          </a:rPr>
                          <m:t>𝑁</m:t>
                        </m:r>
                      </m:den>
                    </m:f>
                    <m:nary>
                      <m:naryPr>
                        <m:chr m:val="∑"/>
                        <m:ctrlPr>
                          <a:rPr kumimoji="1" lang="en-US" altLang="ja-JP" sz="2800" i="1">
                            <a:solidFill>
                              <a:schemeClr val="tx1"/>
                            </a:solidFill>
                            <a:latin typeface="Cambria Math" panose="02040503050406030204" pitchFamily="18" charset="0"/>
                            <a:ea typeface="MS PGothic" panose="020B0600070205080204" pitchFamily="34" charset="-128"/>
                          </a:rPr>
                        </m:ctrlPr>
                      </m:naryPr>
                      <m:sub>
                        <m:r>
                          <m:rPr>
                            <m:brk m:alnAt="23"/>
                          </m:rPr>
                          <a:rPr kumimoji="1" lang="en-US" altLang="ja-JP" sz="2800" i="1">
                            <a:solidFill>
                              <a:schemeClr val="tx1"/>
                            </a:solidFill>
                            <a:latin typeface="Cambria Math" panose="02040503050406030204" pitchFamily="18" charset="0"/>
                            <a:ea typeface="MS PGothic" panose="020B0600070205080204" pitchFamily="34" charset="-128"/>
                          </a:rPr>
                          <m:t>𝑛</m:t>
                        </m:r>
                        <m:r>
                          <a:rPr kumimoji="1" lang="en-US" altLang="ja-JP" sz="2800" i="1">
                            <a:solidFill>
                              <a:schemeClr val="tx1"/>
                            </a:solidFill>
                            <a:latin typeface="Cambria Math" panose="02040503050406030204" pitchFamily="18" charset="0"/>
                            <a:ea typeface="MS PGothic" panose="020B0600070205080204" pitchFamily="34" charset="-128"/>
                          </a:rPr>
                          <m:t>=1</m:t>
                        </m:r>
                      </m:sub>
                      <m:sup>
                        <m:r>
                          <a:rPr kumimoji="1" lang="en-US" altLang="ja-JP" sz="2800" i="1">
                            <a:solidFill>
                              <a:schemeClr val="tx1"/>
                            </a:solidFill>
                            <a:latin typeface="Cambria Math" panose="02040503050406030204" pitchFamily="18" charset="0"/>
                            <a:ea typeface="MS PGothic" panose="020B0600070205080204" pitchFamily="34" charset="-128"/>
                          </a:rPr>
                          <m:t>𝑁</m:t>
                        </m:r>
                      </m:sup>
                      <m:e>
                        <m:sSup>
                          <m:sSupPr>
                            <m:ctrlPr>
                              <a:rPr kumimoji="1" lang="en-US" altLang="ja-JP" sz="2800" i="1" smtClean="0">
                                <a:solidFill>
                                  <a:schemeClr val="tx1"/>
                                </a:solidFill>
                                <a:latin typeface="Cambria Math" panose="02040503050406030204" pitchFamily="18" charset="0"/>
                                <a:ea typeface="MS PGothic" panose="020B0600070205080204" pitchFamily="34" charset="-128"/>
                              </a:rPr>
                            </m:ctrlPr>
                          </m:sSupPr>
                          <m:e>
                            <m:acc>
                              <m:accPr>
                                <m:chr m:val="̅"/>
                                <m:ctrlPr>
                                  <a:rPr kumimoji="1" lang="en-US" altLang="ja-JP" sz="2800" b="0" i="1" smtClean="0">
                                    <a:solidFill>
                                      <a:schemeClr val="tx1"/>
                                    </a:solidFill>
                                    <a:latin typeface="Cambria Math" panose="02040503050406030204" pitchFamily="18" charset="0"/>
                                    <a:ea typeface="MS PGothic" panose="020B0600070205080204" pitchFamily="34" charset="-128"/>
                                  </a:rPr>
                                </m:ctrlPr>
                              </m:accPr>
                              <m:e>
                                <m:r>
                                  <a:rPr kumimoji="1" lang="en-US" altLang="ja-JP" sz="2800" b="0" i="1" smtClean="0">
                                    <a:solidFill>
                                      <a:schemeClr val="tx1"/>
                                    </a:solidFill>
                                    <a:latin typeface="Cambria Math" panose="02040503050406030204" pitchFamily="18" charset="0"/>
                                    <a:ea typeface="MS PGothic" panose="020B0600070205080204" pitchFamily="34" charset="-128"/>
                                  </a:rPr>
                                  <m:t>𝑥</m:t>
                                </m:r>
                              </m:e>
                            </m:acc>
                          </m:e>
                          <m:sup>
                            <m:r>
                              <a:rPr kumimoji="1" lang="en-US" altLang="ja-JP" sz="2800" b="0" i="1" smtClean="0">
                                <a:solidFill>
                                  <a:schemeClr val="tx1"/>
                                </a:solidFill>
                                <a:latin typeface="Cambria Math" panose="02040503050406030204" pitchFamily="18" charset="0"/>
                                <a:ea typeface="MS PGothic" panose="020B0600070205080204" pitchFamily="34" charset="-128"/>
                              </a:rPr>
                              <m:t>2</m:t>
                            </m:r>
                          </m:sup>
                        </m:sSup>
                        <m:r>
                          <a:rPr kumimoji="1" lang="en-US" altLang="ja-JP" sz="2800" b="0" i="1" smtClean="0">
                            <a:solidFill>
                              <a:schemeClr val="tx1"/>
                            </a:solidFill>
                            <a:latin typeface="Cambria Math" panose="02040503050406030204" pitchFamily="18" charset="0"/>
                            <a:ea typeface="MS PGothic" panose="020B0600070205080204" pitchFamily="34" charset="-128"/>
                          </a:rPr>
                          <m:t>−2</m:t>
                        </m:r>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𝑥</m:t>
                            </m:r>
                          </m:e>
                        </m:acc>
                        <m:sSub>
                          <m:sSubPr>
                            <m:ctrlPr>
                              <a:rPr kumimoji="1" lang="en-US" altLang="ja-JP" sz="2800" i="1">
                                <a:solidFill>
                                  <a:schemeClr val="tx1"/>
                                </a:solidFill>
                                <a:latin typeface="Cambria Math" panose="02040503050406030204" pitchFamily="18" charset="0"/>
                                <a:ea typeface="MS PGothic" panose="020B0600070205080204" pitchFamily="34" charset="-128"/>
                              </a:rPr>
                            </m:ctrlPr>
                          </m:sSubPr>
                          <m:e>
                            <m:r>
                              <a:rPr kumimoji="1" lang="en-US" altLang="ja-JP" sz="2800" i="1">
                                <a:solidFill>
                                  <a:schemeClr val="tx1"/>
                                </a:solidFill>
                                <a:latin typeface="Cambria Math" panose="02040503050406030204" pitchFamily="18" charset="0"/>
                                <a:ea typeface="MS PGothic" panose="020B0600070205080204" pitchFamily="34" charset="-128"/>
                              </a:rPr>
                              <m:t>𝑥</m:t>
                            </m:r>
                          </m:e>
                          <m:sub>
                            <m:r>
                              <a:rPr kumimoji="1" lang="en-US" altLang="ja-JP" sz="2800" i="1">
                                <a:solidFill>
                                  <a:schemeClr val="tx1"/>
                                </a:solidFill>
                                <a:latin typeface="Cambria Math" panose="02040503050406030204" pitchFamily="18" charset="0"/>
                                <a:ea typeface="MS PGothic" panose="020B0600070205080204" pitchFamily="34" charset="-128"/>
                              </a:rPr>
                              <m:t>𝑛</m:t>
                            </m:r>
                          </m:sub>
                        </m:sSub>
                        <m:r>
                          <a:rPr kumimoji="1" lang="en-US" altLang="ja-JP" sz="2800" b="0" i="1" smtClean="0">
                            <a:solidFill>
                              <a:schemeClr val="tx1"/>
                            </a:solidFill>
                            <a:latin typeface="Cambria Math" panose="02040503050406030204" pitchFamily="18" charset="0"/>
                            <a:ea typeface="MS PGothic" panose="020B0600070205080204" pitchFamily="34" charset="-128"/>
                          </a:rPr>
                          <m:t>+</m:t>
                        </m:r>
                        <m:sSubSup>
                          <m:sSubSupPr>
                            <m:ctrlPr>
                              <a:rPr kumimoji="1" lang="en-US" altLang="ja-JP" sz="2800" b="0" i="1" smtClean="0">
                                <a:solidFill>
                                  <a:schemeClr val="tx1"/>
                                </a:solidFill>
                                <a:latin typeface="Cambria Math" panose="02040503050406030204" pitchFamily="18" charset="0"/>
                                <a:ea typeface="MS PGothic" panose="020B0600070205080204" pitchFamily="34" charset="-128"/>
                              </a:rPr>
                            </m:ctrlPr>
                          </m:sSubSupPr>
                          <m:e>
                            <m:r>
                              <a:rPr kumimoji="1" lang="en-US" altLang="ja-JP" sz="2800" b="0" i="1" smtClean="0">
                                <a:solidFill>
                                  <a:schemeClr val="tx1"/>
                                </a:solidFill>
                                <a:latin typeface="Cambria Math" panose="02040503050406030204" pitchFamily="18" charset="0"/>
                                <a:ea typeface="MS PGothic" panose="020B0600070205080204" pitchFamily="34" charset="-128"/>
                              </a:rPr>
                              <m:t>𝑥</m:t>
                            </m:r>
                          </m:e>
                          <m:sub>
                            <m:r>
                              <a:rPr kumimoji="1" lang="en-US" altLang="ja-JP" sz="2800" b="0" i="1" smtClean="0">
                                <a:solidFill>
                                  <a:schemeClr val="tx1"/>
                                </a:solidFill>
                                <a:latin typeface="Cambria Math" panose="02040503050406030204" pitchFamily="18" charset="0"/>
                                <a:ea typeface="MS PGothic" panose="020B0600070205080204" pitchFamily="34" charset="-128"/>
                              </a:rPr>
                              <m:t>𝑛</m:t>
                            </m:r>
                          </m:sub>
                          <m:sup>
                            <m:r>
                              <a:rPr kumimoji="1" lang="en-US" altLang="ja-JP" sz="2800" b="0" i="1" smtClean="0">
                                <a:solidFill>
                                  <a:schemeClr val="tx1"/>
                                </a:solidFill>
                                <a:latin typeface="Cambria Math" panose="02040503050406030204" pitchFamily="18" charset="0"/>
                                <a:ea typeface="MS PGothic" panose="020B0600070205080204" pitchFamily="34" charset="-128"/>
                              </a:rPr>
                              <m:t>2</m:t>
                            </m:r>
                          </m:sup>
                        </m:sSubSup>
                      </m:e>
                    </m:nary>
                  </m:oMath>
                </a14:m>
                <a:r>
                  <a:rPr kumimoji="1" lang="en-US" altLang="ja-JP" sz="2800" dirty="0">
                    <a:solidFill>
                      <a:schemeClr val="tx1"/>
                    </a:solidFill>
                    <a:latin typeface="MS PGothic" panose="020B0600070205080204" pitchFamily="34" charset="-128"/>
                    <a:ea typeface="MS PGothic" panose="020B0600070205080204" pitchFamily="34" charset="-128"/>
                  </a:rPr>
                  <a:t> </a:t>
                </a:r>
              </a:p>
              <a:p>
                <a:r>
                  <a:rPr kumimoji="1" lang="ja-JP" altLang="en-US" sz="2800" b="0">
                    <a:solidFill>
                      <a:schemeClr val="tx1"/>
                    </a:solidFill>
                    <a:ea typeface="MS PGothic" panose="020B0600070205080204" pitchFamily="34" charset="-128"/>
                  </a:rPr>
                  <a:t>　　</a:t>
                </a:r>
                <a14:m>
                  <m:oMath xmlns:m="http://schemas.openxmlformats.org/officeDocument/2006/math">
                    <m:r>
                      <a:rPr kumimoji="1" lang="en-US" altLang="ja-JP" sz="2800" b="0" i="1" smtClean="0">
                        <a:solidFill>
                          <a:schemeClr val="tx1"/>
                        </a:solidFill>
                        <a:latin typeface="Cambria Math" panose="02040503050406030204" pitchFamily="18" charset="0"/>
                        <a:ea typeface="MS PGothic" panose="020B0600070205080204" pitchFamily="34" charset="-128"/>
                      </a:rPr>
                      <m:t>=</m:t>
                    </m:r>
                    <m:sSup>
                      <m:sSupPr>
                        <m:ctrlPr>
                          <a:rPr kumimoji="1" lang="en-US" altLang="ja-JP" sz="2800" i="1">
                            <a:solidFill>
                              <a:schemeClr val="tx1"/>
                            </a:solidFill>
                            <a:latin typeface="Cambria Math" panose="02040503050406030204" pitchFamily="18" charset="0"/>
                            <a:ea typeface="MS PGothic" panose="020B0600070205080204" pitchFamily="34" charset="-128"/>
                          </a:rPr>
                        </m:ctrlPr>
                      </m:sSupPr>
                      <m:e>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𝑥</m:t>
                            </m:r>
                          </m:e>
                        </m:acc>
                      </m:e>
                      <m:sup>
                        <m:r>
                          <a:rPr kumimoji="1" lang="en-US" altLang="ja-JP" sz="2800" i="1">
                            <a:solidFill>
                              <a:schemeClr val="tx1"/>
                            </a:solidFill>
                            <a:latin typeface="Cambria Math" panose="02040503050406030204" pitchFamily="18" charset="0"/>
                            <a:ea typeface="MS PGothic" panose="020B0600070205080204" pitchFamily="34" charset="-128"/>
                          </a:rPr>
                          <m:t>2</m:t>
                        </m:r>
                      </m:sup>
                    </m:sSup>
                    <m:r>
                      <a:rPr kumimoji="1" lang="en-US" altLang="ja-JP" sz="2800" b="0" i="0" smtClean="0">
                        <a:solidFill>
                          <a:schemeClr val="tx1"/>
                        </a:solidFill>
                        <a:latin typeface="Cambria Math" panose="02040503050406030204" pitchFamily="18" charset="0"/>
                        <a:ea typeface="MS PGothic" panose="020B0600070205080204" pitchFamily="34" charset="-128"/>
                      </a:rPr>
                      <m:t>−2</m:t>
                    </m:r>
                    <m:sSup>
                      <m:sSupPr>
                        <m:ctrlPr>
                          <a:rPr kumimoji="1" lang="en-US" altLang="ja-JP" sz="2800" i="1">
                            <a:solidFill>
                              <a:schemeClr val="tx1"/>
                            </a:solidFill>
                            <a:latin typeface="Cambria Math" panose="02040503050406030204" pitchFamily="18" charset="0"/>
                            <a:ea typeface="MS PGothic" panose="020B0600070205080204" pitchFamily="34" charset="-128"/>
                          </a:rPr>
                        </m:ctrlPr>
                      </m:sSupPr>
                      <m:e>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𝑥</m:t>
                            </m:r>
                          </m:e>
                        </m:acc>
                      </m:e>
                      <m:sup>
                        <m:r>
                          <a:rPr kumimoji="1" lang="en-US" altLang="ja-JP" sz="2800" i="1">
                            <a:solidFill>
                              <a:schemeClr val="tx1"/>
                            </a:solidFill>
                            <a:latin typeface="Cambria Math" panose="02040503050406030204" pitchFamily="18" charset="0"/>
                            <a:ea typeface="MS PGothic" panose="020B0600070205080204" pitchFamily="34" charset="-128"/>
                          </a:rPr>
                          <m:t>2</m:t>
                        </m:r>
                      </m:sup>
                    </m:sSup>
                    <m:r>
                      <a:rPr kumimoji="1" lang="en-US" altLang="ja-JP" sz="2800" b="0" i="0" smtClean="0">
                        <a:solidFill>
                          <a:schemeClr val="tx1"/>
                        </a:solidFill>
                        <a:latin typeface="Cambria Math" panose="02040503050406030204" pitchFamily="18" charset="0"/>
                        <a:ea typeface="MS PGothic" panose="020B0600070205080204" pitchFamily="34" charset="-128"/>
                      </a:rPr>
                      <m:t>+</m:t>
                    </m:r>
                    <m:acc>
                      <m:accPr>
                        <m:chr m:val="̅"/>
                        <m:ctrlPr>
                          <a:rPr lang="en-US" altLang="ja-JP" sz="2800" i="1">
                            <a:solidFill>
                              <a:schemeClr val="tx1"/>
                            </a:solidFill>
                            <a:latin typeface="Cambria Math" panose="02040503050406030204" pitchFamily="18" charset="0"/>
                          </a:rPr>
                        </m:ctrlPr>
                      </m:accPr>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𝑥</m:t>
                            </m:r>
                          </m:e>
                          <m:sup>
                            <m:r>
                              <a:rPr lang="en-US" altLang="ja-JP" sz="2800" i="1">
                                <a:solidFill>
                                  <a:schemeClr val="tx1"/>
                                </a:solidFill>
                                <a:latin typeface="Cambria Math" panose="02040503050406030204" pitchFamily="18" charset="0"/>
                              </a:rPr>
                              <m:t>2</m:t>
                            </m:r>
                          </m:sup>
                        </m:sSup>
                      </m:e>
                    </m:acc>
                  </m:oMath>
                </a14:m>
                <a:r>
                  <a:rPr kumimoji="1" lang="en-US" altLang="ja-JP" sz="2800" dirty="0">
                    <a:solidFill>
                      <a:schemeClr val="tx1"/>
                    </a:solidFill>
                    <a:latin typeface="MS PGothic" panose="020B0600070205080204" pitchFamily="34" charset="-128"/>
                    <a:ea typeface="MS PGothic" panose="020B0600070205080204" pitchFamily="34" charset="-128"/>
                  </a:rPr>
                  <a:t> </a:t>
                </a:r>
              </a:p>
              <a:p>
                <a:r>
                  <a:rPr kumimoji="1" lang="ja-JP" altLang="en-US" sz="2800" b="0">
                    <a:solidFill>
                      <a:schemeClr val="tx1"/>
                    </a:solidFill>
                    <a:ea typeface="MS PGothic" panose="020B0600070205080204" pitchFamily="34" charset="-128"/>
                  </a:rPr>
                  <a:t>　　</a:t>
                </a:r>
                <a14:m>
                  <m:oMath xmlns:m="http://schemas.openxmlformats.org/officeDocument/2006/math">
                    <m:r>
                      <a:rPr kumimoji="1" lang="en-US" altLang="ja-JP" sz="2800" b="0" i="1" smtClean="0">
                        <a:solidFill>
                          <a:schemeClr val="tx1"/>
                        </a:solidFill>
                        <a:latin typeface="Cambria Math" panose="02040503050406030204" pitchFamily="18" charset="0"/>
                        <a:ea typeface="MS PGothic" panose="020B0600070205080204" pitchFamily="34" charset="-128"/>
                      </a:rPr>
                      <m:t>=</m:t>
                    </m:r>
                    <m:acc>
                      <m:accPr>
                        <m:chr m:val="̅"/>
                        <m:ctrlPr>
                          <a:rPr lang="en-US" altLang="ja-JP" sz="2800" i="1">
                            <a:solidFill>
                              <a:schemeClr val="tx1"/>
                            </a:solidFill>
                            <a:latin typeface="Cambria Math" panose="02040503050406030204" pitchFamily="18" charset="0"/>
                          </a:rPr>
                        </m:ctrlPr>
                      </m:accPr>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𝑥</m:t>
                            </m:r>
                          </m:e>
                          <m:sup>
                            <m:r>
                              <a:rPr lang="en-US" altLang="ja-JP" sz="2800" i="1">
                                <a:solidFill>
                                  <a:schemeClr val="tx1"/>
                                </a:solidFill>
                                <a:latin typeface="Cambria Math" panose="02040503050406030204" pitchFamily="18" charset="0"/>
                              </a:rPr>
                              <m:t>2</m:t>
                            </m:r>
                          </m:sup>
                        </m:sSup>
                      </m:e>
                    </m:acc>
                    <m:r>
                      <a:rPr lang="en-US" altLang="ja-JP" sz="2800" b="0" i="0" smtClean="0">
                        <a:solidFill>
                          <a:schemeClr val="tx1"/>
                        </a:solidFill>
                        <a:latin typeface="Cambria Math" panose="02040503050406030204" pitchFamily="18" charset="0"/>
                      </a:rPr>
                      <m:t>−</m:t>
                    </m:r>
                    <m:sSup>
                      <m:sSupPr>
                        <m:ctrlPr>
                          <a:rPr kumimoji="1" lang="en-US" altLang="ja-JP" sz="2800" i="1">
                            <a:solidFill>
                              <a:schemeClr val="tx1"/>
                            </a:solidFill>
                            <a:latin typeface="Cambria Math" panose="02040503050406030204" pitchFamily="18" charset="0"/>
                            <a:ea typeface="MS PGothic" panose="020B0600070205080204" pitchFamily="34" charset="-128"/>
                          </a:rPr>
                        </m:ctrlPr>
                      </m:sSupPr>
                      <m:e>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𝑥</m:t>
                            </m:r>
                          </m:e>
                        </m:acc>
                      </m:e>
                      <m:sup>
                        <m:r>
                          <a:rPr kumimoji="1" lang="en-US" altLang="ja-JP" sz="2800" i="1">
                            <a:solidFill>
                              <a:schemeClr val="tx1"/>
                            </a:solidFill>
                            <a:latin typeface="Cambria Math" panose="02040503050406030204" pitchFamily="18" charset="0"/>
                            <a:ea typeface="MS PGothic" panose="020B0600070205080204" pitchFamily="34" charset="-128"/>
                          </a:rPr>
                          <m:t>2</m:t>
                        </m:r>
                      </m:sup>
                    </m:sSup>
                  </m:oMath>
                </a14:m>
                <a:r>
                  <a:rPr kumimoji="1" lang="en-US" altLang="ja-JP" sz="2800" dirty="0">
                    <a:solidFill>
                      <a:schemeClr val="tx1"/>
                    </a:solidFill>
                    <a:latin typeface="MS PGothic" panose="020B0600070205080204" pitchFamily="34" charset="-128"/>
                    <a:ea typeface="MS PGothic" panose="020B0600070205080204" pitchFamily="34" charset="-128"/>
                  </a:rPr>
                  <a:t> </a:t>
                </a:r>
                <a:endParaRPr kumimoji="1" lang="ja-JP" altLang="en-US" sz="2800">
                  <a:solidFill>
                    <a:schemeClr val="tx1"/>
                  </a:solidFill>
                  <a:latin typeface="MS PGothic" panose="020B0600070205080204" pitchFamily="34" charset="-128"/>
                  <a:ea typeface="MS PGothic" panose="020B0600070205080204" pitchFamily="34" charset="-128"/>
                </a:endParaRPr>
              </a:p>
            </p:txBody>
          </p:sp>
        </mc:Choice>
        <mc:Fallback xmlns="">
          <p:sp>
            <p:nvSpPr>
              <p:cNvPr id="7" name="テキスト ボックス 6">
                <a:extLst>
                  <a:ext uri="{FF2B5EF4-FFF2-40B4-BE49-F238E27FC236}">
                    <a16:creationId xmlns:a16="http://schemas.microsoft.com/office/drawing/2014/main" id="{7C04C586-D5CE-E36C-0672-3F4F888236DD}"/>
                  </a:ext>
                </a:extLst>
              </p:cNvPr>
              <p:cNvSpPr txBox="1">
                <a:spLocks noRot="1" noChangeAspect="1" noMove="1" noResize="1" noEditPoints="1" noAdjustHandles="1" noChangeArrowheads="1" noChangeShapeType="1" noTextEdit="1"/>
              </p:cNvSpPr>
              <p:nvPr/>
            </p:nvSpPr>
            <p:spPr>
              <a:xfrm>
                <a:off x="262076" y="2712066"/>
                <a:ext cx="5833924" cy="2666499"/>
              </a:xfrm>
              <a:prstGeom prst="rect">
                <a:avLst/>
              </a:prstGeom>
              <a:blipFill>
                <a:blip r:embed="rId3"/>
                <a:stretch>
                  <a:fillRect l="-2169" t="-6161" b="-52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EA2B236-E974-E3CE-881B-FD15834673C4}"/>
                  </a:ext>
                </a:extLst>
              </p:cNvPr>
              <p:cNvSpPr txBox="1"/>
              <p:nvPr/>
            </p:nvSpPr>
            <p:spPr>
              <a:xfrm>
                <a:off x="6096000" y="2712065"/>
                <a:ext cx="5833924" cy="2601738"/>
              </a:xfrm>
              <a:prstGeom prst="rect">
                <a:avLst/>
              </a:prstGeom>
              <a:noFill/>
            </p:spPr>
            <p:txBody>
              <a:bodyPr wrap="square" rtlCol="0">
                <a:spAutoFit/>
              </a:bodyPr>
              <a:lstStyle/>
              <a:p>
                <a:r>
                  <a:rPr kumimoji="1" lang="ja-JP" altLang="en-US" sz="2800" dirty="0">
                    <a:solidFill>
                      <a:schemeClr val="tx1"/>
                    </a:solidFill>
                    <a:latin typeface="MS PGothic" panose="020B0600070205080204" pitchFamily="34" charset="-128"/>
                    <a:ea typeface="MS PGothic" panose="020B0600070205080204" pitchFamily="34" charset="-128"/>
                  </a:rPr>
                  <a:t>入力と教師信号の共分散</a:t>
                </a:r>
                <a:endParaRPr kumimoji="1" lang="en-US" altLang="ja-JP" sz="2800" dirty="0">
                  <a:solidFill>
                    <a:schemeClr val="tx1"/>
                  </a:solidFill>
                  <a:latin typeface="MS PGothic" panose="020B0600070205080204" pitchFamily="34" charset="-128"/>
                  <a:ea typeface="MS PGothic" panose="020B0600070205080204" pitchFamily="34" charset="-128"/>
                </a:endParaRPr>
              </a:p>
              <a:p>
                <a14:m>
                  <m:oMath xmlns:m="http://schemas.openxmlformats.org/officeDocument/2006/math">
                    <m:sSub>
                      <m:sSubPr>
                        <m:ctrlPr>
                          <a:rPr kumimoji="1" lang="en-US" altLang="ja-JP" sz="2800" i="1" smtClean="0">
                            <a:solidFill>
                              <a:schemeClr val="tx1"/>
                            </a:solidFill>
                            <a:latin typeface="Cambria Math" panose="02040503050406030204" pitchFamily="18" charset="0"/>
                            <a:ea typeface="MS PGothic" panose="020B0600070205080204" pitchFamily="34" charset="-128"/>
                          </a:rPr>
                        </m:ctrlPr>
                      </m:sSubPr>
                      <m:e>
                        <m:r>
                          <a:rPr kumimoji="1" lang="en-US" altLang="ja-JP" sz="2800" i="1">
                            <a:solidFill>
                              <a:schemeClr val="tx1"/>
                            </a:solidFill>
                            <a:latin typeface="Cambria Math" panose="02040503050406030204" pitchFamily="18" charset="0"/>
                            <a:ea typeface="Cambria Math" panose="02040503050406030204" pitchFamily="18" charset="0"/>
                          </a:rPr>
                          <m:t>𝜎</m:t>
                        </m:r>
                      </m:e>
                      <m:sub>
                        <m:r>
                          <a:rPr kumimoji="1" lang="en-US" altLang="ja-JP" sz="2800" b="0" i="1" smtClean="0">
                            <a:solidFill>
                              <a:schemeClr val="tx1"/>
                            </a:solidFill>
                            <a:latin typeface="Cambria Math" panose="02040503050406030204" pitchFamily="18" charset="0"/>
                            <a:ea typeface="MS PGothic" panose="020B0600070205080204" pitchFamily="34" charset="-128"/>
                          </a:rPr>
                          <m:t>𝑡𝑥</m:t>
                        </m:r>
                      </m:sub>
                    </m:sSub>
                    <m:r>
                      <a:rPr kumimoji="1" lang="en-US" altLang="ja-JP" sz="2800" b="0" i="1" smtClean="0">
                        <a:solidFill>
                          <a:schemeClr val="tx1"/>
                        </a:solidFill>
                        <a:latin typeface="Cambria Math" panose="02040503050406030204" pitchFamily="18" charset="0"/>
                        <a:ea typeface="MS PGothic" panose="020B0600070205080204" pitchFamily="34" charset="-128"/>
                      </a:rPr>
                      <m:t>=</m:t>
                    </m:r>
                    <m:f>
                      <m:fPr>
                        <m:ctrlPr>
                          <a:rPr kumimoji="1" lang="en-US" altLang="ja-JP" sz="2800" i="1">
                            <a:solidFill>
                              <a:schemeClr val="tx1"/>
                            </a:solidFill>
                            <a:latin typeface="Cambria Math" panose="02040503050406030204" pitchFamily="18" charset="0"/>
                            <a:ea typeface="MS PGothic" panose="020B0600070205080204" pitchFamily="34" charset="-128"/>
                          </a:rPr>
                        </m:ctrlPr>
                      </m:fPr>
                      <m:num>
                        <m:r>
                          <a:rPr kumimoji="1" lang="en-US" altLang="ja-JP" sz="2800" i="1">
                            <a:solidFill>
                              <a:schemeClr val="tx1"/>
                            </a:solidFill>
                            <a:latin typeface="Cambria Math" panose="02040503050406030204" pitchFamily="18" charset="0"/>
                            <a:ea typeface="MS PGothic" panose="020B0600070205080204" pitchFamily="34" charset="-128"/>
                          </a:rPr>
                          <m:t>1</m:t>
                        </m:r>
                      </m:num>
                      <m:den>
                        <m:r>
                          <a:rPr kumimoji="1" lang="en-US" altLang="ja-JP" sz="2800" i="1">
                            <a:solidFill>
                              <a:schemeClr val="tx1"/>
                            </a:solidFill>
                            <a:latin typeface="Cambria Math" panose="02040503050406030204" pitchFamily="18" charset="0"/>
                            <a:ea typeface="MS PGothic" panose="020B0600070205080204" pitchFamily="34" charset="-128"/>
                          </a:rPr>
                          <m:t>𝑁</m:t>
                        </m:r>
                      </m:den>
                    </m:f>
                    <m:nary>
                      <m:naryPr>
                        <m:chr m:val="∑"/>
                        <m:ctrlPr>
                          <a:rPr kumimoji="1" lang="en-US" altLang="ja-JP" sz="2800" i="1">
                            <a:solidFill>
                              <a:schemeClr val="tx1"/>
                            </a:solidFill>
                            <a:latin typeface="Cambria Math" panose="02040503050406030204" pitchFamily="18" charset="0"/>
                            <a:ea typeface="MS PGothic" panose="020B0600070205080204" pitchFamily="34" charset="-128"/>
                          </a:rPr>
                        </m:ctrlPr>
                      </m:naryPr>
                      <m:sub>
                        <m:r>
                          <m:rPr>
                            <m:brk m:alnAt="23"/>
                          </m:rPr>
                          <a:rPr kumimoji="1" lang="en-US" altLang="ja-JP" sz="2800" i="1">
                            <a:solidFill>
                              <a:schemeClr val="tx1"/>
                            </a:solidFill>
                            <a:latin typeface="Cambria Math" panose="02040503050406030204" pitchFamily="18" charset="0"/>
                            <a:ea typeface="MS PGothic" panose="020B0600070205080204" pitchFamily="34" charset="-128"/>
                          </a:rPr>
                          <m:t>𝑛</m:t>
                        </m:r>
                        <m:r>
                          <a:rPr kumimoji="1" lang="en-US" altLang="ja-JP" sz="2800" i="1">
                            <a:solidFill>
                              <a:schemeClr val="tx1"/>
                            </a:solidFill>
                            <a:latin typeface="Cambria Math" panose="02040503050406030204" pitchFamily="18" charset="0"/>
                            <a:ea typeface="MS PGothic" panose="020B0600070205080204" pitchFamily="34" charset="-128"/>
                          </a:rPr>
                          <m:t>=1</m:t>
                        </m:r>
                      </m:sub>
                      <m:sup>
                        <m:r>
                          <a:rPr kumimoji="1" lang="en-US" altLang="ja-JP" sz="2800" i="1">
                            <a:solidFill>
                              <a:schemeClr val="tx1"/>
                            </a:solidFill>
                            <a:latin typeface="Cambria Math" panose="02040503050406030204" pitchFamily="18" charset="0"/>
                            <a:ea typeface="MS PGothic" panose="020B0600070205080204" pitchFamily="34" charset="-128"/>
                          </a:rPr>
                          <m:t>𝑁</m:t>
                        </m:r>
                      </m:sup>
                      <m:e>
                        <m:d>
                          <m:dPr>
                            <m:ctrlPr>
                              <a:rPr kumimoji="1" lang="en-US" altLang="ja-JP" sz="2800" i="1">
                                <a:solidFill>
                                  <a:schemeClr val="tx1"/>
                                </a:solidFill>
                                <a:latin typeface="Cambria Math" panose="02040503050406030204" pitchFamily="18" charset="0"/>
                                <a:ea typeface="MS PGothic" panose="020B0600070205080204" pitchFamily="34" charset="-128"/>
                              </a:rPr>
                            </m:ctrlPr>
                          </m:dPr>
                          <m:e>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𝑥</m:t>
                                </m:r>
                              </m:e>
                            </m:acc>
                            <m:r>
                              <a:rPr kumimoji="1" lang="en-US" altLang="ja-JP" sz="2800" i="1">
                                <a:solidFill>
                                  <a:schemeClr val="tx1"/>
                                </a:solidFill>
                                <a:latin typeface="Cambria Math" panose="02040503050406030204" pitchFamily="18" charset="0"/>
                                <a:ea typeface="MS PGothic" panose="020B0600070205080204" pitchFamily="34" charset="-128"/>
                              </a:rPr>
                              <m:t>−</m:t>
                            </m:r>
                            <m:sSub>
                              <m:sSubPr>
                                <m:ctrlPr>
                                  <a:rPr kumimoji="1" lang="en-US" altLang="ja-JP" sz="2800" i="1">
                                    <a:solidFill>
                                      <a:schemeClr val="tx1"/>
                                    </a:solidFill>
                                    <a:latin typeface="Cambria Math" panose="02040503050406030204" pitchFamily="18" charset="0"/>
                                    <a:ea typeface="MS PGothic" panose="020B0600070205080204" pitchFamily="34" charset="-128"/>
                                  </a:rPr>
                                </m:ctrlPr>
                              </m:sSubPr>
                              <m:e>
                                <m:r>
                                  <a:rPr kumimoji="1" lang="en-US" altLang="ja-JP" sz="2800" i="1">
                                    <a:solidFill>
                                      <a:schemeClr val="tx1"/>
                                    </a:solidFill>
                                    <a:latin typeface="Cambria Math" panose="02040503050406030204" pitchFamily="18" charset="0"/>
                                    <a:ea typeface="MS PGothic" panose="020B0600070205080204" pitchFamily="34" charset="-128"/>
                                  </a:rPr>
                                  <m:t>𝑥</m:t>
                                </m:r>
                              </m:e>
                              <m:sub>
                                <m:r>
                                  <a:rPr kumimoji="1" lang="en-US" altLang="ja-JP" sz="2800" i="1">
                                    <a:solidFill>
                                      <a:schemeClr val="tx1"/>
                                    </a:solidFill>
                                    <a:latin typeface="Cambria Math" panose="02040503050406030204" pitchFamily="18" charset="0"/>
                                    <a:ea typeface="MS PGothic" panose="020B0600070205080204" pitchFamily="34" charset="-128"/>
                                  </a:rPr>
                                  <m:t>𝑛</m:t>
                                </m:r>
                              </m:sub>
                            </m:sSub>
                          </m:e>
                        </m:d>
                        <m:d>
                          <m:dPr>
                            <m:ctrlPr>
                              <a:rPr kumimoji="1" lang="en-US" altLang="ja-JP" sz="2800" i="1">
                                <a:solidFill>
                                  <a:schemeClr val="tx1"/>
                                </a:solidFill>
                                <a:latin typeface="Cambria Math" panose="02040503050406030204" pitchFamily="18" charset="0"/>
                                <a:ea typeface="MS PGothic" panose="020B0600070205080204" pitchFamily="34" charset="-128"/>
                              </a:rPr>
                            </m:ctrlPr>
                          </m:dPr>
                          <m:e>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b="0" i="1" smtClean="0">
                                    <a:solidFill>
                                      <a:schemeClr val="tx1"/>
                                    </a:solidFill>
                                    <a:latin typeface="Cambria Math" panose="02040503050406030204" pitchFamily="18" charset="0"/>
                                    <a:ea typeface="MS PGothic" panose="020B0600070205080204" pitchFamily="34" charset="-128"/>
                                  </a:rPr>
                                  <m:t>𝑡</m:t>
                                </m:r>
                              </m:e>
                            </m:acc>
                            <m:r>
                              <a:rPr kumimoji="1" lang="en-US" altLang="ja-JP" sz="2800" i="1">
                                <a:solidFill>
                                  <a:schemeClr val="tx1"/>
                                </a:solidFill>
                                <a:latin typeface="Cambria Math" panose="02040503050406030204" pitchFamily="18" charset="0"/>
                                <a:ea typeface="MS PGothic" panose="020B0600070205080204" pitchFamily="34" charset="-128"/>
                              </a:rPr>
                              <m:t>−</m:t>
                            </m:r>
                            <m:sSub>
                              <m:sSubPr>
                                <m:ctrlPr>
                                  <a:rPr kumimoji="1" lang="en-US" altLang="ja-JP" sz="2800" i="1">
                                    <a:solidFill>
                                      <a:schemeClr val="tx1"/>
                                    </a:solidFill>
                                    <a:latin typeface="Cambria Math" panose="02040503050406030204" pitchFamily="18" charset="0"/>
                                    <a:ea typeface="MS PGothic" panose="020B0600070205080204" pitchFamily="34" charset="-128"/>
                                  </a:rPr>
                                </m:ctrlPr>
                              </m:sSubPr>
                              <m:e>
                                <m:r>
                                  <a:rPr kumimoji="1" lang="en-US" altLang="ja-JP" sz="2800" b="0" i="1" smtClean="0">
                                    <a:solidFill>
                                      <a:schemeClr val="tx1"/>
                                    </a:solidFill>
                                    <a:latin typeface="Cambria Math" panose="02040503050406030204" pitchFamily="18" charset="0"/>
                                    <a:ea typeface="MS PGothic" panose="020B0600070205080204" pitchFamily="34" charset="-128"/>
                                  </a:rPr>
                                  <m:t>𝑡</m:t>
                                </m:r>
                              </m:e>
                              <m:sub>
                                <m:r>
                                  <a:rPr kumimoji="1" lang="en-US" altLang="ja-JP" sz="2800" i="1">
                                    <a:solidFill>
                                      <a:schemeClr val="tx1"/>
                                    </a:solidFill>
                                    <a:latin typeface="Cambria Math" panose="02040503050406030204" pitchFamily="18" charset="0"/>
                                    <a:ea typeface="MS PGothic" panose="020B0600070205080204" pitchFamily="34" charset="-128"/>
                                  </a:rPr>
                                  <m:t>𝑛</m:t>
                                </m:r>
                              </m:sub>
                            </m:sSub>
                          </m:e>
                        </m:d>
                      </m:e>
                    </m:nary>
                  </m:oMath>
                </a14:m>
                <a:r>
                  <a:rPr kumimoji="1" lang="en-US" altLang="ja-JP" sz="2800" i="1" dirty="0">
                    <a:solidFill>
                      <a:schemeClr val="tx1"/>
                    </a:solidFill>
                    <a:latin typeface="Cambria Math" panose="02040503050406030204" pitchFamily="18" charset="0"/>
                    <a:ea typeface="MS PGothic" panose="020B0600070205080204" pitchFamily="34" charset="-128"/>
                  </a:rPr>
                  <a:t> </a:t>
                </a:r>
              </a:p>
              <a:p>
                <a:r>
                  <a:rPr kumimoji="1" lang="ja-JP" altLang="en-US" sz="2800" dirty="0">
                    <a:solidFill>
                      <a:schemeClr val="tx1"/>
                    </a:solidFill>
                    <a:ea typeface="MS PGothic" panose="020B0600070205080204" pitchFamily="34" charset="-128"/>
                  </a:rPr>
                  <a:t>　　 </a:t>
                </a:r>
                <a14:m>
                  <m:oMath xmlns:m="http://schemas.openxmlformats.org/officeDocument/2006/math">
                    <m:r>
                      <a:rPr kumimoji="1" lang="en-US" altLang="ja-JP" sz="2800" b="0" i="1" smtClean="0">
                        <a:solidFill>
                          <a:schemeClr val="tx1"/>
                        </a:solidFill>
                        <a:latin typeface="Cambria Math" panose="02040503050406030204" pitchFamily="18" charset="0"/>
                        <a:ea typeface="MS PGothic" panose="020B0600070205080204" pitchFamily="34" charset="-128"/>
                      </a:rPr>
                      <m:t>=</m:t>
                    </m:r>
                    <m:f>
                      <m:fPr>
                        <m:ctrlPr>
                          <a:rPr kumimoji="1" lang="en-US" altLang="ja-JP" sz="2800" i="1">
                            <a:solidFill>
                              <a:schemeClr val="tx1"/>
                            </a:solidFill>
                            <a:latin typeface="Cambria Math" panose="02040503050406030204" pitchFamily="18" charset="0"/>
                            <a:ea typeface="MS PGothic" panose="020B0600070205080204" pitchFamily="34" charset="-128"/>
                          </a:rPr>
                        </m:ctrlPr>
                      </m:fPr>
                      <m:num>
                        <m:r>
                          <a:rPr kumimoji="1" lang="en-US" altLang="ja-JP" sz="2800" i="1">
                            <a:solidFill>
                              <a:schemeClr val="tx1"/>
                            </a:solidFill>
                            <a:latin typeface="Cambria Math" panose="02040503050406030204" pitchFamily="18" charset="0"/>
                            <a:ea typeface="MS PGothic" panose="020B0600070205080204" pitchFamily="34" charset="-128"/>
                          </a:rPr>
                          <m:t>1</m:t>
                        </m:r>
                      </m:num>
                      <m:den>
                        <m:r>
                          <a:rPr kumimoji="1" lang="en-US" altLang="ja-JP" sz="2800" i="1">
                            <a:solidFill>
                              <a:schemeClr val="tx1"/>
                            </a:solidFill>
                            <a:latin typeface="Cambria Math" panose="02040503050406030204" pitchFamily="18" charset="0"/>
                            <a:ea typeface="MS PGothic" panose="020B0600070205080204" pitchFamily="34" charset="-128"/>
                          </a:rPr>
                          <m:t>𝑁</m:t>
                        </m:r>
                      </m:den>
                    </m:f>
                    <m:nary>
                      <m:naryPr>
                        <m:chr m:val="∑"/>
                        <m:ctrlPr>
                          <a:rPr kumimoji="1" lang="en-US" altLang="ja-JP" sz="2800" i="1">
                            <a:solidFill>
                              <a:schemeClr val="tx1"/>
                            </a:solidFill>
                            <a:latin typeface="Cambria Math" panose="02040503050406030204" pitchFamily="18" charset="0"/>
                            <a:ea typeface="MS PGothic" panose="020B0600070205080204" pitchFamily="34" charset="-128"/>
                          </a:rPr>
                        </m:ctrlPr>
                      </m:naryPr>
                      <m:sub>
                        <m:r>
                          <m:rPr>
                            <m:brk m:alnAt="23"/>
                          </m:rPr>
                          <a:rPr kumimoji="1" lang="en-US" altLang="ja-JP" sz="2800" i="1">
                            <a:solidFill>
                              <a:schemeClr val="tx1"/>
                            </a:solidFill>
                            <a:latin typeface="Cambria Math" panose="02040503050406030204" pitchFamily="18" charset="0"/>
                            <a:ea typeface="MS PGothic" panose="020B0600070205080204" pitchFamily="34" charset="-128"/>
                          </a:rPr>
                          <m:t>𝑛</m:t>
                        </m:r>
                        <m:r>
                          <a:rPr kumimoji="1" lang="en-US" altLang="ja-JP" sz="2800" i="1">
                            <a:solidFill>
                              <a:schemeClr val="tx1"/>
                            </a:solidFill>
                            <a:latin typeface="Cambria Math" panose="02040503050406030204" pitchFamily="18" charset="0"/>
                            <a:ea typeface="MS PGothic" panose="020B0600070205080204" pitchFamily="34" charset="-128"/>
                          </a:rPr>
                          <m:t>=1</m:t>
                        </m:r>
                      </m:sub>
                      <m:sup>
                        <m:r>
                          <a:rPr kumimoji="1" lang="en-US" altLang="ja-JP" sz="2800" i="1">
                            <a:solidFill>
                              <a:schemeClr val="tx1"/>
                            </a:solidFill>
                            <a:latin typeface="Cambria Math" panose="02040503050406030204" pitchFamily="18" charset="0"/>
                            <a:ea typeface="MS PGothic" panose="020B0600070205080204" pitchFamily="34" charset="-128"/>
                          </a:rPr>
                          <m:t>𝑁</m:t>
                        </m:r>
                      </m:sup>
                      <m:e>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𝑡</m:t>
                            </m:r>
                          </m:e>
                        </m:acc>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𝑥</m:t>
                            </m:r>
                          </m:e>
                        </m:acc>
                        <m:r>
                          <a:rPr kumimoji="1" lang="en-US" altLang="ja-JP" sz="2800" b="0" i="1" smtClean="0">
                            <a:solidFill>
                              <a:schemeClr val="tx1"/>
                            </a:solidFill>
                            <a:latin typeface="Cambria Math" panose="02040503050406030204" pitchFamily="18" charset="0"/>
                            <a:ea typeface="MS PGothic" panose="020B0600070205080204" pitchFamily="34" charset="-128"/>
                          </a:rPr>
                          <m:t>−</m:t>
                        </m:r>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𝑥</m:t>
                            </m:r>
                          </m:e>
                        </m:acc>
                        <m:sSub>
                          <m:sSubPr>
                            <m:ctrlPr>
                              <a:rPr kumimoji="1" lang="en-US" altLang="ja-JP" sz="2800" i="1">
                                <a:solidFill>
                                  <a:schemeClr val="tx1"/>
                                </a:solidFill>
                                <a:latin typeface="Cambria Math" panose="02040503050406030204" pitchFamily="18" charset="0"/>
                                <a:ea typeface="MS PGothic" panose="020B0600070205080204" pitchFamily="34" charset="-128"/>
                              </a:rPr>
                            </m:ctrlPr>
                          </m:sSubPr>
                          <m:e>
                            <m:r>
                              <a:rPr kumimoji="1" lang="en-US" altLang="ja-JP" sz="2800" i="1">
                                <a:solidFill>
                                  <a:schemeClr val="tx1"/>
                                </a:solidFill>
                                <a:latin typeface="Cambria Math" panose="02040503050406030204" pitchFamily="18" charset="0"/>
                                <a:ea typeface="MS PGothic" panose="020B0600070205080204" pitchFamily="34" charset="-128"/>
                              </a:rPr>
                              <m:t>𝑡</m:t>
                            </m:r>
                          </m:e>
                          <m:sub>
                            <m:r>
                              <a:rPr kumimoji="1" lang="en-US" altLang="ja-JP" sz="2800" i="1">
                                <a:solidFill>
                                  <a:schemeClr val="tx1"/>
                                </a:solidFill>
                                <a:latin typeface="Cambria Math" panose="02040503050406030204" pitchFamily="18" charset="0"/>
                                <a:ea typeface="MS PGothic" panose="020B0600070205080204" pitchFamily="34" charset="-128"/>
                              </a:rPr>
                              <m:t>𝑛</m:t>
                            </m:r>
                          </m:sub>
                        </m:sSub>
                        <m:r>
                          <a:rPr kumimoji="1" lang="en-US" altLang="ja-JP" sz="2800" b="0" i="1" smtClean="0">
                            <a:solidFill>
                              <a:schemeClr val="tx1"/>
                            </a:solidFill>
                            <a:latin typeface="Cambria Math" panose="02040503050406030204" pitchFamily="18" charset="0"/>
                            <a:ea typeface="MS PGothic" panose="020B0600070205080204" pitchFamily="34" charset="-128"/>
                          </a:rPr>
                          <m:t>−</m:t>
                        </m:r>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𝑡</m:t>
                            </m:r>
                          </m:e>
                        </m:acc>
                        <m:sSub>
                          <m:sSubPr>
                            <m:ctrlPr>
                              <a:rPr kumimoji="1" lang="en-US" altLang="ja-JP" sz="2800" i="1">
                                <a:solidFill>
                                  <a:schemeClr val="tx1"/>
                                </a:solidFill>
                                <a:latin typeface="Cambria Math" panose="02040503050406030204" pitchFamily="18" charset="0"/>
                                <a:ea typeface="MS PGothic" panose="020B0600070205080204" pitchFamily="34" charset="-128"/>
                              </a:rPr>
                            </m:ctrlPr>
                          </m:sSubPr>
                          <m:e>
                            <m:r>
                              <a:rPr kumimoji="1" lang="en-US" altLang="ja-JP" sz="2800" i="1">
                                <a:solidFill>
                                  <a:schemeClr val="tx1"/>
                                </a:solidFill>
                                <a:latin typeface="Cambria Math" panose="02040503050406030204" pitchFamily="18" charset="0"/>
                                <a:ea typeface="MS PGothic" panose="020B0600070205080204" pitchFamily="34" charset="-128"/>
                              </a:rPr>
                              <m:t>𝑥</m:t>
                            </m:r>
                          </m:e>
                          <m:sub>
                            <m:r>
                              <a:rPr kumimoji="1" lang="en-US" altLang="ja-JP" sz="2800" i="1">
                                <a:solidFill>
                                  <a:schemeClr val="tx1"/>
                                </a:solidFill>
                                <a:latin typeface="Cambria Math" panose="02040503050406030204" pitchFamily="18" charset="0"/>
                                <a:ea typeface="MS PGothic" panose="020B0600070205080204" pitchFamily="34" charset="-128"/>
                              </a:rPr>
                              <m:t>𝑛</m:t>
                            </m:r>
                          </m:sub>
                        </m:sSub>
                        <m:r>
                          <a:rPr kumimoji="1" lang="en-US" altLang="ja-JP" sz="2800" b="0" i="1" smtClean="0">
                            <a:solidFill>
                              <a:schemeClr val="tx1"/>
                            </a:solidFill>
                            <a:latin typeface="Cambria Math" panose="02040503050406030204" pitchFamily="18" charset="0"/>
                            <a:ea typeface="MS PGothic" panose="020B0600070205080204" pitchFamily="34" charset="-128"/>
                          </a:rPr>
                          <m:t>+</m:t>
                        </m:r>
                        <m:sSub>
                          <m:sSubPr>
                            <m:ctrlPr>
                              <a:rPr kumimoji="1" lang="en-US" altLang="ja-JP" sz="2800" i="1">
                                <a:solidFill>
                                  <a:schemeClr val="tx1"/>
                                </a:solidFill>
                                <a:latin typeface="Cambria Math" panose="02040503050406030204" pitchFamily="18" charset="0"/>
                                <a:ea typeface="MS PGothic" panose="020B0600070205080204" pitchFamily="34" charset="-128"/>
                              </a:rPr>
                            </m:ctrlPr>
                          </m:sSubPr>
                          <m:e>
                            <m:r>
                              <a:rPr kumimoji="1" lang="en-US" altLang="ja-JP" sz="2800" i="1">
                                <a:solidFill>
                                  <a:schemeClr val="tx1"/>
                                </a:solidFill>
                                <a:latin typeface="Cambria Math" panose="02040503050406030204" pitchFamily="18" charset="0"/>
                                <a:ea typeface="MS PGothic" panose="020B0600070205080204" pitchFamily="34" charset="-128"/>
                              </a:rPr>
                              <m:t>𝑡</m:t>
                            </m:r>
                          </m:e>
                          <m:sub>
                            <m:r>
                              <a:rPr kumimoji="1" lang="en-US" altLang="ja-JP" sz="2800" i="1">
                                <a:solidFill>
                                  <a:schemeClr val="tx1"/>
                                </a:solidFill>
                                <a:latin typeface="Cambria Math" panose="02040503050406030204" pitchFamily="18" charset="0"/>
                                <a:ea typeface="MS PGothic" panose="020B0600070205080204" pitchFamily="34" charset="-128"/>
                              </a:rPr>
                              <m:t>𝑛</m:t>
                            </m:r>
                          </m:sub>
                        </m:sSub>
                        <m:sSub>
                          <m:sSubPr>
                            <m:ctrlPr>
                              <a:rPr kumimoji="1" lang="en-US" altLang="ja-JP" sz="2800" i="1">
                                <a:solidFill>
                                  <a:schemeClr val="tx1"/>
                                </a:solidFill>
                                <a:latin typeface="Cambria Math" panose="02040503050406030204" pitchFamily="18" charset="0"/>
                                <a:ea typeface="MS PGothic" panose="020B0600070205080204" pitchFamily="34" charset="-128"/>
                              </a:rPr>
                            </m:ctrlPr>
                          </m:sSubPr>
                          <m:e>
                            <m:r>
                              <a:rPr kumimoji="1" lang="en-US" altLang="ja-JP" sz="2800" i="1">
                                <a:solidFill>
                                  <a:schemeClr val="tx1"/>
                                </a:solidFill>
                                <a:latin typeface="Cambria Math" panose="02040503050406030204" pitchFamily="18" charset="0"/>
                                <a:ea typeface="MS PGothic" panose="020B0600070205080204" pitchFamily="34" charset="-128"/>
                              </a:rPr>
                              <m:t>𝑥</m:t>
                            </m:r>
                          </m:e>
                          <m:sub>
                            <m:r>
                              <a:rPr kumimoji="1" lang="en-US" altLang="ja-JP" sz="2800" i="1">
                                <a:solidFill>
                                  <a:schemeClr val="tx1"/>
                                </a:solidFill>
                                <a:latin typeface="Cambria Math" panose="02040503050406030204" pitchFamily="18" charset="0"/>
                                <a:ea typeface="MS PGothic" panose="020B0600070205080204" pitchFamily="34" charset="-128"/>
                              </a:rPr>
                              <m:t>𝑛</m:t>
                            </m:r>
                          </m:sub>
                        </m:sSub>
                      </m:e>
                    </m:nary>
                  </m:oMath>
                </a14:m>
                <a:endParaRPr kumimoji="1" lang="en-US" altLang="ja-JP" sz="2800" i="1" dirty="0">
                  <a:solidFill>
                    <a:schemeClr val="tx1"/>
                  </a:solidFill>
                  <a:latin typeface="Cambria Math" panose="02040503050406030204" pitchFamily="18" charset="0"/>
                  <a:ea typeface="MS PGothic" panose="020B0600070205080204" pitchFamily="34" charset="-128"/>
                </a:endParaRPr>
              </a:p>
              <a:p>
                <a:r>
                  <a:rPr kumimoji="1" lang="ja-JP" altLang="en-US" sz="2800" b="0" dirty="0">
                    <a:solidFill>
                      <a:schemeClr val="tx1"/>
                    </a:solidFill>
                    <a:ea typeface="MS PGothic" panose="020B0600070205080204" pitchFamily="34" charset="-128"/>
                  </a:rPr>
                  <a:t>　　 </a:t>
                </a:r>
                <a14:m>
                  <m:oMath xmlns:m="http://schemas.openxmlformats.org/officeDocument/2006/math">
                    <m:r>
                      <a:rPr kumimoji="1" lang="en-US" altLang="ja-JP" sz="2800" b="0" i="1" smtClean="0">
                        <a:solidFill>
                          <a:schemeClr val="tx1"/>
                        </a:solidFill>
                        <a:latin typeface="Cambria Math" panose="02040503050406030204" pitchFamily="18" charset="0"/>
                        <a:ea typeface="MS PGothic" panose="020B0600070205080204" pitchFamily="34" charset="-128"/>
                      </a:rPr>
                      <m:t>=</m:t>
                    </m:r>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𝑡</m:t>
                        </m:r>
                      </m:e>
                    </m:acc>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𝑥</m:t>
                        </m:r>
                      </m:e>
                    </m:acc>
                    <m:r>
                      <a:rPr kumimoji="1" lang="en-US" altLang="ja-JP" sz="2800" b="0" i="1" smtClean="0">
                        <a:solidFill>
                          <a:schemeClr val="tx1"/>
                        </a:solidFill>
                        <a:latin typeface="Cambria Math" panose="02040503050406030204" pitchFamily="18" charset="0"/>
                        <a:ea typeface="MS PGothic" panose="020B0600070205080204" pitchFamily="34" charset="-128"/>
                      </a:rPr>
                      <m:t>−2</m:t>
                    </m:r>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𝑡</m:t>
                        </m:r>
                      </m:e>
                    </m:acc>
                    <m:acc>
                      <m:accPr>
                        <m:chr m:val="̅"/>
                        <m:ctrlPr>
                          <a:rPr kumimoji="1" lang="en-US" altLang="ja-JP" sz="2800" i="1">
                            <a:solidFill>
                              <a:schemeClr val="tx1"/>
                            </a:solidFill>
                            <a:latin typeface="Cambria Math" panose="02040503050406030204" pitchFamily="18" charset="0"/>
                            <a:ea typeface="MS PGothic" panose="020B0600070205080204" pitchFamily="34" charset="-128"/>
                          </a:rPr>
                        </m:ctrlPr>
                      </m:accPr>
                      <m:e>
                        <m:r>
                          <a:rPr kumimoji="1" lang="en-US" altLang="ja-JP" sz="2800" i="1">
                            <a:solidFill>
                              <a:schemeClr val="tx1"/>
                            </a:solidFill>
                            <a:latin typeface="Cambria Math" panose="02040503050406030204" pitchFamily="18" charset="0"/>
                            <a:ea typeface="MS PGothic" panose="020B0600070205080204" pitchFamily="34" charset="-128"/>
                          </a:rPr>
                          <m:t>𝑥</m:t>
                        </m:r>
                      </m:e>
                    </m:acc>
                    <m:r>
                      <a:rPr kumimoji="1" lang="en-US" altLang="ja-JP" sz="2800" b="0" i="1" smtClean="0">
                        <a:solidFill>
                          <a:schemeClr val="tx1"/>
                        </a:solidFill>
                        <a:latin typeface="Cambria Math" panose="02040503050406030204" pitchFamily="18" charset="0"/>
                        <a:ea typeface="MS PGothic" panose="020B0600070205080204" pitchFamily="34" charset="-128"/>
                      </a:rPr>
                      <m:t>+</m:t>
                    </m:r>
                    <m:acc>
                      <m:accPr>
                        <m:chr m:val="̅"/>
                        <m:ctrlPr>
                          <a:rPr lang="en-US" altLang="ja-JP" sz="2800" i="1">
                            <a:solidFill>
                              <a:schemeClr val="tx1"/>
                            </a:solidFill>
                            <a:latin typeface="Cambria Math" panose="02040503050406030204" pitchFamily="18" charset="0"/>
                          </a:rPr>
                        </m:ctrlPr>
                      </m:accPr>
                      <m:e>
                        <m:r>
                          <a:rPr lang="en-US" altLang="ja-JP" sz="2800" i="1">
                            <a:solidFill>
                              <a:schemeClr val="tx1"/>
                            </a:solidFill>
                            <a:latin typeface="Cambria Math" panose="02040503050406030204" pitchFamily="18" charset="0"/>
                          </a:rPr>
                          <m:t>𝑡𝑥</m:t>
                        </m:r>
                      </m:e>
                    </m:acc>
                  </m:oMath>
                </a14:m>
                <a:r>
                  <a:rPr kumimoji="1" lang="en-US" altLang="ja-JP" sz="2800" i="1" dirty="0">
                    <a:solidFill>
                      <a:schemeClr val="tx1"/>
                    </a:solidFill>
                    <a:latin typeface="Cambria Math" panose="02040503050406030204" pitchFamily="18" charset="0"/>
                    <a:ea typeface="MS PGothic" panose="020B0600070205080204" pitchFamily="34" charset="-128"/>
                  </a:rPr>
                  <a:t> </a:t>
                </a:r>
              </a:p>
              <a:p>
                <a:r>
                  <a:rPr kumimoji="1" lang="ja-JP" altLang="en-US" sz="2800" b="0" dirty="0">
                    <a:solidFill>
                      <a:schemeClr val="tx1"/>
                    </a:solidFill>
                    <a:ea typeface="MS PGothic" panose="020B0600070205080204" pitchFamily="34" charset="-128"/>
                  </a:rPr>
                  <a:t>　　 </a:t>
                </a:r>
                <a14:m>
                  <m:oMath xmlns:m="http://schemas.openxmlformats.org/officeDocument/2006/math">
                    <m:r>
                      <a:rPr kumimoji="1" lang="en-US" altLang="ja-JP" sz="2800" b="0" i="1" smtClean="0">
                        <a:solidFill>
                          <a:schemeClr val="tx1"/>
                        </a:solidFill>
                        <a:latin typeface="Cambria Math" panose="02040503050406030204" pitchFamily="18" charset="0"/>
                        <a:ea typeface="MS PGothic" panose="020B0600070205080204" pitchFamily="34" charset="-128"/>
                      </a:rPr>
                      <m:t>=</m:t>
                    </m:r>
                    <m:acc>
                      <m:accPr>
                        <m:chr m:val="̅"/>
                        <m:ctrlPr>
                          <a:rPr lang="en-US" altLang="ja-JP" sz="2800" i="1">
                            <a:solidFill>
                              <a:schemeClr val="tx1"/>
                            </a:solidFill>
                            <a:latin typeface="Cambria Math" panose="02040503050406030204" pitchFamily="18" charset="0"/>
                          </a:rPr>
                        </m:ctrlPr>
                      </m:accPr>
                      <m:e>
                        <m:r>
                          <a:rPr lang="en-US" altLang="ja-JP" sz="2800" i="1">
                            <a:solidFill>
                              <a:schemeClr val="tx1"/>
                            </a:solidFill>
                            <a:latin typeface="Cambria Math" panose="02040503050406030204" pitchFamily="18" charset="0"/>
                          </a:rPr>
                          <m:t>𝑡𝑥</m:t>
                        </m:r>
                      </m:e>
                    </m:acc>
                    <m:r>
                      <a:rPr lang="en-US" altLang="ja-JP" sz="2800" i="1">
                        <a:solidFill>
                          <a:schemeClr val="tx1"/>
                        </a:solidFill>
                        <a:latin typeface="Cambria Math" panose="02040503050406030204" pitchFamily="18" charset="0"/>
                      </a:rPr>
                      <m:t>−</m:t>
                    </m:r>
                    <m:acc>
                      <m:accPr>
                        <m:chr m:val="̅"/>
                        <m:ctrlPr>
                          <a:rPr lang="en-US" altLang="ja-JP" sz="2800" i="1">
                            <a:solidFill>
                              <a:schemeClr val="tx1"/>
                            </a:solidFill>
                            <a:latin typeface="Cambria Math" panose="02040503050406030204" pitchFamily="18" charset="0"/>
                          </a:rPr>
                        </m:ctrlPr>
                      </m:accPr>
                      <m:e>
                        <m:r>
                          <a:rPr lang="en-US" altLang="ja-JP" sz="2800" i="1">
                            <a:solidFill>
                              <a:schemeClr val="tx1"/>
                            </a:solidFill>
                            <a:latin typeface="Cambria Math" panose="02040503050406030204" pitchFamily="18" charset="0"/>
                          </a:rPr>
                          <m:t>𝑡</m:t>
                        </m:r>
                      </m:e>
                    </m:acc>
                    <m:acc>
                      <m:accPr>
                        <m:chr m:val="̅"/>
                        <m:ctrlPr>
                          <a:rPr lang="en-US" altLang="ja-JP" sz="2800" i="1">
                            <a:solidFill>
                              <a:schemeClr val="tx1"/>
                            </a:solidFill>
                            <a:latin typeface="Cambria Math" panose="02040503050406030204" pitchFamily="18" charset="0"/>
                          </a:rPr>
                        </m:ctrlPr>
                      </m:accPr>
                      <m:e>
                        <m:r>
                          <a:rPr lang="en-US" altLang="ja-JP" sz="2800" i="1">
                            <a:solidFill>
                              <a:schemeClr val="tx1"/>
                            </a:solidFill>
                            <a:latin typeface="Cambria Math" panose="02040503050406030204" pitchFamily="18" charset="0"/>
                          </a:rPr>
                          <m:t>𝑥</m:t>
                        </m:r>
                      </m:e>
                    </m:acc>
                  </m:oMath>
                </a14:m>
                <a:r>
                  <a:rPr kumimoji="1" lang="en-US" altLang="ja-JP" sz="2800" i="1" dirty="0">
                    <a:solidFill>
                      <a:schemeClr val="tx1"/>
                    </a:solidFill>
                    <a:latin typeface="Cambria Math" panose="02040503050406030204" pitchFamily="18" charset="0"/>
                    <a:ea typeface="MS PGothic" panose="020B0600070205080204" pitchFamily="34" charset="-128"/>
                  </a:rPr>
                  <a:t> </a:t>
                </a:r>
              </a:p>
            </p:txBody>
          </p:sp>
        </mc:Choice>
        <mc:Fallback xmlns="">
          <p:sp>
            <p:nvSpPr>
              <p:cNvPr id="8" name="テキスト ボックス 7">
                <a:extLst>
                  <a:ext uri="{FF2B5EF4-FFF2-40B4-BE49-F238E27FC236}">
                    <a16:creationId xmlns:a16="http://schemas.microsoft.com/office/drawing/2014/main" id="{0EA2B236-E974-E3CE-881B-FD15834673C4}"/>
                  </a:ext>
                </a:extLst>
              </p:cNvPr>
              <p:cNvSpPr txBox="1">
                <a:spLocks noRot="1" noChangeAspect="1" noMove="1" noResize="1" noEditPoints="1" noAdjustHandles="1" noChangeArrowheads="1" noChangeShapeType="1" noTextEdit="1"/>
              </p:cNvSpPr>
              <p:nvPr/>
            </p:nvSpPr>
            <p:spPr>
              <a:xfrm>
                <a:off x="6096000" y="2712065"/>
                <a:ext cx="5833924" cy="2601738"/>
              </a:xfrm>
              <a:prstGeom prst="rect">
                <a:avLst/>
              </a:prstGeom>
              <a:blipFill>
                <a:blip r:embed="rId4"/>
                <a:stretch>
                  <a:fillRect l="-2391" t="-6311" b="-24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9750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38292-802A-89E7-1207-54C6F517D4C0}"/>
              </a:ext>
            </a:extLst>
          </p:cNvPr>
          <p:cNvSpPr>
            <a:spLocks noGrp="1"/>
          </p:cNvSpPr>
          <p:nvPr>
            <p:ph type="title"/>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54B0F97-744C-9A7E-1046-19001795342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rPr>
                        <m:t>𝑎</m:t>
                      </m:r>
                      <m:r>
                        <a:rPr lang="en-US" altLang="ja-JP" b="0" i="1" smtClean="0">
                          <a:solidFill>
                            <a:schemeClr val="tx1"/>
                          </a:solidFill>
                          <a:latin typeface="Cambria Math" panose="02040503050406030204" pitchFamily="18" charset="0"/>
                        </a:rPr>
                        <m:t>=</m:t>
                      </m:r>
                      <m:f>
                        <m:fPr>
                          <m:ctrlPr>
                            <a:rPr lang="en-US" altLang="ja-JP" b="0" i="1" smtClean="0">
                              <a:solidFill>
                                <a:schemeClr val="tx1"/>
                              </a:solidFill>
                              <a:latin typeface="Cambria Math" panose="02040503050406030204" pitchFamily="18" charset="0"/>
                            </a:rPr>
                          </m:ctrlPr>
                        </m:fPr>
                        <m:num>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𝜎</m:t>
                              </m:r>
                            </m:e>
                            <m:sub>
                              <m:r>
                                <a:rPr lang="en-US" altLang="ja-JP" i="1">
                                  <a:solidFill>
                                    <a:schemeClr val="tx1"/>
                                  </a:solidFill>
                                  <a:latin typeface="Cambria Math" panose="02040503050406030204" pitchFamily="18" charset="0"/>
                                </a:rPr>
                                <m:t>𝑡𝑥</m:t>
                              </m:r>
                            </m:sub>
                          </m:sSub>
                        </m:num>
                        <m:den>
                          <m:sSubSup>
                            <m:sSubSupPr>
                              <m:ctrlPr>
                                <a:rPr lang="en-US" altLang="ja-JP" i="1">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ea typeface="Cambria Math" panose="02040503050406030204" pitchFamily="18" charset="0"/>
                                </a:rPr>
                                <m:t>𝜎</m:t>
                              </m:r>
                            </m:e>
                            <m:sub>
                              <m:r>
                                <a:rPr lang="en-US" altLang="ja-JP" i="1">
                                  <a:solidFill>
                                    <a:schemeClr val="tx1"/>
                                  </a:solidFill>
                                  <a:latin typeface="Cambria Math" panose="02040503050406030204" pitchFamily="18" charset="0"/>
                                </a:rPr>
                                <m:t>𝑥</m:t>
                              </m:r>
                            </m:sub>
                            <m:sup>
                              <m:r>
                                <a:rPr lang="en-US" altLang="ja-JP" i="1">
                                  <a:solidFill>
                                    <a:schemeClr val="tx1"/>
                                  </a:solidFill>
                                  <a:latin typeface="Cambria Math" panose="02040503050406030204" pitchFamily="18" charset="0"/>
                                </a:rPr>
                                <m:t>2</m:t>
                              </m:r>
                            </m:sup>
                          </m:sSubSup>
                        </m:den>
                      </m:f>
                      <m:r>
                        <a:rPr lang="en-US" altLang="ja-JP" b="0" i="0" smtClean="0">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𝑏</m:t>
                      </m:r>
                      <m:r>
                        <a:rPr lang="en-US" altLang="ja-JP"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𝑡</m:t>
                          </m:r>
                        </m:e>
                      </m:acc>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𝑎</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𝑥</m:t>
                          </m:r>
                        </m:e>
                      </m:acc>
                    </m:oMath>
                  </m:oMathPara>
                </a14:m>
                <a:endParaRPr lang="en-US" altLang="ja-JP" i="1" dirty="0">
                  <a:solidFill>
                    <a:schemeClr val="tx1"/>
                  </a:solidFill>
                  <a:latin typeface="Cambria Math" panose="02040503050406030204" pitchFamily="18" charset="0"/>
                </a:endParaRPr>
              </a:p>
              <a:p>
                <a:pPr marL="0" indent="0">
                  <a:buNone/>
                </a:pPr>
                <a:r>
                  <a:rPr kumimoji="1" lang="ja-JP" altLang="en-US" dirty="0">
                    <a:solidFill>
                      <a:schemeClr val="tx1"/>
                    </a:solidFill>
                  </a:rPr>
                  <a:t>入力の平均と分散，教師信号の平均，入力と教師信号の共分散によって　　</a:t>
                </a:r>
                <a:r>
                  <a:rPr lang="en-US" altLang="ja-JP" dirty="0"/>
                  <a:t>`</a:t>
                </a:r>
                <a:r>
                  <a:rPr lang="ja-JP" altLang="en-US" dirty="0"/>
                  <a:t>線形回帰モデルの</a:t>
                </a:r>
                <a:r>
                  <a:rPr kumimoji="1" lang="ja-JP" altLang="en-US" dirty="0">
                    <a:solidFill>
                      <a:schemeClr val="tx1"/>
                    </a:solidFill>
                  </a:rPr>
                  <a:t>最適なパラメータが得られる</a:t>
                </a:r>
              </a:p>
            </p:txBody>
          </p:sp>
        </mc:Choice>
        <mc:Fallback>
          <p:sp>
            <p:nvSpPr>
              <p:cNvPr id="3" name="コンテンツ プレースホルダー 2">
                <a:extLst>
                  <a:ext uri="{FF2B5EF4-FFF2-40B4-BE49-F238E27FC236}">
                    <a16:creationId xmlns:a16="http://schemas.microsoft.com/office/drawing/2014/main" id="{A54B0F97-744C-9A7E-1046-190017953425}"/>
                  </a:ext>
                </a:extLst>
              </p:cNvPr>
              <p:cNvSpPr>
                <a:spLocks noGrp="1" noRot="1" noChangeAspect="1" noMove="1" noResize="1" noEditPoints="1" noAdjustHandles="1" noChangeArrowheads="1" noChangeShapeType="1" noTextEdit="1"/>
              </p:cNvSpPr>
              <p:nvPr>
                <p:ph idx="1"/>
              </p:nvPr>
            </p:nvSpPr>
            <p:spPr>
              <a:blipFill>
                <a:blip r:embed="rId2"/>
                <a:stretch>
                  <a:fillRect l="-1098" r="-52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8160BB8-51D9-DFA3-FD4E-4674C36696D3}"/>
              </a:ext>
            </a:extLst>
          </p:cNvPr>
          <p:cNvSpPr>
            <a:spLocks noGrp="1"/>
          </p:cNvSpPr>
          <p:nvPr>
            <p:ph type="sldNum" sz="quarter" idx="12"/>
          </p:nvPr>
        </p:nvSpPr>
        <p:spPr/>
        <p:txBody>
          <a:bodyPr/>
          <a:lstStyle/>
          <a:p>
            <a:fld id="{3C83C733-A267-4C27-B924-90460700986B}" type="slidenum">
              <a:rPr lang="ja-JP" altLang="en-US" smtClean="0"/>
              <a:pPr/>
              <a:t>39</a:t>
            </a:fld>
            <a:endParaRPr lang="ja-JP" altLang="en-US"/>
          </a:p>
        </p:txBody>
      </p:sp>
    </p:spTree>
    <p:extLst>
      <p:ext uri="{BB962C8B-B14F-4D97-AF65-F5344CB8AC3E}">
        <p14:creationId xmlns:p14="http://schemas.microsoft.com/office/powerpoint/2010/main" val="43376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1C257-9741-B73F-C939-2B507D64B9B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7F5C278-E3C4-6651-039F-A900FFB7194A}"/>
              </a:ext>
            </a:extLst>
          </p:cNvPr>
          <p:cNvSpPr>
            <a:spLocks noGrp="1"/>
          </p:cNvSpPr>
          <p:nvPr>
            <p:ph idx="1"/>
          </p:nvPr>
        </p:nvSpPr>
        <p:spPr/>
        <p:txBody>
          <a:bodyPr/>
          <a:lstStyle/>
          <a:p>
            <a:pPr marL="0" indent="0">
              <a:buNone/>
            </a:pPr>
            <a:r>
              <a:rPr lang="ja-JP" altLang="en-US" dirty="0"/>
              <a:t>日程</a:t>
            </a:r>
            <a:r>
              <a:rPr lang="en-US" altLang="ja-JP" dirty="0"/>
              <a:t> : </a:t>
            </a:r>
            <a:r>
              <a:rPr lang="ja-JP" altLang="en-US" dirty="0"/>
              <a:t>木曜日のどこか（おそらく</a:t>
            </a:r>
            <a:r>
              <a:rPr lang="en-US" altLang="ja-JP" dirty="0"/>
              <a:t>1</a:t>
            </a:r>
            <a:r>
              <a:rPr lang="ja-JP" altLang="en-US" dirty="0"/>
              <a:t>限）</a:t>
            </a:r>
            <a:endParaRPr lang="en-US" altLang="ja-JP" dirty="0"/>
          </a:p>
          <a:p>
            <a:pPr marL="0" indent="0">
              <a:buNone/>
            </a:pPr>
            <a:r>
              <a:rPr kumimoji="1" lang="ja-JP" altLang="en-US" dirty="0"/>
              <a:t>参加</a:t>
            </a:r>
            <a:r>
              <a:rPr kumimoji="1" lang="en-US" altLang="ja-JP" dirty="0"/>
              <a:t> : </a:t>
            </a:r>
            <a:r>
              <a:rPr kumimoji="1" lang="ja-JP" altLang="en-US" dirty="0"/>
              <a:t>任意</a:t>
            </a:r>
            <a:endParaRPr kumimoji="1" lang="en-US" altLang="ja-JP" dirty="0"/>
          </a:p>
          <a:p>
            <a:pPr marL="0" indent="0">
              <a:buNone/>
            </a:pPr>
            <a:r>
              <a:rPr lang="ja-JP" altLang="en-US" dirty="0"/>
              <a:t>対象</a:t>
            </a:r>
            <a:r>
              <a:rPr lang="en-US" altLang="ja-JP" dirty="0"/>
              <a:t> : </a:t>
            </a:r>
            <a:r>
              <a:rPr lang="ja-JP" altLang="en-US" dirty="0"/>
              <a:t>誰でも</a:t>
            </a:r>
            <a:endParaRPr lang="en-US" altLang="ja-JP" dirty="0"/>
          </a:p>
          <a:p>
            <a:pPr marL="0" indent="0">
              <a:buNone/>
            </a:pPr>
            <a:r>
              <a:rPr kumimoji="1" lang="ja-JP" altLang="en-US" dirty="0"/>
              <a:t>参加要件</a:t>
            </a:r>
            <a:r>
              <a:rPr kumimoji="1" lang="en-US" altLang="ja-JP" dirty="0"/>
              <a:t> : </a:t>
            </a:r>
            <a:r>
              <a:rPr kumimoji="1" lang="ja-JP" altLang="en-US" dirty="0">
                <a:solidFill>
                  <a:srgbClr val="FF0000"/>
                </a:solidFill>
              </a:rPr>
              <a:t>人の倍努力して，人の倍成長したい人</a:t>
            </a:r>
            <a:endParaRPr kumimoji="1" lang="en-US" altLang="ja-JP" dirty="0">
              <a:solidFill>
                <a:srgbClr val="FF0000"/>
              </a:solidFill>
            </a:endParaRPr>
          </a:p>
          <a:p>
            <a:pPr marL="0" indent="0">
              <a:buNone/>
            </a:pPr>
            <a:r>
              <a:rPr lang="en-US" altLang="ja-JP" dirty="0">
                <a:solidFill>
                  <a:srgbClr val="FF0000"/>
                </a:solidFill>
              </a:rPr>
              <a:t>	</a:t>
            </a:r>
            <a:r>
              <a:rPr lang="ja-JP" altLang="en-US" dirty="0">
                <a:solidFill>
                  <a:srgbClr val="FF0000"/>
                </a:solidFill>
              </a:rPr>
              <a:t>　　　 課題解決の時間外も活動できる人</a:t>
            </a:r>
            <a:endParaRPr lang="en-US" altLang="ja-JP" dirty="0">
              <a:solidFill>
                <a:srgbClr val="FF0000"/>
              </a:solidFill>
            </a:endParaRPr>
          </a:p>
          <a:p>
            <a:pPr marL="0" indent="0" algn="ctr">
              <a:buNone/>
            </a:pPr>
            <a:endParaRPr lang="en-US" altLang="ja-JP" dirty="0">
              <a:solidFill>
                <a:srgbClr val="FF0000"/>
              </a:solidFill>
            </a:endParaRPr>
          </a:p>
          <a:p>
            <a:pPr marL="0" indent="0" algn="ctr">
              <a:buNone/>
            </a:pPr>
            <a:r>
              <a:rPr lang="ja-JP" altLang="en-US" b="1" dirty="0"/>
              <a:t>真に楽しいと感じるためには，努力という山登りが必要</a:t>
            </a:r>
            <a:endParaRPr lang="en-US" altLang="ja-JP" b="1" dirty="0"/>
          </a:p>
          <a:p>
            <a:pPr marL="0" indent="0">
              <a:buNone/>
            </a:pPr>
            <a:endParaRPr kumimoji="1" lang="en-US" altLang="ja-JP" dirty="0"/>
          </a:p>
          <a:p>
            <a:pPr marL="0" indent="0">
              <a:buNone/>
            </a:pPr>
            <a:r>
              <a:rPr lang="ja-JP" altLang="en-US" dirty="0"/>
              <a:t>至らない点が多いと思いますが，</a:t>
            </a:r>
            <a:r>
              <a:rPr lang="ja-JP" altLang="en-US" dirty="0">
                <a:solidFill>
                  <a:srgbClr val="0070C0"/>
                </a:solidFill>
              </a:rPr>
              <a:t>相互に成長</a:t>
            </a:r>
            <a:r>
              <a:rPr lang="ja-JP" altLang="en-US" dirty="0"/>
              <a:t>できればと思います</a:t>
            </a:r>
            <a:endParaRPr kumimoji="1" lang="en-US" altLang="ja-JP" dirty="0"/>
          </a:p>
        </p:txBody>
      </p:sp>
      <p:sp>
        <p:nvSpPr>
          <p:cNvPr id="4" name="スライド番号プレースホルダー 3">
            <a:extLst>
              <a:ext uri="{FF2B5EF4-FFF2-40B4-BE49-F238E27FC236}">
                <a16:creationId xmlns:a16="http://schemas.microsoft.com/office/drawing/2014/main" id="{D02D5747-4270-1F4B-82F1-BDD059C2E0D4}"/>
              </a:ext>
            </a:extLst>
          </p:cNvPr>
          <p:cNvSpPr>
            <a:spLocks noGrp="1"/>
          </p:cNvSpPr>
          <p:nvPr>
            <p:ph type="sldNum" sz="quarter" idx="12"/>
          </p:nvPr>
        </p:nvSpPr>
        <p:spPr/>
        <p:txBody>
          <a:bodyPr/>
          <a:lstStyle/>
          <a:p>
            <a:fld id="{3C83C733-A267-4C27-B924-90460700986B}" type="slidenum">
              <a:rPr lang="ja-JP" altLang="en-US" smtClean="0"/>
              <a:pPr/>
              <a:t>4</a:t>
            </a:fld>
            <a:endParaRPr lang="ja-JP" altLang="en-US"/>
          </a:p>
        </p:txBody>
      </p:sp>
    </p:spTree>
    <p:extLst>
      <p:ext uri="{BB962C8B-B14F-4D97-AF65-F5344CB8AC3E}">
        <p14:creationId xmlns:p14="http://schemas.microsoft.com/office/powerpoint/2010/main" val="3663544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58710-7A1F-8DE4-DFCE-15DDF9ED6A19}"/>
              </a:ext>
            </a:extLst>
          </p:cNvPr>
          <p:cNvSpPr>
            <a:spLocks noGrp="1"/>
          </p:cNvSpPr>
          <p:nvPr>
            <p:ph type="title"/>
          </p:nvPr>
        </p:nvSpPr>
        <p:spPr/>
        <p:txBody>
          <a:bodyPr/>
          <a:lstStyle/>
          <a:p>
            <a:r>
              <a:rPr kumimoji="1" lang="ja-JP" altLang="en-US"/>
              <a:t>最適なパラメータを計算する</a:t>
            </a:r>
          </a:p>
        </p:txBody>
      </p:sp>
      <p:sp>
        <p:nvSpPr>
          <p:cNvPr id="3" name="コンテンツ プレースホルダー 2">
            <a:extLst>
              <a:ext uri="{FF2B5EF4-FFF2-40B4-BE49-F238E27FC236}">
                <a16:creationId xmlns:a16="http://schemas.microsoft.com/office/drawing/2014/main" id="{D2CFDB32-2D00-43C9-5921-E1918E0F84FA}"/>
              </a:ext>
            </a:extLst>
          </p:cNvPr>
          <p:cNvSpPr>
            <a:spLocks noGrp="1"/>
          </p:cNvSpPr>
          <p:nvPr>
            <p:ph idx="1"/>
          </p:nvPr>
        </p:nvSpPr>
        <p:spPr/>
        <p:txBody>
          <a:bodyPr>
            <a:normAutofit lnSpcReduction="10000"/>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r>
              <a:rPr kumimoji="1" lang="ja-JP" altLang="en-US" dirty="0"/>
              <a:t>学習データにノイズが含まれるので必ず同じ数字にはならないが，</a:t>
            </a:r>
            <a:endParaRPr kumimoji="1" lang="en-US" altLang="ja-JP" dirty="0"/>
          </a:p>
          <a:p>
            <a:pPr marL="0" indent="0">
              <a:buNone/>
            </a:pPr>
            <a:r>
              <a:rPr lang="ja-JP" altLang="en-US" dirty="0"/>
              <a:t>かなり実際の値に近い値が得られている</a:t>
            </a:r>
            <a:endParaRPr kumimoji="1" lang="ja-JP" altLang="en-US" dirty="0"/>
          </a:p>
        </p:txBody>
      </p:sp>
      <p:sp>
        <p:nvSpPr>
          <p:cNvPr id="4" name="スライド番号プレースホルダー 3">
            <a:extLst>
              <a:ext uri="{FF2B5EF4-FFF2-40B4-BE49-F238E27FC236}">
                <a16:creationId xmlns:a16="http://schemas.microsoft.com/office/drawing/2014/main" id="{03DB14AC-1419-25F1-0524-D2AFAE2A47F1}"/>
              </a:ext>
            </a:extLst>
          </p:cNvPr>
          <p:cNvSpPr>
            <a:spLocks noGrp="1"/>
          </p:cNvSpPr>
          <p:nvPr>
            <p:ph type="sldNum" sz="quarter" idx="12"/>
          </p:nvPr>
        </p:nvSpPr>
        <p:spPr/>
        <p:txBody>
          <a:bodyPr/>
          <a:lstStyle/>
          <a:p>
            <a:fld id="{3C83C733-A267-4C27-B924-90460700986B}" type="slidenum">
              <a:rPr lang="ja-JP" altLang="en-US" smtClean="0"/>
              <a:pPr/>
              <a:t>40</a:t>
            </a:fld>
            <a:endParaRPr lang="ja-JP" altLang="en-US"/>
          </a:p>
        </p:txBody>
      </p:sp>
      <p:sp>
        <p:nvSpPr>
          <p:cNvPr id="5" name="テキスト ボックス 4">
            <a:extLst>
              <a:ext uri="{FF2B5EF4-FFF2-40B4-BE49-F238E27FC236}">
                <a16:creationId xmlns:a16="http://schemas.microsoft.com/office/drawing/2014/main" id="{923692B6-E36A-3B5A-5060-332A216B4AC7}"/>
              </a:ext>
            </a:extLst>
          </p:cNvPr>
          <p:cNvSpPr txBox="1"/>
          <p:nvPr/>
        </p:nvSpPr>
        <p:spPr>
          <a:xfrm>
            <a:off x="262076" y="1058429"/>
            <a:ext cx="11662756" cy="3170099"/>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var_x</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np.var</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cov_xy</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np.cov</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y</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bias = </a:t>
            </a:r>
            <a:r>
              <a:rPr lang="en" altLang="ja-JP" sz="2000" b="0" dirty="0">
                <a:solidFill>
                  <a:srgbClr val="569CD6"/>
                </a:solidFill>
                <a:effectLst/>
                <a:latin typeface="Courier New" panose="02070309020205020404" pitchFamily="49" charset="0"/>
              </a:rPr>
              <a:t>True</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0</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1</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avg_x</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np.average</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avg_y</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np.average</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y</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br>
              <a:rPr lang="en" altLang="ja-JP" sz="2000" b="0" dirty="0">
                <a:solidFill>
                  <a:srgbClr val="D4D4D4"/>
                </a:solidFill>
                <a:effectLst/>
                <a:latin typeface="Courier New" panose="02070309020205020404" pitchFamily="49" charset="0"/>
              </a:rPr>
            </a:br>
            <a:r>
              <a:rPr lang="en" altLang="ja-JP" sz="2000" b="0" dirty="0" err="1">
                <a:solidFill>
                  <a:srgbClr val="D4D4D4"/>
                </a:solidFill>
                <a:effectLst/>
                <a:latin typeface="Courier New" panose="02070309020205020404" pitchFamily="49" charset="0"/>
              </a:rPr>
              <a:t>a_dash</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cov_xy</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var_x</a:t>
            </a:r>
            <a:endParaRPr lang="en" altLang="ja-JP" sz="2000" b="0" dirty="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b_dash</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avg_y</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a_dash</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avg_x</a:t>
            </a:r>
            <a:endParaRPr lang="en" altLang="ja-JP" sz="2000" b="0" dirty="0">
              <a:solidFill>
                <a:srgbClr val="D4D4D4"/>
              </a:solidFill>
              <a:effectLst/>
              <a:latin typeface="Courier New" panose="02070309020205020404" pitchFamily="49" charset="0"/>
            </a:endParaRPr>
          </a:p>
          <a:p>
            <a:br>
              <a:rPr lang="en" altLang="ja-JP" sz="2000" b="0" dirty="0">
                <a:solidFill>
                  <a:srgbClr val="D4D4D4"/>
                </a:solidFill>
                <a:effectLst/>
                <a:latin typeface="Courier New" panose="02070309020205020404" pitchFamily="49" charset="0"/>
              </a:rPr>
            </a:br>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a:solidFill>
                  <a:srgbClr val="569CD6"/>
                </a:solidFill>
                <a:effectLst/>
                <a:latin typeface="Courier New" panose="02070309020205020404" pitchFamily="49" charset="0"/>
              </a:rPr>
              <a:t>f</a:t>
            </a:r>
            <a:r>
              <a:rPr lang="en" altLang="ja-JP" sz="2000" b="0" dirty="0">
                <a:solidFill>
                  <a:srgbClr val="CE9178"/>
                </a:solidFill>
                <a:effectLst/>
                <a:latin typeface="Courier New" panose="02070309020205020404" pitchFamily="49" charset="0"/>
              </a:rPr>
              <a:t>"</a:t>
            </a:r>
            <a:r>
              <a:rPr lang="ja-JP" altLang="en-US" sz="2000" b="0">
                <a:solidFill>
                  <a:srgbClr val="CE9178"/>
                </a:solidFill>
                <a:effectLst/>
                <a:latin typeface="Courier New" panose="02070309020205020404" pitchFamily="49" charset="0"/>
              </a:rPr>
              <a:t>本来の</a:t>
            </a:r>
            <a:r>
              <a:rPr lang="en" altLang="ja-JP" sz="2000" b="0" dirty="0">
                <a:solidFill>
                  <a:srgbClr val="CE9178"/>
                </a:solidFill>
                <a:effectLst/>
                <a:latin typeface="Courier New" panose="02070309020205020404" pitchFamily="49" charset="0"/>
              </a:rPr>
              <a:t>a : </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a</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 </a:t>
            </a:r>
            <a:r>
              <a:rPr lang="ja-JP" altLang="en-US" sz="2000" b="0">
                <a:solidFill>
                  <a:srgbClr val="CE9178"/>
                </a:solidFill>
                <a:effectLst/>
                <a:latin typeface="Courier New" panose="02070309020205020404" pitchFamily="49" charset="0"/>
              </a:rPr>
              <a:t>導き出した</a:t>
            </a:r>
            <a:r>
              <a:rPr lang="en" altLang="ja-JP" sz="2000" b="0" dirty="0">
                <a:solidFill>
                  <a:srgbClr val="CE9178"/>
                </a:solidFill>
                <a:effectLst/>
                <a:latin typeface="Courier New" panose="02070309020205020404" pitchFamily="49" charset="0"/>
              </a:rPr>
              <a:t>a : </a:t>
            </a:r>
            <a:r>
              <a:rPr lang="en" altLang="ja-JP" sz="2000" b="0" dirty="0">
                <a:solidFill>
                  <a:srgbClr val="DCDCDC"/>
                </a:solidFill>
                <a:effectLst/>
                <a:latin typeface="Courier New" panose="02070309020205020404" pitchFamily="49" charset="0"/>
              </a:rPr>
              <a:t>{</a:t>
            </a:r>
            <a:r>
              <a:rPr lang="en" altLang="ja-JP" sz="2000" b="0" dirty="0" err="1">
                <a:solidFill>
                  <a:srgbClr val="D4D4D4"/>
                </a:solidFill>
                <a:effectLst/>
                <a:latin typeface="Courier New" panose="02070309020205020404" pitchFamily="49" charset="0"/>
              </a:rPr>
              <a:t>a_dash</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CDCAA"/>
                </a:solidFill>
                <a:effectLst/>
                <a:latin typeface="Courier New" panose="02070309020205020404" pitchFamily="49" charset="0"/>
              </a:rPr>
              <a:t>print</a:t>
            </a:r>
            <a:r>
              <a:rPr lang="en" altLang="ja-JP" sz="2000" b="0" dirty="0">
                <a:solidFill>
                  <a:srgbClr val="DCDCDC"/>
                </a:solidFill>
                <a:effectLst/>
                <a:latin typeface="Courier New" panose="02070309020205020404" pitchFamily="49" charset="0"/>
              </a:rPr>
              <a:t>(</a:t>
            </a:r>
            <a:r>
              <a:rPr lang="en" altLang="ja-JP" sz="2000" b="0" dirty="0">
                <a:solidFill>
                  <a:srgbClr val="569CD6"/>
                </a:solidFill>
                <a:effectLst/>
                <a:latin typeface="Courier New" panose="02070309020205020404" pitchFamily="49" charset="0"/>
              </a:rPr>
              <a:t>f</a:t>
            </a:r>
            <a:r>
              <a:rPr lang="en" altLang="ja-JP" sz="2000" b="0" dirty="0">
                <a:solidFill>
                  <a:srgbClr val="CE9178"/>
                </a:solidFill>
                <a:effectLst/>
                <a:latin typeface="Courier New" panose="02070309020205020404" pitchFamily="49" charset="0"/>
              </a:rPr>
              <a:t>"</a:t>
            </a:r>
            <a:r>
              <a:rPr lang="ja-JP" altLang="en-US" sz="2000" b="0">
                <a:solidFill>
                  <a:srgbClr val="CE9178"/>
                </a:solidFill>
                <a:effectLst/>
                <a:latin typeface="Courier New" panose="02070309020205020404" pitchFamily="49" charset="0"/>
              </a:rPr>
              <a:t>本来の</a:t>
            </a:r>
            <a:r>
              <a:rPr lang="en" altLang="ja-JP" sz="2000" b="0" dirty="0">
                <a:solidFill>
                  <a:srgbClr val="CE9178"/>
                </a:solidFill>
                <a:effectLst/>
                <a:latin typeface="Courier New" panose="02070309020205020404" pitchFamily="49" charset="0"/>
              </a:rPr>
              <a:t>b : </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b</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 </a:t>
            </a:r>
            <a:r>
              <a:rPr lang="ja-JP" altLang="en-US" sz="2000" b="0">
                <a:solidFill>
                  <a:srgbClr val="CE9178"/>
                </a:solidFill>
                <a:effectLst/>
                <a:latin typeface="Courier New" panose="02070309020205020404" pitchFamily="49" charset="0"/>
              </a:rPr>
              <a:t>導き出した</a:t>
            </a:r>
            <a:r>
              <a:rPr lang="en" altLang="ja-JP" sz="2000" b="0" dirty="0">
                <a:solidFill>
                  <a:srgbClr val="CE9178"/>
                </a:solidFill>
                <a:effectLst/>
                <a:latin typeface="Courier New" panose="02070309020205020404" pitchFamily="49" charset="0"/>
              </a:rPr>
              <a:t>b : </a:t>
            </a:r>
            <a:r>
              <a:rPr lang="en" altLang="ja-JP" sz="2000" b="0" dirty="0">
                <a:solidFill>
                  <a:srgbClr val="DCDCDC"/>
                </a:solidFill>
                <a:effectLst/>
                <a:latin typeface="Courier New" panose="02070309020205020404" pitchFamily="49" charset="0"/>
              </a:rPr>
              <a:t>{</a:t>
            </a:r>
            <a:r>
              <a:rPr lang="en" altLang="ja-JP" sz="2000" b="0" dirty="0" err="1">
                <a:solidFill>
                  <a:srgbClr val="D4D4D4"/>
                </a:solidFill>
                <a:effectLst/>
                <a:latin typeface="Courier New" panose="02070309020205020404" pitchFamily="49" charset="0"/>
              </a:rPr>
              <a:t>b_dash</a:t>
            </a:r>
            <a:r>
              <a:rPr lang="en" altLang="ja-JP" sz="2000" b="0" dirty="0">
                <a:solidFill>
                  <a:srgbClr val="DCDCDC"/>
                </a:solidFill>
                <a:effectLst/>
                <a:latin typeface="Courier New" panose="02070309020205020404" pitchFamily="49" charset="0"/>
              </a:rPr>
              <a:t>}</a:t>
            </a:r>
            <a:r>
              <a:rPr lang="en" altLang="ja-JP" sz="2000" b="0" dirty="0">
                <a:solidFill>
                  <a:srgbClr val="CE9178"/>
                </a:solidFill>
                <a:effectLst/>
                <a:latin typeface="Courier New" panose="02070309020205020404" pitchFamily="49" charset="0"/>
              </a:rPr>
              <a:t>"</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
        <p:nvSpPr>
          <p:cNvPr id="6" name="テキスト ボックス 5">
            <a:extLst>
              <a:ext uri="{FF2B5EF4-FFF2-40B4-BE49-F238E27FC236}">
                <a16:creationId xmlns:a16="http://schemas.microsoft.com/office/drawing/2014/main" id="{F922AD69-650F-D192-8F92-0E44D222E9E9}"/>
              </a:ext>
            </a:extLst>
          </p:cNvPr>
          <p:cNvSpPr txBox="1"/>
          <p:nvPr/>
        </p:nvSpPr>
        <p:spPr>
          <a:xfrm>
            <a:off x="264622" y="4378236"/>
            <a:ext cx="11662756" cy="707886"/>
          </a:xfrm>
          <a:prstGeom prst="rect">
            <a:avLst/>
          </a:prstGeom>
          <a:solidFill>
            <a:srgbClr val="383838"/>
          </a:solidFill>
        </p:spPr>
        <p:txBody>
          <a:bodyPr wrap="square" rtlCol="0">
            <a:spAutoFit/>
          </a:bodyPr>
          <a:lstStyle/>
          <a:p>
            <a:r>
              <a:rPr lang="ja-JP" altLang="en-US" sz="2000" b="0" i="0" dirty="0">
                <a:solidFill>
                  <a:srgbClr val="D5D5D5"/>
                </a:solidFill>
                <a:effectLst/>
                <a:latin typeface="Courier New" panose="02070309020205020404" pitchFamily="49" charset="0"/>
              </a:rPr>
              <a:t>本来の</a:t>
            </a:r>
            <a:r>
              <a:rPr lang="en-US" altLang="ja-JP" sz="2000" b="0" i="0" dirty="0">
                <a:solidFill>
                  <a:srgbClr val="D5D5D5"/>
                </a:solidFill>
                <a:effectLst/>
                <a:latin typeface="Courier New" panose="02070309020205020404" pitchFamily="49" charset="0"/>
              </a:rPr>
              <a:t>a : 0.670188872328175, </a:t>
            </a:r>
            <a:r>
              <a:rPr lang="ja-JP" altLang="en-US" sz="2000" b="0" i="0" dirty="0">
                <a:solidFill>
                  <a:srgbClr val="D5D5D5"/>
                </a:solidFill>
                <a:effectLst/>
                <a:latin typeface="Courier New" panose="02070309020205020404" pitchFamily="49" charset="0"/>
              </a:rPr>
              <a:t>導き出した</a:t>
            </a:r>
            <a:r>
              <a:rPr lang="en-US" altLang="ja-JP" sz="2000" b="0" i="0" dirty="0">
                <a:solidFill>
                  <a:srgbClr val="D5D5D5"/>
                </a:solidFill>
                <a:effectLst/>
                <a:latin typeface="Courier New" panose="02070309020205020404" pitchFamily="49" charset="0"/>
              </a:rPr>
              <a:t>a : 0.670835474309117 </a:t>
            </a:r>
          </a:p>
          <a:p>
            <a:r>
              <a:rPr lang="ja-JP" altLang="en-US" sz="2000" b="0" i="0" dirty="0">
                <a:solidFill>
                  <a:srgbClr val="D5D5D5"/>
                </a:solidFill>
                <a:effectLst/>
                <a:latin typeface="Courier New" panose="02070309020205020404" pitchFamily="49" charset="0"/>
              </a:rPr>
              <a:t>本来の</a:t>
            </a:r>
            <a:r>
              <a:rPr lang="en-US" altLang="ja-JP" sz="2000" b="0" i="0" dirty="0">
                <a:solidFill>
                  <a:srgbClr val="D5D5D5"/>
                </a:solidFill>
                <a:effectLst/>
                <a:latin typeface="Courier New" panose="02070309020205020404" pitchFamily="49" charset="0"/>
              </a:rPr>
              <a:t>b : 0.008073570554582243, </a:t>
            </a:r>
            <a:r>
              <a:rPr lang="ja-JP" altLang="en-US" sz="2000" b="0" i="0" dirty="0">
                <a:solidFill>
                  <a:srgbClr val="D5D5D5"/>
                </a:solidFill>
                <a:effectLst/>
                <a:latin typeface="Courier New" panose="02070309020205020404" pitchFamily="49" charset="0"/>
              </a:rPr>
              <a:t>導き出した</a:t>
            </a:r>
            <a:r>
              <a:rPr lang="en-US" altLang="ja-JP" sz="2000" b="0" i="0" dirty="0">
                <a:solidFill>
                  <a:srgbClr val="D5D5D5"/>
                </a:solidFill>
                <a:effectLst/>
                <a:latin typeface="Courier New" panose="02070309020205020404" pitchFamily="49" charset="0"/>
              </a:rPr>
              <a:t>b : 0.007846655248160583</a:t>
            </a:r>
            <a:endParaRPr lang="en" altLang="ja-JP" sz="20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603639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F9591-3651-8F70-36AC-37F93B51826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D5A3D50-DFAC-99B5-E65C-676BABE89BE2}"/>
              </a:ext>
            </a:extLst>
          </p:cNvPr>
          <p:cNvSpPr>
            <a:spLocks noGrp="1"/>
          </p:cNvSpPr>
          <p:nvPr>
            <p:ph idx="1"/>
          </p:nvPr>
        </p:nvSpPr>
        <p:spPr/>
        <p:txBody>
          <a:bodyPr/>
          <a:lstStyle/>
          <a:p>
            <a:endParaRPr kumimoji="1" lang="en-US" altLang="ja-JP" dirty="0"/>
          </a:p>
          <a:p>
            <a:pPr marL="0" indent="0">
              <a:buNone/>
            </a:pPr>
            <a:r>
              <a:rPr kumimoji="1" lang="en-US" altLang="ja-JP" dirty="0" err="1"/>
              <a:t>np.ndarray</a:t>
            </a:r>
            <a:r>
              <a:rPr kumimoji="1" lang="ja-JP" altLang="en-US"/>
              <a:t>の</a:t>
            </a:r>
            <a:r>
              <a:rPr kumimoji="1" lang="en-US" altLang="ja-JP" dirty="0"/>
              <a:t>a</a:t>
            </a:r>
            <a:r>
              <a:rPr kumimoji="1" lang="ja-JP" altLang="en-US"/>
              <a:t>の分散を計算する</a:t>
            </a:r>
            <a:endParaRPr kumimoji="1" lang="en-US" altLang="ja-JP" dirty="0"/>
          </a:p>
          <a:p>
            <a:pPr marL="0" indent="0">
              <a:buNone/>
            </a:pPr>
            <a:endParaRPr lang="en-US" altLang="ja-JP" dirty="0"/>
          </a:p>
          <a:p>
            <a:pPr marL="0" indent="0">
              <a:buNone/>
            </a:pPr>
            <a:r>
              <a:rPr kumimoji="1" lang="en-US" altLang="ja-JP" dirty="0" err="1"/>
              <a:t>np.ndarray</a:t>
            </a:r>
            <a:r>
              <a:rPr kumimoji="1" lang="ja-JP" altLang="en-US"/>
              <a:t>の</a:t>
            </a:r>
            <a:r>
              <a:rPr lang="en-US" altLang="ja-JP" dirty="0"/>
              <a:t>m</a:t>
            </a:r>
            <a:r>
              <a:rPr lang="ja-JP" altLang="en-US"/>
              <a:t>，</a:t>
            </a:r>
            <a:r>
              <a:rPr lang="en-US" altLang="ja-JP" dirty="0"/>
              <a:t>y</a:t>
            </a:r>
            <a:r>
              <a:rPr lang="ja-JP" altLang="en-US"/>
              <a:t>の分散共分散行列</a:t>
            </a:r>
            <a:r>
              <a:rPr lang="en-US" altLang="ja-JP" baseline="30000" dirty="0"/>
              <a:t>*1</a:t>
            </a:r>
            <a:r>
              <a:rPr lang="ja-JP" altLang="en-US"/>
              <a:t>を計算する</a:t>
            </a:r>
            <a:endParaRPr lang="en-US" altLang="ja-JP" dirty="0"/>
          </a:p>
          <a:p>
            <a:pPr marL="0" indent="0">
              <a:buNone/>
            </a:pPr>
            <a:r>
              <a:rPr kumimoji="1" lang="en-US" altLang="ja-JP" dirty="0"/>
              <a:t>bias = True</a:t>
            </a:r>
            <a:r>
              <a:rPr kumimoji="1" lang="ja-JP" altLang="en-US"/>
              <a:t>によって標本分散</a:t>
            </a:r>
            <a:r>
              <a:rPr kumimoji="1" lang="en-US" altLang="ja-JP" baseline="30000" dirty="0"/>
              <a:t>*2</a:t>
            </a:r>
            <a:r>
              <a:rPr kumimoji="1" lang="ja-JP" altLang="en-US"/>
              <a:t>で計算される</a:t>
            </a:r>
            <a:endParaRPr kumimoji="1" lang="en-US" altLang="ja-JP" dirty="0"/>
          </a:p>
          <a:p>
            <a:pPr marL="0" indent="0">
              <a:buNone/>
            </a:pPr>
            <a:endParaRPr lang="en-US" altLang="ja-JP" dirty="0"/>
          </a:p>
          <a:p>
            <a:pPr marL="0" indent="0">
              <a:buNone/>
            </a:pPr>
            <a:r>
              <a:rPr kumimoji="1" lang="ja-JP" altLang="en-US"/>
              <a:t>分散共分散行列</a:t>
            </a:r>
            <a:r>
              <a:rPr lang="en-US" altLang="ja-JP" baseline="30000" dirty="0"/>
              <a:t>*1</a:t>
            </a:r>
            <a:endParaRPr kumimoji="1" lang="en-US" altLang="ja-JP" dirty="0"/>
          </a:p>
          <a:p>
            <a:pPr marL="0" indent="0">
              <a:buNone/>
            </a:pPr>
            <a:r>
              <a:rPr kumimoji="1" lang="ja-JP" altLang="en-US"/>
              <a:t>対角成分が分散で，非対角成分が共分散である行列</a:t>
            </a:r>
            <a:endParaRPr kumimoji="1" lang="en-US" altLang="ja-JP" dirty="0"/>
          </a:p>
        </p:txBody>
      </p:sp>
      <p:sp>
        <p:nvSpPr>
          <p:cNvPr id="4" name="スライド番号プレースホルダー 3">
            <a:extLst>
              <a:ext uri="{FF2B5EF4-FFF2-40B4-BE49-F238E27FC236}">
                <a16:creationId xmlns:a16="http://schemas.microsoft.com/office/drawing/2014/main" id="{C65604A8-1931-B7DC-A226-0A0E53117686}"/>
              </a:ext>
            </a:extLst>
          </p:cNvPr>
          <p:cNvSpPr>
            <a:spLocks noGrp="1"/>
          </p:cNvSpPr>
          <p:nvPr>
            <p:ph type="sldNum" sz="quarter" idx="12"/>
          </p:nvPr>
        </p:nvSpPr>
        <p:spPr/>
        <p:txBody>
          <a:bodyPr/>
          <a:lstStyle/>
          <a:p>
            <a:fld id="{3C83C733-A267-4C27-B924-90460700986B}" type="slidenum">
              <a:rPr lang="ja-JP" altLang="en-US" smtClean="0"/>
              <a:pPr/>
              <a:t>41</a:t>
            </a:fld>
            <a:endParaRPr lang="ja-JP" altLang="en-US"/>
          </a:p>
        </p:txBody>
      </p:sp>
      <p:sp>
        <p:nvSpPr>
          <p:cNvPr id="5" name="テキスト ボックス 4">
            <a:extLst>
              <a:ext uri="{FF2B5EF4-FFF2-40B4-BE49-F238E27FC236}">
                <a16:creationId xmlns:a16="http://schemas.microsoft.com/office/drawing/2014/main" id="{0C531C2B-3E47-1432-7864-1C78B1BA3352}"/>
              </a:ext>
            </a:extLst>
          </p:cNvPr>
          <p:cNvSpPr txBox="1"/>
          <p:nvPr/>
        </p:nvSpPr>
        <p:spPr>
          <a:xfrm>
            <a:off x="262076" y="1205662"/>
            <a:ext cx="11662756" cy="400110"/>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np.var</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a</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p:sp>
        <p:nvSpPr>
          <p:cNvPr id="6" name="テキスト ボックス 5">
            <a:extLst>
              <a:ext uri="{FF2B5EF4-FFF2-40B4-BE49-F238E27FC236}">
                <a16:creationId xmlns:a16="http://schemas.microsoft.com/office/drawing/2014/main" id="{F4D72CE6-F95A-691D-3E8B-A1C1F00D0AC4}"/>
              </a:ext>
            </a:extLst>
          </p:cNvPr>
          <p:cNvSpPr txBox="1"/>
          <p:nvPr/>
        </p:nvSpPr>
        <p:spPr>
          <a:xfrm>
            <a:off x="262076" y="2194971"/>
            <a:ext cx="11662756" cy="400110"/>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np.cov</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m</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y</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bias = </a:t>
            </a:r>
            <a:r>
              <a:rPr lang="en" altLang="ja-JP" sz="2000" b="0" dirty="0">
                <a:solidFill>
                  <a:srgbClr val="569CD6"/>
                </a:solidFill>
                <a:effectLst/>
                <a:latin typeface="Courier New" panose="02070309020205020404" pitchFamily="49" charset="0"/>
              </a:rPr>
              <a:t>True</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2FF9344-C786-5492-0A0B-757B3BB1CB5E}"/>
                  </a:ext>
                </a:extLst>
              </p:cNvPr>
              <p:cNvSpPr txBox="1"/>
              <p:nvPr/>
            </p:nvSpPr>
            <p:spPr>
              <a:xfrm>
                <a:off x="9281288" y="4664966"/>
                <a:ext cx="2643544" cy="1008931"/>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m:rPr>
                          <m:sty m:val="p"/>
                        </m:rPr>
                        <a:rPr kumimoji="1" lang="el-GR" altLang="ja-JP" sz="2800" i="1" smtClean="0">
                          <a:latin typeface="Cambria Math" panose="02040503050406030204" pitchFamily="18" charset="0"/>
                          <a:ea typeface="Cambria Math" panose="02040503050406030204" pitchFamily="18" charset="0"/>
                        </a:rPr>
                        <m:t>Σ</m:t>
                      </m:r>
                      <m:r>
                        <a:rPr kumimoji="1" lang="en-US" altLang="ja-JP" sz="2800" b="0" i="1" smtClean="0">
                          <a:latin typeface="Cambria Math" panose="02040503050406030204" pitchFamily="18" charset="0"/>
                          <a:ea typeface="Cambria Math" panose="02040503050406030204" pitchFamily="18" charset="0"/>
                        </a:rPr>
                        <m:t>=</m:t>
                      </m:r>
                      <m:d>
                        <m:dPr>
                          <m:begChr m:val="["/>
                          <m:endChr m:val="]"/>
                          <m:ctrlPr>
                            <a:rPr kumimoji="1" lang="en-US" altLang="ja-JP" sz="2800" b="0"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ea typeface="Cambria Math" panose="02040503050406030204" pitchFamily="18" charset="0"/>
                                </a:rPr>
                              </m:ctrlPr>
                            </m:mPr>
                            <m:mr>
                              <m:e>
                                <m:sSubSup>
                                  <m:sSubSupPr>
                                    <m:ctrlPr>
                                      <a:rPr kumimoji="1" lang="en-US" altLang="ja-JP" sz="2800" b="0" i="1" smtClean="0">
                                        <a:latin typeface="Cambria Math" panose="02040503050406030204" pitchFamily="18" charset="0"/>
                                        <a:ea typeface="Cambria Math" panose="02040503050406030204" pitchFamily="18" charset="0"/>
                                      </a:rPr>
                                    </m:ctrlPr>
                                  </m:sSubSupPr>
                                  <m:e>
                                    <m:r>
                                      <a:rPr kumimoji="1" lang="en-US" altLang="ja-JP" sz="2800" b="0" i="1" smtClean="0">
                                        <a:latin typeface="Cambria Math" panose="02040503050406030204" pitchFamily="18" charset="0"/>
                                        <a:ea typeface="Cambria Math" panose="02040503050406030204" pitchFamily="18" charset="0"/>
                                      </a:rPr>
                                      <m:t>𝜎</m:t>
                                    </m:r>
                                  </m:e>
                                  <m:sub>
                                    <m:r>
                                      <a:rPr kumimoji="1" lang="en-US" altLang="ja-JP" sz="2800" b="0" i="1" smtClean="0">
                                        <a:latin typeface="Cambria Math" panose="02040503050406030204" pitchFamily="18" charset="0"/>
                                        <a:ea typeface="Cambria Math" panose="02040503050406030204" pitchFamily="18" charset="0"/>
                                      </a:rPr>
                                      <m:t>𝑚</m:t>
                                    </m:r>
                                  </m:sub>
                                  <m:sup>
                                    <m:r>
                                      <a:rPr kumimoji="1" lang="en-US" altLang="ja-JP" sz="2800" b="0" i="1" smtClean="0">
                                        <a:latin typeface="Cambria Math" panose="02040503050406030204" pitchFamily="18" charset="0"/>
                                        <a:ea typeface="Cambria Math" panose="02040503050406030204" pitchFamily="18" charset="0"/>
                                      </a:rPr>
                                      <m:t>2</m:t>
                                    </m:r>
                                  </m:sup>
                                </m:sSubSup>
                              </m:e>
                              <m:e>
                                <m:sSub>
                                  <m:sSubPr>
                                    <m:ctrlPr>
                                      <a:rPr kumimoji="1" lang="en-US" altLang="ja-JP" sz="2800" b="0" i="1" smtClean="0">
                                        <a:latin typeface="Cambria Math" panose="02040503050406030204" pitchFamily="18" charset="0"/>
                                        <a:ea typeface="Cambria Math" panose="02040503050406030204" pitchFamily="18" charset="0"/>
                                      </a:rPr>
                                    </m:ctrlPr>
                                  </m:sSubPr>
                                  <m:e>
                                    <m:r>
                                      <a:rPr kumimoji="1" lang="en-US" altLang="ja-JP" sz="2800" i="1">
                                        <a:latin typeface="Cambria Math" panose="02040503050406030204" pitchFamily="18" charset="0"/>
                                        <a:ea typeface="Cambria Math" panose="02040503050406030204" pitchFamily="18" charset="0"/>
                                      </a:rPr>
                                      <m:t>𝜎</m:t>
                                    </m:r>
                                  </m:e>
                                  <m:sub>
                                    <m:r>
                                      <a:rPr kumimoji="1" lang="en-US" altLang="ja-JP" sz="2800" b="0" i="1" smtClean="0">
                                        <a:latin typeface="Cambria Math" panose="02040503050406030204" pitchFamily="18" charset="0"/>
                                        <a:ea typeface="Cambria Math" panose="02040503050406030204" pitchFamily="18" charset="0"/>
                                      </a:rPr>
                                      <m:t>𝑚𝑦</m:t>
                                    </m:r>
                                  </m:sub>
                                </m:sSub>
                              </m:e>
                            </m:mr>
                            <m:mr>
                              <m:e>
                                <m:sSub>
                                  <m:sSubPr>
                                    <m:ctrlPr>
                                      <a:rPr kumimoji="1" lang="en-US" altLang="ja-JP" sz="2800" b="0" i="1" smtClean="0">
                                        <a:latin typeface="Cambria Math" panose="02040503050406030204" pitchFamily="18" charset="0"/>
                                        <a:ea typeface="Cambria Math" panose="02040503050406030204" pitchFamily="18" charset="0"/>
                                      </a:rPr>
                                    </m:ctrlPr>
                                  </m:sSubPr>
                                  <m:e>
                                    <m:r>
                                      <a:rPr kumimoji="1" lang="en-US" altLang="ja-JP" sz="2800" i="1">
                                        <a:latin typeface="Cambria Math" panose="02040503050406030204" pitchFamily="18" charset="0"/>
                                        <a:ea typeface="Cambria Math" panose="02040503050406030204" pitchFamily="18" charset="0"/>
                                      </a:rPr>
                                      <m:t>𝜎</m:t>
                                    </m:r>
                                  </m:e>
                                  <m:sub>
                                    <m:r>
                                      <a:rPr kumimoji="1" lang="en-US" altLang="ja-JP" sz="2800" b="0" i="1" smtClean="0">
                                        <a:latin typeface="Cambria Math" panose="02040503050406030204" pitchFamily="18" charset="0"/>
                                        <a:ea typeface="Cambria Math" panose="02040503050406030204" pitchFamily="18" charset="0"/>
                                      </a:rPr>
                                      <m:t>𝑦𝑚</m:t>
                                    </m:r>
                                  </m:sub>
                                </m:sSub>
                              </m:e>
                              <m:e>
                                <m:sSubSup>
                                  <m:sSubSupPr>
                                    <m:ctrlPr>
                                      <a:rPr kumimoji="1" lang="en-US" altLang="ja-JP" sz="2800" b="0" i="1" smtClean="0">
                                        <a:latin typeface="Cambria Math" panose="02040503050406030204" pitchFamily="18" charset="0"/>
                                        <a:ea typeface="Cambria Math" panose="02040503050406030204" pitchFamily="18" charset="0"/>
                                      </a:rPr>
                                    </m:ctrlPr>
                                  </m:sSubSupPr>
                                  <m:e>
                                    <m:r>
                                      <a:rPr kumimoji="1" lang="en-US" altLang="ja-JP" sz="2800" i="1">
                                        <a:latin typeface="Cambria Math" panose="02040503050406030204" pitchFamily="18" charset="0"/>
                                        <a:ea typeface="Cambria Math" panose="02040503050406030204" pitchFamily="18" charset="0"/>
                                      </a:rPr>
                                      <m:t>𝜎</m:t>
                                    </m:r>
                                  </m:e>
                                  <m:sub>
                                    <m:r>
                                      <a:rPr kumimoji="1" lang="en-US" altLang="ja-JP" sz="2800" b="0" i="1" smtClean="0">
                                        <a:latin typeface="Cambria Math" panose="02040503050406030204" pitchFamily="18" charset="0"/>
                                        <a:ea typeface="Cambria Math" panose="02040503050406030204" pitchFamily="18" charset="0"/>
                                      </a:rPr>
                                      <m:t>𝑦</m:t>
                                    </m:r>
                                  </m:sub>
                                  <m:sup>
                                    <m:r>
                                      <a:rPr kumimoji="1" lang="en-US" altLang="ja-JP" sz="2800" b="0" i="1" smtClean="0">
                                        <a:latin typeface="Cambria Math" panose="02040503050406030204" pitchFamily="18" charset="0"/>
                                        <a:ea typeface="Cambria Math" panose="02040503050406030204" pitchFamily="18" charset="0"/>
                                      </a:rPr>
                                      <m:t>2</m:t>
                                    </m:r>
                                  </m:sup>
                                </m:sSubSup>
                              </m:e>
                            </m:mr>
                          </m:m>
                        </m:e>
                      </m:d>
                    </m:oMath>
                  </m:oMathPara>
                </a14:m>
                <a:endParaRPr kumimoji="1" lang="ja-JP" altLang="en-US" sz="2800">
                  <a:latin typeface="MS PGothic" panose="020B0600070205080204" pitchFamily="34" charset="-128"/>
                  <a:ea typeface="MS PGothic" panose="020B0600070205080204" pitchFamily="34" charset="-128"/>
                </a:endParaRPr>
              </a:p>
            </p:txBody>
          </p:sp>
        </mc:Choice>
        <mc:Fallback xmlns="">
          <p:sp>
            <p:nvSpPr>
              <p:cNvPr id="7" name="テキスト ボックス 6">
                <a:extLst>
                  <a:ext uri="{FF2B5EF4-FFF2-40B4-BE49-F238E27FC236}">
                    <a16:creationId xmlns:a16="http://schemas.microsoft.com/office/drawing/2014/main" id="{B2FF9344-C786-5492-0A0B-757B3BB1CB5E}"/>
                  </a:ext>
                </a:extLst>
              </p:cNvPr>
              <p:cNvSpPr txBox="1">
                <a:spLocks noRot="1" noChangeAspect="1" noMove="1" noResize="1" noEditPoints="1" noAdjustHandles="1" noChangeArrowheads="1" noChangeShapeType="1" noTextEdit="1"/>
              </p:cNvSpPr>
              <p:nvPr/>
            </p:nvSpPr>
            <p:spPr>
              <a:xfrm>
                <a:off x="9281288" y="4664966"/>
                <a:ext cx="2643544" cy="1008931"/>
              </a:xfrm>
              <a:prstGeom prst="rect">
                <a:avLst/>
              </a:prstGeom>
              <a:blipFill>
                <a:blip r:embed="rId2"/>
                <a:stretch>
                  <a:fillRect l="-4808" b="-87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728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230BA-0F0B-3649-986F-2FEADF1BB6AB}"/>
              </a:ext>
            </a:extLst>
          </p:cNvPr>
          <p:cNvSpPr>
            <a:spLocks noGrp="1"/>
          </p:cNvSpPr>
          <p:nvPr>
            <p:ph type="title"/>
          </p:nvPr>
        </p:nvSpPr>
        <p:spPr/>
        <p:txBody>
          <a:bodyPr/>
          <a:lstStyle/>
          <a:p>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5BD7AFF-88D0-F214-2105-BEFD1BC45203}"/>
                  </a:ext>
                </a:extLst>
              </p:cNvPr>
              <p:cNvSpPr>
                <a:spLocks noGrp="1"/>
              </p:cNvSpPr>
              <p:nvPr>
                <p:ph idx="1"/>
              </p:nvPr>
            </p:nvSpPr>
            <p:spPr/>
            <p:txBody>
              <a:bodyPr/>
              <a:lstStyle/>
              <a:p>
                <a:pPr marL="0" indent="0">
                  <a:buNone/>
                </a:pPr>
                <a:r>
                  <a:rPr kumimoji="1" lang="ja-JP" altLang="en-US"/>
                  <a:t>標本分散</a:t>
                </a:r>
                <a:r>
                  <a:rPr kumimoji="1" lang="en-US" altLang="ja-JP" baseline="30000" dirty="0"/>
                  <a:t>*2</a:t>
                </a:r>
              </a:p>
              <a:p>
                <a:pPr marL="0" indent="0">
                  <a:buNone/>
                </a:pPr>
                <a:r>
                  <a:rPr kumimoji="1" lang="ja-JP" altLang="en-US"/>
                  <a:t>標本分散</a:t>
                </a:r>
                <a:r>
                  <a:rPr kumimoji="1" lang="en-US" altLang="ja-JP" dirty="0"/>
                  <a:t> : </a:t>
                </a:r>
                <a14:m>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i="1" smtClean="0">
                            <a:latin typeface="Cambria Math" panose="02040503050406030204" pitchFamily="18" charset="0"/>
                            <a:ea typeface="Cambria Math" panose="02040503050406030204" pitchFamily="18" charset="0"/>
                          </a:rPr>
                          <m:t>𝜎</m:t>
                        </m:r>
                      </m:e>
                      <m:sub>
                        <m:r>
                          <a:rPr kumimoji="1" lang="en-US" altLang="ja-JP" b="0" i="1" smtClean="0">
                            <a:latin typeface="Cambria Math" panose="02040503050406030204" pitchFamily="18" charset="0"/>
                          </a:rPr>
                          <m:t>𝑥</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nary>
                  </m:oMath>
                </a14:m>
                <a:endParaRPr kumimoji="1" lang="en-US" altLang="ja-JP" dirty="0"/>
              </a:p>
              <a:p>
                <a:pPr marL="0" indent="0">
                  <a:buNone/>
                </a:pPr>
                <a:r>
                  <a:rPr lang="ja-JP" altLang="en-US"/>
                  <a:t>不偏分散</a:t>
                </a:r>
                <a:r>
                  <a:rPr lang="en-US" altLang="ja-JP" dirty="0"/>
                  <a:t> : </a:t>
                </a:r>
                <a14:m>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i="1" smtClean="0">
                            <a:latin typeface="Cambria Math" panose="02040503050406030204" pitchFamily="18" charset="0"/>
                            <a:ea typeface="Cambria Math" panose="02040503050406030204" pitchFamily="18" charset="0"/>
                          </a:rPr>
                          <m:t>𝜎</m:t>
                        </m:r>
                      </m:e>
                      <m:sub>
                        <m:r>
                          <a:rPr kumimoji="1" lang="en-US" altLang="ja-JP" b="0" i="1" smtClean="0">
                            <a:latin typeface="Cambria Math" panose="02040503050406030204" pitchFamily="18" charset="0"/>
                          </a:rPr>
                          <m:t>𝑥</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1</m:t>
                        </m:r>
                      </m:num>
                      <m:den>
                        <m:r>
                          <a:rPr kumimoji="1" lang="en-US" altLang="ja-JP" b="0" i="1" smtClean="0">
                            <a:solidFill>
                              <a:srgbClr val="FF0000"/>
                            </a:solidFill>
                            <a:latin typeface="Cambria Math" panose="02040503050406030204" pitchFamily="18" charset="0"/>
                          </a:rPr>
                          <m:t>𝑁</m:t>
                        </m:r>
                        <m:r>
                          <a:rPr kumimoji="1" lang="en-US" altLang="ja-JP" b="0" i="1" smtClean="0">
                            <a:solidFill>
                              <a:srgbClr val="FF0000"/>
                            </a:solidFill>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nary>
                  </m:oMath>
                </a14:m>
                <a:endParaRPr kumimoji="1" lang="en-US" altLang="ja-JP" dirty="0"/>
              </a:p>
              <a:p>
                <a:pPr marL="0" indent="0">
                  <a:buNone/>
                </a:pPr>
                <a:endParaRPr lang="en-US" altLang="ja-JP" dirty="0"/>
              </a:p>
              <a:p>
                <a:pPr marL="0" indent="0">
                  <a:buNone/>
                </a:pPr>
                <a:r>
                  <a:rPr kumimoji="1" lang="en-US" altLang="ja-JP" dirty="0" err="1"/>
                  <a:t>np.cov</a:t>
                </a:r>
                <a:r>
                  <a:rPr kumimoji="1" lang="ja-JP" altLang="en-US"/>
                  <a:t>はデフォルトでは不偏分散を計算するので注意</a:t>
                </a:r>
                <a:r>
                  <a:rPr lang="ja-JP" altLang="en-US"/>
                  <a:t>！</a:t>
                </a:r>
                <a:endParaRPr lang="en-US" altLang="ja-JP" dirty="0"/>
              </a:p>
              <a:p>
                <a:pPr marL="0" indent="0">
                  <a:buNone/>
                </a:pPr>
                <a:endParaRPr kumimoji="1" lang="en-US" altLang="ja-JP" dirty="0"/>
              </a:p>
              <a:p>
                <a:pPr marL="0" indent="0">
                  <a:buNone/>
                </a:pPr>
                <a:r>
                  <a:rPr lang="ja-JP" altLang="en-US"/>
                  <a:t>不偏分散はサンプルの分散ではなく母集団の分散を計算する考え方</a:t>
                </a:r>
                <a:endParaRPr lang="en-US" altLang="ja-JP" dirty="0"/>
              </a:p>
              <a:p>
                <a:pPr marL="0" indent="0">
                  <a:buNone/>
                </a:pPr>
                <a:r>
                  <a:rPr lang="ja-JP" altLang="en-US"/>
                  <a:t>なんで</a:t>
                </a:r>
                <a14:m>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−1</m:t>
                    </m:r>
                  </m:oMath>
                </a14:m>
                <a:r>
                  <a:rPr lang="ja-JP" altLang="en-US" dirty="0"/>
                  <a:t>で</a:t>
                </a:r>
                <a:r>
                  <a:rPr lang="ja-JP" altLang="en-US"/>
                  <a:t>割ると母集団の分散になるのかは謎</a:t>
                </a:r>
                <a:r>
                  <a:rPr lang="en-US" altLang="ja-JP" dirty="0"/>
                  <a:t>…</a:t>
                </a:r>
              </a:p>
            </p:txBody>
          </p:sp>
        </mc:Choice>
        <mc:Fallback xmlns="">
          <p:sp>
            <p:nvSpPr>
              <p:cNvPr id="3" name="コンテンツ プレースホルダー 2">
                <a:extLst>
                  <a:ext uri="{FF2B5EF4-FFF2-40B4-BE49-F238E27FC236}">
                    <a16:creationId xmlns:a16="http://schemas.microsoft.com/office/drawing/2014/main" id="{E5BD7AFF-88D0-F214-2105-BEFD1BC45203}"/>
                  </a:ext>
                </a:extLst>
              </p:cNvPr>
              <p:cNvSpPr>
                <a:spLocks noGrp="1" noRot="1" noChangeAspect="1" noMove="1" noResize="1" noEditPoints="1" noAdjustHandles="1" noChangeArrowheads="1" noChangeShapeType="1" noTextEdit="1"/>
              </p:cNvSpPr>
              <p:nvPr>
                <p:ph idx="1"/>
              </p:nvPr>
            </p:nvSpPr>
            <p:spPr>
              <a:blipFill>
                <a:blip r:embed="rId2"/>
                <a:stretch>
                  <a:fillRect l="-1088" t="-119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BA56A34-4BDA-9BD7-D4A2-FA7E87C4C19C}"/>
              </a:ext>
            </a:extLst>
          </p:cNvPr>
          <p:cNvSpPr>
            <a:spLocks noGrp="1"/>
          </p:cNvSpPr>
          <p:nvPr>
            <p:ph type="sldNum" sz="quarter" idx="12"/>
          </p:nvPr>
        </p:nvSpPr>
        <p:spPr/>
        <p:txBody>
          <a:bodyPr/>
          <a:lstStyle/>
          <a:p>
            <a:fld id="{3C83C733-A267-4C27-B924-90460700986B}" type="slidenum">
              <a:rPr lang="ja-JP" altLang="en-US" smtClean="0"/>
              <a:pPr/>
              <a:t>42</a:t>
            </a:fld>
            <a:endParaRPr lang="ja-JP" altLang="en-US"/>
          </a:p>
        </p:txBody>
      </p:sp>
    </p:spTree>
    <p:extLst>
      <p:ext uri="{BB962C8B-B14F-4D97-AF65-F5344CB8AC3E}">
        <p14:creationId xmlns:p14="http://schemas.microsoft.com/office/powerpoint/2010/main" val="1206342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622D3-4347-890C-BA5F-BE73022C19F2}"/>
              </a:ext>
            </a:extLst>
          </p:cNvPr>
          <p:cNvSpPr>
            <a:spLocks noGrp="1"/>
          </p:cNvSpPr>
          <p:nvPr>
            <p:ph type="title"/>
          </p:nvPr>
        </p:nvSpPr>
        <p:spPr/>
        <p:txBody>
          <a:bodyPr/>
          <a:lstStyle/>
          <a:p>
            <a:r>
              <a:rPr kumimoji="1" lang="ja-JP" altLang="en-US"/>
              <a:t>得られたパラメータから直線を描画する</a:t>
            </a:r>
          </a:p>
        </p:txBody>
      </p:sp>
      <p:sp>
        <p:nvSpPr>
          <p:cNvPr id="3" name="コンテンツ プレースホルダー 2">
            <a:extLst>
              <a:ext uri="{FF2B5EF4-FFF2-40B4-BE49-F238E27FC236}">
                <a16:creationId xmlns:a16="http://schemas.microsoft.com/office/drawing/2014/main" id="{643EF548-CC1C-B692-158A-A7D8CB9620B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E50BEE-865A-68F5-5222-7F3A288A991E}"/>
              </a:ext>
            </a:extLst>
          </p:cNvPr>
          <p:cNvSpPr>
            <a:spLocks noGrp="1"/>
          </p:cNvSpPr>
          <p:nvPr>
            <p:ph type="sldNum" sz="quarter" idx="12"/>
          </p:nvPr>
        </p:nvSpPr>
        <p:spPr/>
        <p:txBody>
          <a:bodyPr/>
          <a:lstStyle/>
          <a:p>
            <a:fld id="{3C83C733-A267-4C27-B924-90460700986B}" type="slidenum">
              <a:rPr lang="ja-JP" altLang="en-US" smtClean="0"/>
              <a:pPr/>
              <a:t>43</a:t>
            </a:fld>
            <a:endParaRPr lang="ja-JP" altLang="en-US"/>
          </a:p>
        </p:txBody>
      </p:sp>
      <p:sp>
        <p:nvSpPr>
          <p:cNvPr id="5" name="テキスト ボックス 4">
            <a:extLst>
              <a:ext uri="{FF2B5EF4-FFF2-40B4-BE49-F238E27FC236}">
                <a16:creationId xmlns:a16="http://schemas.microsoft.com/office/drawing/2014/main" id="{CFDAFA73-88C1-1029-EA24-AF96C75910EA}"/>
              </a:ext>
            </a:extLst>
          </p:cNvPr>
          <p:cNvSpPr txBox="1"/>
          <p:nvPr/>
        </p:nvSpPr>
        <p:spPr>
          <a:xfrm>
            <a:off x="262076" y="1058429"/>
            <a:ext cx="11662756" cy="3170099"/>
          </a:xfrm>
          <a:prstGeom prst="rect">
            <a:avLst/>
          </a:prstGeom>
          <a:solidFill>
            <a:schemeClr val="tx1"/>
          </a:solidFill>
        </p:spPr>
        <p:txBody>
          <a:bodyPr wrap="square" rtlCol="0">
            <a:spAutoFit/>
          </a:bodyPr>
          <a:lstStyle/>
          <a:p>
            <a:r>
              <a:rPr lang="en" altLang="ja-JP" sz="2000" b="0" dirty="0" err="1">
                <a:solidFill>
                  <a:srgbClr val="D4D4D4"/>
                </a:solidFill>
                <a:effectLst/>
                <a:latin typeface="Courier New" panose="02070309020205020404" pitchFamily="49" charset="0"/>
              </a:rPr>
              <a:t>y_dash</a:t>
            </a:r>
            <a:r>
              <a:rPr lang="en" altLang="ja-JP" sz="2000" b="0" dirty="0">
                <a:solidFill>
                  <a:srgbClr val="D4D4D4"/>
                </a:solidFill>
                <a:effectLst/>
                <a:latin typeface="Courier New" panose="02070309020205020404" pitchFamily="49" charset="0"/>
              </a:rPr>
              <a:t> = </a:t>
            </a:r>
            <a:r>
              <a:rPr lang="en" altLang="ja-JP" sz="2000" b="0" dirty="0" err="1">
                <a:solidFill>
                  <a:srgbClr val="D4D4D4"/>
                </a:solidFill>
                <a:effectLst/>
                <a:latin typeface="Courier New" panose="02070309020205020404" pitchFamily="49" charset="0"/>
              </a:rPr>
              <a:t>a_dash</a:t>
            </a:r>
            <a:r>
              <a:rPr lang="en" altLang="ja-JP" sz="2000" b="0" dirty="0">
                <a:solidFill>
                  <a:srgbClr val="D4D4D4"/>
                </a:solidFill>
                <a:effectLst/>
                <a:latin typeface="Courier New" panose="02070309020205020404" pitchFamily="49" charset="0"/>
              </a:rPr>
              <a:t> * x + </a:t>
            </a:r>
            <a:r>
              <a:rPr lang="en" altLang="ja-JP" sz="2000" b="0" dirty="0" err="1">
                <a:solidFill>
                  <a:srgbClr val="D4D4D4"/>
                </a:solidFill>
                <a:effectLst/>
                <a:latin typeface="Courier New" panose="02070309020205020404" pitchFamily="49" charset="0"/>
              </a:rPr>
              <a:t>b_dash</a:t>
            </a:r>
            <a:endParaRPr lang="en" altLang="ja-JP" sz="2000" b="0" dirty="0">
              <a:solidFill>
                <a:srgbClr val="D4D4D4"/>
              </a:solidFill>
              <a:effectLst/>
              <a:latin typeface="Courier New" panose="02070309020205020404" pitchFamily="49" charset="0"/>
            </a:endParaRPr>
          </a:p>
          <a:p>
            <a:br>
              <a:rPr lang="en" altLang="ja-JP" sz="2000" b="0" dirty="0">
                <a:solidFill>
                  <a:srgbClr val="D4D4D4"/>
                </a:solidFill>
                <a:effectLst/>
                <a:latin typeface="Courier New" panose="02070309020205020404" pitchFamily="49" charset="0"/>
              </a:rPr>
            </a:br>
            <a:r>
              <a:rPr lang="en" altLang="ja-JP" sz="2000" b="0" dirty="0">
                <a:solidFill>
                  <a:srgbClr val="D4D4D4"/>
                </a:solidFill>
                <a:effectLst/>
                <a:latin typeface="Courier New" panose="02070309020205020404" pitchFamily="49" charset="0"/>
              </a:rPr>
              <a:t>fig = </a:t>
            </a:r>
            <a:r>
              <a:rPr lang="en" altLang="ja-JP" sz="2000" b="0" dirty="0" err="1">
                <a:solidFill>
                  <a:srgbClr val="D4D4D4"/>
                </a:solidFill>
                <a:effectLst/>
                <a:latin typeface="Courier New" panose="02070309020205020404" pitchFamily="49" charset="0"/>
              </a:rPr>
              <a:t>plt.figure</a:t>
            </a:r>
            <a:r>
              <a:rPr lang="en" altLang="ja-JP" sz="2000" b="0" dirty="0">
                <a:solidFill>
                  <a:srgbClr val="DCDCDC"/>
                </a:solidFill>
                <a:effectLst/>
                <a:latin typeface="Courier New" panose="02070309020205020404" pitchFamily="49" charset="0"/>
              </a:rPr>
              <a:t>(</a:t>
            </a:r>
            <a:r>
              <a:rPr lang="en" altLang="ja-JP" sz="2000" b="0" dirty="0" err="1">
                <a:solidFill>
                  <a:srgbClr val="D4D4D4"/>
                </a:solidFill>
                <a:effectLst/>
                <a:latin typeface="Courier New" panose="02070309020205020404" pitchFamily="49" charset="0"/>
              </a:rPr>
              <a:t>figsize</a:t>
            </a:r>
            <a:r>
              <a:rPr lang="en" altLang="ja-JP" sz="2000" b="0" dirty="0">
                <a:solidFill>
                  <a:srgbClr val="D4D4D4"/>
                </a:solidFill>
                <a:effectLst/>
                <a:latin typeface="Courier New" panose="02070309020205020404" pitchFamily="49" charset="0"/>
              </a:rPr>
              <a:t> = </a:t>
            </a:r>
            <a:r>
              <a:rPr lang="en" altLang="ja-JP" sz="2000" b="0" dirty="0">
                <a:solidFill>
                  <a:srgbClr val="DCDCDC"/>
                </a:solidFill>
                <a:effectLst/>
                <a:latin typeface="Courier New" panose="02070309020205020404" pitchFamily="49" charset="0"/>
              </a:rPr>
              <a:t>(</a:t>
            </a:r>
            <a:r>
              <a:rPr lang="en" altLang="ja-JP" sz="2000" b="0" dirty="0">
                <a:solidFill>
                  <a:srgbClr val="B5CEA8"/>
                </a:solidFill>
                <a:effectLst/>
                <a:latin typeface="Courier New" panose="02070309020205020404" pitchFamily="49" charset="0"/>
              </a:rPr>
              <a:t>5</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a:solidFill>
                  <a:srgbClr val="B5CEA8"/>
                </a:solidFill>
                <a:effectLst/>
                <a:latin typeface="Courier New" panose="02070309020205020404" pitchFamily="49" charset="0"/>
              </a:rPr>
              <a:t>5</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D4D4D4"/>
                </a:solidFill>
                <a:effectLst/>
                <a:latin typeface="Courier New" panose="02070309020205020404" pitchFamily="49" charset="0"/>
              </a:rPr>
              <a:t>ax = </a:t>
            </a:r>
            <a:r>
              <a:rPr lang="en" altLang="ja-JP" sz="2000" b="0" dirty="0" err="1">
                <a:solidFill>
                  <a:srgbClr val="D4D4D4"/>
                </a:solidFill>
                <a:effectLst/>
                <a:latin typeface="Courier New" panose="02070309020205020404" pitchFamily="49" charset="0"/>
              </a:rPr>
              <a:t>fig.add_subplot</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 </a:t>
            </a:r>
            <a:r>
              <a:rPr lang="ja-JP" altLang="en-US" sz="2000" b="0">
                <a:solidFill>
                  <a:srgbClr val="6AA94F"/>
                </a:solidFill>
                <a:effectLst/>
                <a:latin typeface="Courier New" panose="02070309020205020404" pitchFamily="49" charset="0"/>
              </a:rPr>
              <a:t>正解の直線を描画</a:t>
            </a:r>
            <a:endParaRPr lang="ja-JP" altLang="en-US" sz="2000" b="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ax.plot</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y</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label = </a:t>
            </a:r>
            <a:r>
              <a:rPr lang="en" altLang="ja-JP" sz="2000" b="0" dirty="0">
                <a:solidFill>
                  <a:srgbClr val="CE9178"/>
                </a:solidFill>
                <a:effectLst/>
                <a:latin typeface="Courier New" panose="02070309020205020404" pitchFamily="49" charset="0"/>
              </a:rPr>
              <a:t>"answer"</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color = </a:t>
            </a:r>
            <a:r>
              <a:rPr lang="en" altLang="ja-JP" sz="2000" b="0" dirty="0">
                <a:solidFill>
                  <a:srgbClr val="CE9178"/>
                </a:solidFill>
                <a:effectLst/>
                <a:latin typeface="Courier New" panose="02070309020205020404" pitchFamily="49" charset="0"/>
              </a:rPr>
              <a:t>"red"</a:t>
            </a:r>
            <a:r>
              <a:rPr lang="en" altLang="ja-JP" sz="2000" b="0" dirty="0">
                <a:solidFill>
                  <a:srgbClr val="DCDCDC"/>
                </a:solidFill>
                <a:effectLst/>
                <a:latin typeface="Courier New" panose="02070309020205020404" pitchFamily="49" charset="0"/>
              </a:rPr>
              <a:t>)</a:t>
            </a:r>
            <a:endParaRPr lang="en" altLang="ja-JP" sz="2000" b="0" dirty="0">
              <a:solidFill>
                <a:srgbClr val="D4D4D4"/>
              </a:solidFill>
              <a:effectLst/>
              <a:latin typeface="Courier New" panose="02070309020205020404" pitchFamily="49" charset="0"/>
            </a:endParaRPr>
          </a:p>
          <a:p>
            <a:r>
              <a:rPr lang="en" altLang="ja-JP" sz="2000" b="0" dirty="0">
                <a:solidFill>
                  <a:srgbClr val="6AA94F"/>
                </a:solidFill>
                <a:effectLst/>
                <a:latin typeface="Courier New" panose="02070309020205020404" pitchFamily="49" charset="0"/>
              </a:rPr>
              <a:t>#</a:t>
            </a:r>
            <a:r>
              <a:rPr lang="ja-JP" altLang="en-US" sz="2000" b="0">
                <a:solidFill>
                  <a:srgbClr val="6AA94F"/>
                </a:solidFill>
                <a:effectLst/>
                <a:latin typeface="Courier New" panose="02070309020205020404" pitchFamily="49" charset="0"/>
              </a:rPr>
              <a:t>パラメータから直線を描画</a:t>
            </a:r>
            <a:endParaRPr lang="ja-JP" altLang="en-US" sz="2000" b="0">
              <a:solidFill>
                <a:srgbClr val="D4D4D4"/>
              </a:solidFill>
              <a:effectLst/>
              <a:latin typeface="Courier New" panose="02070309020205020404" pitchFamily="49" charset="0"/>
            </a:endParaRPr>
          </a:p>
          <a:p>
            <a:r>
              <a:rPr lang="en" altLang="ja-JP" sz="2000" b="0" dirty="0" err="1">
                <a:solidFill>
                  <a:srgbClr val="D4D4D4"/>
                </a:solidFill>
                <a:effectLst/>
                <a:latin typeface="Courier New" panose="02070309020205020404" pitchFamily="49" charset="0"/>
              </a:rPr>
              <a:t>ax.plot</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x</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a:t>
            </a:r>
            <a:r>
              <a:rPr lang="en" altLang="ja-JP" sz="2000" b="0" dirty="0" err="1">
                <a:solidFill>
                  <a:srgbClr val="D4D4D4"/>
                </a:solidFill>
                <a:effectLst/>
                <a:latin typeface="Courier New" panose="02070309020205020404" pitchFamily="49" charset="0"/>
              </a:rPr>
              <a:t>y_dash</a:t>
            </a:r>
            <a:r>
              <a:rPr lang="en" altLang="ja-JP" sz="2000" b="0" dirty="0">
                <a:solidFill>
                  <a:srgbClr val="DCDCDC"/>
                </a:solidFill>
                <a:effectLst/>
                <a:latin typeface="Courier New" panose="02070309020205020404" pitchFamily="49" charset="0"/>
              </a:rPr>
              <a:t>,</a:t>
            </a:r>
            <a:r>
              <a:rPr lang="en" altLang="ja-JP" sz="2000" b="0" dirty="0">
                <a:solidFill>
                  <a:srgbClr val="D4D4D4"/>
                </a:solidFill>
                <a:effectLst/>
                <a:latin typeface="Courier New" panose="02070309020205020404" pitchFamily="49" charset="0"/>
              </a:rPr>
              <a:t> color = </a:t>
            </a:r>
            <a:r>
              <a:rPr lang="en" altLang="ja-JP" sz="2000" b="0" dirty="0">
                <a:solidFill>
                  <a:srgbClr val="CE9178"/>
                </a:solidFill>
                <a:effectLst/>
                <a:latin typeface="Courier New" panose="02070309020205020404" pitchFamily="49" charset="0"/>
              </a:rPr>
              <a:t>"green"</a:t>
            </a:r>
            <a:r>
              <a:rPr lang="en" altLang="ja-JP" sz="2000" b="0" dirty="0">
                <a:solidFill>
                  <a:srgbClr val="DCDCDC"/>
                </a:solidFill>
                <a:effectLst/>
                <a:latin typeface="Courier New" panose="02070309020205020404" pitchFamily="49" charset="0"/>
              </a:rPr>
              <a:t>)</a:t>
            </a:r>
          </a:p>
          <a:p>
            <a:endParaRPr lang="en" altLang="ja-JP" sz="2000" dirty="0">
              <a:solidFill>
                <a:srgbClr val="DCDCDC"/>
              </a:solidFill>
              <a:latin typeface="Courier New" panose="02070309020205020404" pitchFamily="49" charset="0"/>
            </a:endParaRPr>
          </a:p>
          <a:p>
            <a:r>
              <a:rPr lang="ja-JP" altLang="en-US" sz="2000" b="0">
                <a:solidFill>
                  <a:srgbClr val="FF0000"/>
                </a:solidFill>
                <a:effectLst/>
                <a:latin typeface="Courier New" panose="02070309020205020404" pitchFamily="49" charset="0"/>
              </a:rPr>
              <a:t>以下略</a:t>
            </a:r>
            <a:endParaRPr lang="en" altLang="ja-JP" sz="2000" b="0" dirty="0">
              <a:solidFill>
                <a:srgbClr val="FF0000"/>
              </a:solidFill>
              <a:effectLst/>
              <a:latin typeface="Courier New" panose="02070309020205020404" pitchFamily="49" charset="0"/>
            </a:endParaRPr>
          </a:p>
        </p:txBody>
      </p:sp>
    </p:spTree>
    <p:extLst>
      <p:ext uri="{BB962C8B-B14F-4D97-AF65-F5344CB8AC3E}">
        <p14:creationId xmlns:p14="http://schemas.microsoft.com/office/powerpoint/2010/main" val="3821044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68E82-8A7B-0038-4CB3-63D2C01A53E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9B2EED9-B175-968A-BEC8-C5D9695D81B3}"/>
              </a:ext>
            </a:extLst>
          </p:cNvPr>
          <p:cNvSpPr>
            <a:spLocks noGrp="1"/>
          </p:cNvSpPr>
          <p:nvPr>
            <p:ph idx="1"/>
          </p:nvPr>
        </p:nvSpPr>
        <p:spPr/>
        <p:txBody>
          <a:bodyPr/>
          <a:lstStyle/>
          <a:p>
            <a:pPr marL="0" indent="0">
              <a:buNone/>
            </a:pPr>
            <a:r>
              <a:rPr kumimoji="1" lang="ja-JP" altLang="en-US"/>
              <a:t>正解の直線と同様の直線が得られている</a:t>
            </a:r>
          </a:p>
        </p:txBody>
      </p:sp>
      <p:sp>
        <p:nvSpPr>
          <p:cNvPr id="4" name="スライド番号プレースホルダー 3">
            <a:extLst>
              <a:ext uri="{FF2B5EF4-FFF2-40B4-BE49-F238E27FC236}">
                <a16:creationId xmlns:a16="http://schemas.microsoft.com/office/drawing/2014/main" id="{96B81FF5-77A4-336B-692D-2969D66E0CE1}"/>
              </a:ext>
            </a:extLst>
          </p:cNvPr>
          <p:cNvSpPr>
            <a:spLocks noGrp="1"/>
          </p:cNvSpPr>
          <p:nvPr>
            <p:ph type="sldNum" sz="quarter" idx="12"/>
          </p:nvPr>
        </p:nvSpPr>
        <p:spPr/>
        <p:txBody>
          <a:bodyPr/>
          <a:lstStyle/>
          <a:p>
            <a:fld id="{3C83C733-A267-4C27-B924-90460700986B}" type="slidenum">
              <a:rPr lang="ja-JP" altLang="en-US" smtClean="0"/>
              <a:pPr/>
              <a:t>44</a:t>
            </a:fld>
            <a:endParaRPr lang="ja-JP" altLang="en-US"/>
          </a:p>
        </p:txBody>
      </p:sp>
      <p:pic>
        <p:nvPicPr>
          <p:cNvPr id="1026" name="Picture 2">
            <a:extLst>
              <a:ext uri="{FF2B5EF4-FFF2-40B4-BE49-F238E27FC236}">
                <a16:creationId xmlns:a16="http://schemas.microsoft.com/office/drawing/2014/main" id="{CAEFC183-3730-3249-CA97-192CDB2E2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171" y="1342549"/>
            <a:ext cx="4912661" cy="471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769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39569-217F-AF49-AF7D-242D23634EF0}"/>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862E84DD-5E32-6AE5-A026-5B25B98C31AB}"/>
              </a:ext>
            </a:extLst>
          </p:cNvPr>
          <p:cNvSpPr>
            <a:spLocks noGrp="1"/>
          </p:cNvSpPr>
          <p:nvPr>
            <p:ph idx="1"/>
          </p:nvPr>
        </p:nvSpPr>
        <p:spPr>
          <a:xfrm>
            <a:off x="262076" y="1058429"/>
            <a:ext cx="11929924" cy="5281028"/>
          </a:xfrm>
        </p:spPr>
        <p:txBody>
          <a:bodyPr/>
          <a:lstStyle/>
          <a:p>
            <a:r>
              <a:rPr lang="ja-JP" altLang="en-US"/>
              <a:t>教師あり学習は入力から教師信号を予測するモデル</a:t>
            </a:r>
            <a:endParaRPr lang="en-US" altLang="ja-JP" dirty="0"/>
          </a:p>
          <a:p>
            <a:endParaRPr kumimoji="1" lang="en-US" altLang="ja-JP" dirty="0"/>
          </a:p>
          <a:p>
            <a:r>
              <a:rPr lang="ja-JP" altLang="en-US"/>
              <a:t>線形回帰モデルはデータを表す直線を得る</a:t>
            </a:r>
            <a:endParaRPr lang="en-US" altLang="ja-JP" dirty="0"/>
          </a:p>
          <a:p>
            <a:endParaRPr kumimoji="1" lang="en-US" altLang="ja-JP" dirty="0"/>
          </a:p>
          <a:p>
            <a:r>
              <a:rPr lang="ja-JP" altLang="en-US"/>
              <a:t>線形回帰モデルのパラメータは平均二乗誤差の傾きが</a:t>
            </a:r>
            <a:r>
              <a:rPr lang="en-US" altLang="ja-JP" dirty="0"/>
              <a:t>0</a:t>
            </a:r>
            <a:r>
              <a:rPr lang="ja-JP" altLang="en-US"/>
              <a:t>になる時，最適となる</a:t>
            </a:r>
            <a:endParaRPr lang="en-US" altLang="ja-JP" dirty="0"/>
          </a:p>
          <a:p>
            <a:endParaRPr kumimoji="1" lang="en-US" altLang="ja-JP" dirty="0"/>
          </a:p>
          <a:p>
            <a:r>
              <a:rPr lang="ja-JP" altLang="en-US"/>
              <a:t>線形回帰モデルの最適なパラメータは，入力と教師信号の平均，分散，　　　共分散によって求められる</a:t>
            </a:r>
            <a:endParaRPr kumimoji="1" lang="ja-JP" altLang="en-US"/>
          </a:p>
        </p:txBody>
      </p:sp>
      <p:sp>
        <p:nvSpPr>
          <p:cNvPr id="4" name="スライド番号プレースホルダー 3">
            <a:extLst>
              <a:ext uri="{FF2B5EF4-FFF2-40B4-BE49-F238E27FC236}">
                <a16:creationId xmlns:a16="http://schemas.microsoft.com/office/drawing/2014/main" id="{53DAC10A-B6EB-2ADF-19ED-8C8E3B6D0524}"/>
              </a:ext>
            </a:extLst>
          </p:cNvPr>
          <p:cNvSpPr>
            <a:spLocks noGrp="1"/>
          </p:cNvSpPr>
          <p:nvPr>
            <p:ph type="sldNum" sz="quarter" idx="12"/>
          </p:nvPr>
        </p:nvSpPr>
        <p:spPr/>
        <p:txBody>
          <a:bodyPr/>
          <a:lstStyle/>
          <a:p>
            <a:fld id="{3C83C733-A267-4C27-B924-90460700986B}" type="slidenum">
              <a:rPr lang="ja-JP" altLang="en-US" smtClean="0"/>
              <a:pPr/>
              <a:t>45</a:t>
            </a:fld>
            <a:endParaRPr lang="ja-JP" altLang="en-US"/>
          </a:p>
        </p:txBody>
      </p:sp>
    </p:spTree>
    <p:extLst>
      <p:ext uri="{BB962C8B-B14F-4D97-AF65-F5344CB8AC3E}">
        <p14:creationId xmlns:p14="http://schemas.microsoft.com/office/powerpoint/2010/main" val="758986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71F81-95AA-1BFD-AA60-E8354CC93AB9}"/>
              </a:ext>
            </a:extLst>
          </p:cNvPr>
          <p:cNvSpPr>
            <a:spLocks noGrp="1"/>
          </p:cNvSpPr>
          <p:nvPr>
            <p:ph type="title"/>
          </p:nvPr>
        </p:nvSpPr>
        <p:spPr/>
        <p:txBody>
          <a:bodyPr/>
          <a:lstStyle/>
          <a:p>
            <a:r>
              <a:rPr kumimoji="1" lang="ja-JP" altLang="en-US"/>
              <a:t>宿題</a:t>
            </a:r>
            <a:r>
              <a:rPr kumimoji="1" lang="en-US" altLang="ja-JP" dirty="0"/>
              <a:t>1-1</a:t>
            </a:r>
            <a:endParaRPr kumimoji="1" lang="ja-JP" altLang="en-US"/>
          </a:p>
        </p:txBody>
      </p:sp>
      <p:sp>
        <p:nvSpPr>
          <p:cNvPr id="3" name="コンテンツ プレースホルダー 2">
            <a:extLst>
              <a:ext uri="{FF2B5EF4-FFF2-40B4-BE49-F238E27FC236}">
                <a16:creationId xmlns:a16="http://schemas.microsoft.com/office/drawing/2014/main" id="{EB84EE84-ACF4-3091-FB19-85B17AE6AC23}"/>
              </a:ext>
            </a:extLst>
          </p:cNvPr>
          <p:cNvSpPr>
            <a:spLocks noGrp="1"/>
          </p:cNvSpPr>
          <p:nvPr>
            <p:ph idx="1"/>
          </p:nvPr>
        </p:nvSpPr>
        <p:spPr/>
        <p:txBody>
          <a:bodyPr/>
          <a:lstStyle/>
          <a:p>
            <a:pPr marL="0" indent="0">
              <a:buNone/>
            </a:pPr>
            <a:r>
              <a:rPr kumimoji="1" lang="ja-JP" altLang="en-US"/>
              <a:t>下記の身長・体重のデータの平均，分散，共分散を</a:t>
            </a:r>
            <a:r>
              <a:rPr kumimoji="1" lang="en-US" altLang="ja-JP" dirty="0" err="1"/>
              <a:t>np.average</a:t>
            </a:r>
            <a:r>
              <a:rPr kumimoji="1" lang="ja-JP" altLang="en-US"/>
              <a:t>，</a:t>
            </a:r>
            <a:r>
              <a:rPr kumimoji="1" lang="en-US" altLang="ja-JP" dirty="0" err="1"/>
              <a:t>np.var</a:t>
            </a:r>
            <a:r>
              <a:rPr kumimoji="1" lang="ja-JP" altLang="en-US"/>
              <a:t>，</a:t>
            </a:r>
            <a:r>
              <a:rPr kumimoji="1" lang="en-US" altLang="ja-JP" dirty="0" err="1"/>
              <a:t>np.cov</a:t>
            </a:r>
            <a:r>
              <a:rPr kumimoji="1" lang="ja-JP" altLang="en-US"/>
              <a:t>を用いず，定義式に則りプログラムで計算する</a:t>
            </a:r>
            <a:endParaRPr kumimoji="1" lang="en-US" altLang="ja-JP" dirty="0"/>
          </a:p>
          <a:p>
            <a:pPr marL="0" indent="0">
              <a:buNone/>
            </a:pP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ACF17639-425D-7FA1-81BB-C87221DB6F9F}"/>
              </a:ext>
            </a:extLst>
          </p:cNvPr>
          <p:cNvSpPr>
            <a:spLocks noGrp="1"/>
          </p:cNvSpPr>
          <p:nvPr>
            <p:ph type="sldNum" sz="quarter" idx="12"/>
          </p:nvPr>
        </p:nvSpPr>
        <p:spPr/>
        <p:txBody>
          <a:bodyPr/>
          <a:lstStyle/>
          <a:p>
            <a:fld id="{3C83C733-A267-4C27-B924-90460700986B}" type="slidenum">
              <a:rPr lang="ja-JP" altLang="en-US" smtClean="0"/>
              <a:pPr/>
              <a:t>46</a:t>
            </a:fld>
            <a:endParaRPr lang="ja-JP" altLang="en-US"/>
          </a:p>
        </p:txBody>
      </p:sp>
      <p:graphicFrame>
        <p:nvGraphicFramePr>
          <p:cNvPr id="5" name="表 4">
            <a:extLst>
              <a:ext uri="{FF2B5EF4-FFF2-40B4-BE49-F238E27FC236}">
                <a16:creationId xmlns:a16="http://schemas.microsoft.com/office/drawing/2014/main" id="{7FFAEEED-8008-7331-D91D-9B420461FB46}"/>
              </a:ext>
            </a:extLst>
          </p:cNvPr>
          <p:cNvGraphicFramePr>
            <a:graphicFrameLocks noGrp="1"/>
          </p:cNvGraphicFramePr>
          <p:nvPr>
            <p:extLst>
              <p:ext uri="{D42A27DB-BD31-4B8C-83A1-F6EECF244321}">
                <p14:modId xmlns:p14="http://schemas.microsoft.com/office/powerpoint/2010/main" val="3297144081"/>
              </p:ext>
            </p:extLst>
          </p:nvPr>
        </p:nvGraphicFramePr>
        <p:xfrm>
          <a:off x="262076" y="2215583"/>
          <a:ext cx="4771938" cy="4079240"/>
        </p:xfrm>
        <a:graphic>
          <a:graphicData uri="http://schemas.openxmlformats.org/drawingml/2006/table">
            <a:tbl>
              <a:tblPr firstRow="1" bandRow="1">
                <a:tableStyleId>{5C22544A-7EE6-4342-B048-85BDC9FD1C3A}</a:tableStyleId>
              </a:tblPr>
              <a:tblGrid>
                <a:gridCol w="1590646">
                  <a:extLst>
                    <a:ext uri="{9D8B030D-6E8A-4147-A177-3AD203B41FA5}">
                      <a16:colId xmlns:a16="http://schemas.microsoft.com/office/drawing/2014/main" val="1720060494"/>
                    </a:ext>
                  </a:extLst>
                </a:gridCol>
                <a:gridCol w="1590646">
                  <a:extLst>
                    <a:ext uri="{9D8B030D-6E8A-4147-A177-3AD203B41FA5}">
                      <a16:colId xmlns:a16="http://schemas.microsoft.com/office/drawing/2014/main" val="2591571245"/>
                    </a:ext>
                  </a:extLst>
                </a:gridCol>
                <a:gridCol w="1590646">
                  <a:extLst>
                    <a:ext uri="{9D8B030D-6E8A-4147-A177-3AD203B41FA5}">
                      <a16:colId xmlns:a16="http://schemas.microsoft.com/office/drawing/2014/main" val="2913502042"/>
                    </a:ext>
                  </a:extLst>
                </a:gridCol>
              </a:tblGrid>
              <a:tr h="370840">
                <a:tc>
                  <a:txBody>
                    <a:bodyPr/>
                    <a:lstStyle/>
                    <a:p>
                      <a:pPr algn="ctr"/>
                      <a:r>
                        <a:rPr kumimoji="1" lang="ja-JP" altLang="en-US">
                          <a:latin typeface="MS PGothic" panose="020B0600070205080204" pitchFamily="34" charset="-128"/>
                          <a:ea typeface="MS PGothic" panose="020B0600070205080204" pitchFamily="34" charset="-128"/>
                        </a:rPr>
                        <a:t>データ番号</a:t>
                      </a:r>
                    </a:p>
                  </a:txBody>
                  <a:tcPr/>
                </a:tc>
                <a:tc>
                  <a:txBody>
                    <a:bodyPr/>
                    <a:lstStyle/>
                    <a:p>
                      <a:pPr algn="ctr"/>
                      <a:r>
                        <a:rPr kumimoji="1" lang="ja-JP" altLang="en-US">
                          <a:latin typeface="MS PGothic" panose="020B0600070205080204" pitchFamily="34" charset="-128"/>
                          <a:ea typeface="MS PGothic" panose="020B0600070205080204" pitchFamily="34" charset="-128"/>
                        </a:rPr>
                        <a:t>身長</a:t>
                      </a:r>
                    </a:p>
                  </a:txBody>
                  <a:tcPr/>
                </a:tc>
                <a:tc>
                  <a:txBody>
                    <a:bodyPr/>
                    <a:lstStyle/>
                    <a:p>
                      <a:pPr algn="ctr"/>
                      <a:r>
                        <a:rPr kumimoji="1" lang="ja-JP" altLang="en-US">
                          <a:latin typeface="MS PGothic" panose="020B0600070205080204" pitchFamily="34" charset="-128"/>
                          <a:ea typeface="MS PGothic" panose="020B0600070205080204" pitchFamily="34" charset="-128"/>
                        </a:rPr>
                        <a:t>体重</a:t>
                      </a:r>
                    </a:p>
                  </a:txBody>
                  <a:tcPr/>
                </a:tc>
                <a:extLst>
                  <a:ext uri="{0D108BD9-81ED-4DB2-BD59-A6C34878D82A}">
                    <a16:rowId xmlns:a16="http://schemas.microsoft.com/office/drawing/2014/main" val="3822233842"/>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1</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170cm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60kg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83781819"/>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2</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175cm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70kg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3400600482"/>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3</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168cm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60kg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91780347"/>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4</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180cm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75kg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759859520"/>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5</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172cm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68kg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09958799"/>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6</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165cm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58kg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62698534"/>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7</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178cm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73kg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459014644"/>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8</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160cm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55kg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871768257"/>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9</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182cm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78kg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34113001"/>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10</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167cm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63kg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3407197495"/>
                  </a:ext>
                </a:extLst>
              </a:tr>
            </a:tbl>
          </a:graphicData>
        </a:graphic>
      </p:graphicFrame>
    </p:spTree>
    <p:extLst>
      <p:ext uri="{BB962C8B-B14F-4D97-AF65-F5344CB8AC3E}">
        <p14:creationId xmlns:p14="http://schemas.microsoft.com/office/powerpoint/2010/main" val="4014894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A3FFC-A86A-D438-4FD0-83EC01D4EC84}"/>
              </a:ext>
            </a:extLst>
          </p:cNvPr>
          <p:cNvSpPr>
            <a:spLocks noGrp="1"/>
          </p:cNvSpPr>
          <p:nvPr>
            <p:ph type="title"/>
          </p:nvPr>
        </p:nvSpPr>
        <p:spPr/>
        <p:txBody>
          <a:bodyPr/>
          <a:lstStyle/>
          <a:p>
            <a:r>
              <a:rPr kumimoji="1" lang="ja-JP" altLang="en-US"/>
              <a:t>宿題</a:t>
            </a:r>
            <a:r>
              <a:rPr kumimoji="1" lang="en-US" altLang="ja-JP" dirty="0"/>
              <a:t>1-2</a:t>
            </a:r>
            <a:endParaRPr kumimoji="1" lang="ja-JP" altLang="en-US"/>
          </a:p>
        </p:txBody>
      </p:sp>
      <p:sp>
        <p:nvSpPr>
          <p:cNvPr id="3" name="コンテンツ プレースホルダー 2">
            <a:extLst>
              <a:ext uri="{FF2B5EF4-FFF2-40B4-BE49-F238E27FC236}">
                <a16:creationId xmlns:a16="http://schemas.microsoft.com/office/drawing/2014/main" id="{2E539953-B25C-6EF4-BCC6-6ABF35EF4846}"/>
              </a:ext>
            </a:extLst>
          </p:cNvPr>
          <p:cNvSpPr>
            <a:spLocks noGrp="1"/>
          </p:cNvSpPr>
          <p:nvPr>
            <p:ph idx="1"/>
          </p:nvPr>
        </p:nvSpPr>
        <p:spPr/>
        <p:txBody>
          <a:bodyPr/>
          <a:lstStyle/>
          <a:p>
            <a:pPr marL="0" indent="0">
              <a:buNone/>
            </a:pPr>
            <a:r>
              <a:rPr kumimoji="1" lang="ja-JP" altLang="en-US"/>
              <a:t>下記の身長・体重データの散布図を描画する</a:t>
            </a:r>
          </a:p>
        </p:txBody>
      </p:sp>
      <p:sp>
        <p:nvSpPr>
          <p:cNvPr id="4" name="スライド番号プレースホルダー 3">
            <a:extLst>
              <a:ext uri="{FF2B5EF4-FFF2-40B4-BE49-F238E27FC236}">
                <a16:creationId xmlns:a16="http://schemas.microsoft.com/office/drawing/2014/main" id="{12FFF902-5311-F310-7995-7558CAE7B805}"/>
              </a:ext>
            </a:extLst>
          </p:cNvPr>
          <p:cNvSpPr>
            <a:spLocks noGrp="1"/>
          </p:cNvSpPr>
          <p:nvPr>
            <p:ph type="sldNum" sz="quarter" idx="12"/>
          </p:nvPr>
        </p:nvSpPr>
        <p:spPr/>
        <p:txBody>
          <a:bodyPr/>
          <a:lstStyle/>
          <a:p>
            <a:fld id="{3C83C733-A267-4C27-B924-90460700986B}" type="slidenum">
              <a:rPr lang="ja-JP" altLang="en-US" smtClean="0"/>
              <a:pPr/>
              <a:t>47</a:t>
            </a:fld>
            <a:endParaRPr lang="ja-JP" altLang="en-US"/>
          </a:p>
        </p:txBody>
      </p:sp>
      <p:graphicFrame>
        <p:nvGraphicFramePr>
          <p:cNvPr id="5" name="表 4">
            <a:extLst>
              <a:ext uri="{FF2B5EF4-FFF2-40B4-BE49-F238E27FC236}">
                <a16:creationId xmlns:a16="http://schemas.microsoft.com/office/drawing/2014/main" id="{AC71D389-159B-7A6A-FD8A-F79FE6A9BAEC}"/>
              </a:ext>
            </a:extLst>
          </p:cNvPr>
          <p:cNvGraphicFramePr>
            <a:graphicFrameLocks noGrp="1"/>
          </p:cNvGraphicFramePr>
          <p:nvPr>
            <p:extLst>
              <p:ext uri="{D42A27DB-BD31-4B8C-83A1-F6EECF244321}">
                <p14:modId xmlns:p14="http://schemas.microsoft.com/office/powerpoint/2010/main" val="3761698959"/>
              </p:ext>
            </p:extLst>
          </p:nvPr>
        </p:nvGraphicFramePr>
        <p:xfrm>
          <a:off x="262076" y="2215583"/>
          <a:ext cx="4771938" cy="4079240"/>
        </p:xfrm>
        <a:graphic>
          <a:graphicData uri="http://schemas.openxmlformats.org/drawingml/2006/table">
            <a:tbl>
              <a:tblPr firstRow="1" bandRow="1">
                <a:tableStyleId>{5C22544A-7EE6-4342-B048-85BDC9FD1C3A}</a:tableStyleId>
              </a:tblPr>
              <a:tblGrid>
                <a:gridCol w="1590646">
                  <a:extLst>
                    <a:ext uri="{9D8B030D-6E8A-4147-A177-3AD203B41FA5}">
                      <a16:colId xmlns:a16="http://schemas.microsoft.com/office/drawing/2014/main" val="1720060494"/>
                    </a:ext>
                  </a:extLst>
                </a:gridCol>
                <a:gridCol w="1590646">
                  <a:extLst>
                    <a:ext uri="{9D8B030D-6E8A-4147-A177-3AD203B41FA5}">
                      <a16:colId xmlns:a16="http://schemas.microsoft.com/office/drawing/2014/main" val="2591571245"/>
                    </a:ext>
                  </a:extLst>
                </a:gridCol>
                <a:gridCol w="1590646">
                  <a:extLst>
                    <a:ext uri="{9D8B030D-6E8A-4147-A177-3AD203B41FA5}">
                      <a16:colId xmlns:a16="http://schemas.microsoft.com/office/drawing/2014/main" val="2913502042"/>
                    </a:ext>
                  </a:extLst>
                </a:gridCol>
              </a:tblGrid>
              <a:tr h="370840">
                <a:tc>
                  <a:txBody>
                    <a:bodyPr/>
                    <a:lstStyle/>
                    <a:p>
                      <a:pPr algn="ctr"/>
                      <a:r>
                        <a:rPr kumimoji="1" lang="ja-JP" altLang="en-US">
                          <a:latin typeface="MS PGothic" panose="020B0600070205080204" pitchFamily="34" charset="-128"/>
                          <a:ea typeface="MS PGothic" panose="020B0600070205080204" pitchFamily="34" charset="-128"/>
                        </a:rPr>
                        <a:t>データ番号</a:t>
                      </a:r>
                    </a:p>
                  </a:txBody>
                  <a:tcPr/>
                </a:tc>
                <a:tc>
                  <a:txBody>
                    <a:bodyPr/>
                    <a:lstStyle/>
                    <a:p>
                      <a:pPr algn="ctr"/>
                      <a:r>
                        <a:rPr kumimoji="1" lang="ja-JP" altLang="en-US">
                          <a:latin typeface="MS PGothic" panose="020B0600070205080204" pitchFamily="34" charset="-128"/>
                          <a:ea typeface="MS PGothic" panose="020B0600070205080204" pitchFamily="34" charset="-128"/>
                        </a:rPr>
                        <a:t>身長</a:t>
                      </a:r>
                    </a:p>
                  </a:txBody>
                  <a:tcPr/>
                </a:tc>
                <a:tc>
                  <a:txBody>
                    <a:bodyPr/>
                    <a:lstStyle/>
                    <a:p>
                      <a:pPr algn="ctr"/>
                      <a:r>
                        <a:rPr kumimoji="1" lang="ja-JP" altLang="en-US">
                          <a:latin typeface="MS PGothic" panose="020B0600070205080204" pitchFamily="34" charset="-128"/>
                          <a:ea typeface="MS PGothic" panose="020B0600070205080204" pitchFamily="34" charset="-128"/>
                        </a:rPr>
                        <a:t>体重</a:t>
                      </a:r>
                    </a:p>
                  </a:txBody>
                  <a:tcPr/>
                </a:tc>
                <a:extLst>
                  <a:ext uri="{0D108BD9-81ED-4DB2-BD59-A6C34878D82A}">
                    <a16:rowId xmlns:a16="http://schemas.microsoft.com/office/drawing/2014/main" val="3822233842"/>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1</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170cm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60kg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83781819"/>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2</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175cm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70kg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3400600482"/>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3</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168cm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60kg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91780347"/>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4</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180cm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75kg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759859520"/>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5</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172cm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68kg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09958799"/>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6</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165cm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58kg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62698534"/>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7</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178cm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73kg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459014644"/>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8</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160cm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55kg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871768257"/>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9</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182cm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78kg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34113001"/>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10</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167cm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63kg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3407197495"/>
                  </a:ext>
                </a:extLst>
              </a:tr>
            </a:tbl>
          </a:graphicData>
        </a:graphic>
      </p:graphicFrame>
    </p:spTree>
    <p:extLst>
      <p:ext uri="{BB962C8B-B14F-4D97-AF65-F5344CB8AC3E}">
        <p14:creationId xmlns:p14="http://schemas.microsoft.com/office/powerpoint/2010/main" val="1401605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627B6-15D0-2A22-59CB-C780E8829C2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8CB838E-E402-0635-B825-6174DF66EB3C}"/>
              </a:ext>
            </a:extLst>
          </p:cNvPr>
          <p:cNvSpPr>
            <a:spLocks noGrp="1"/>
          </p:cNvSpPr>
          <p:nvPr>
            <p:ph type="title"/>
          </p:nvPr>
        </p:nvSpPr>
        <p:spPr/>
        <p:txBody>
          <a:bodyPr/>
          <a:lstStyle/>
          <a:p>
            <a:r>
              <a:rPr kumimoji="1" lang="ja-JP" altLang="en-US"/>
              <a:t>宿題</a:t>
            </a:r>
            <a:r>
              <a:rPr kumimoji="1" lang="en-US" altLang="ja-JP" dirty="0"/>
              <a:t>1-3</a:t>
            </a:r>
            <a:endParaRPr kumimoji="1" lang="ja-JP" altLang="en-US"/>
          </a:p>
        </p:txBody>
      </p:sp>
      <p:sp>
        <p:nvSpPr>
          <p:cNvPr id="3" name="コンテンツ プレースホルダー 2">
            <a:extLst>
              <a:ext uri="{FF2B5EF4-FFF2-40B4-BE49-F238E27FC236}">
                <a16:creationId xmlns:a16="http://schemas.microsoft.com/office/drawing/2014/main" id="{2EFF84F4-A541-D232-547A-E3C3D1A432B0}"/>
              </a:ext>
            </a:extLst>
          </p:cNvPr>
          <p:cNvSpPr>
            <a:spLocks noGrp="1"/>
          </p:cNvSpPr>
          <p:nvPr>
            <p:ph idx="1"/>
          </p:nvPr>
        </p:nvSpPr>
        <p:spPr/>
        <p:txBody>
          <a:bodyPr/>
          <a:lstStyle/>
          <a:p>
            <a:pPr marL="0" indent="0">
              <a:buNone/>
            </a:pPr>
            <a:r>
              <a:rPr kumimoji="1" lang="ja-JP" altLang="en-US"/>
              <a:t>下記の身長・体重データに適した線形回帰モデルのパラメータを求める．　　また，求めたデータとパラメータを用いて散布図と回帰直線を描画する</a:t>
            </a:r>
          </a:p>
        </p:txBody>
      </p:sp>
      <p:sp>
        <p:nvSpPr>
          <p:cNvPr id="4" name="スライド番号プレースホルダー 3">
            <a:extLst>
              <a:ext uri="{FF2B5EF4-FFF2-40B4-BE49-F238E27FC236}">
                <a16:creationId xmlns:a16="http://schemas.microsoft.com/office/drawing/2014/main" id="{5634E790-2060-0DB6-9E37-650EC38722D0}"/>
              </a:ext>
            </a:extLst>
          </p:cNvPr>
          <p:cNvSpPr>
            <a:spLocks noGrp="1"/>
          </p:cNvSpPr>
          <p:nvPr>
            <p:ph type="sldNum" sz="quarter" idx="12"/>
          </p:nvPr>
        </p:nvSpPr>
        <p:spPr/>
        <p:txBody>
          <a:bodyPr/>
          <a:lstStyle/>
          <a:p>
            <a:fld id="{3C83C733-A267-4C27-B924-90460700986B}" type="slidenum">
              <a:rPr lang="ja-JP" altLang="en-US" smtClean="0"/>
              <a:pPr/>
              <a:t>48</a:t>
            </a:fld>
            <a:endParaRPr lang="ja-JP" altLang="en-US"/>
          </a:p>
        </p:txBody>
      </p:sp>
      <p:graphicFrame>
        <p:nvGraphicFramePr>
          <p:cNvPr id="5" name="表 4">
            <a:extLst>
              <a:ext uri="{FF2B5EF4-FFF2-40B4-BE49-F238E27FC236}">
                <a16:creationId xmlns:a16="http://schemas.microsoft.com/office/drawing/2014/main" id="{AD24B797-281A-0D2F-F885-7FD5EE8B5FAB}"/>
              </a:ext>
            </a:extLst>
          </p:cNvPr>
          <p:cNvGraphicFramePr>
            <a:graphicFrameLocks noGrp="1"/>
          </p:cNvGraphicFramePr>
          <p:nvPr/>
        </p:nvGraphicFramePr>
        <p:xfrm>
          <a:off x="262076" y="2215583"/>
          <a:ext cx="4771938" cy="4079240"/>
        </p:xfrm>
        <a:graphic>
          <a:graphicData uri="http://schemas.openxmlformats.org/drawingml/2006/table">
            <a:tbl>
              <a:tblPr firstRow="1" bandRow="1">
                <a:tableStyleId>{5C22544A-7EE6-4342-B048-85BDC9FD1C3A}</a:tableStyleId>
              </a:tblPr>
              <a:tblGrid>
                <a:gridCol w="1590646">
                  <a:extLst>
                    <a:ext uri="{9D8B030D-6E8A-4147-A177-3AD203B41FA5}">
                      <a16:colId xmlns:a16="http://schemas.microsoft.com/office/drawing/2014/main" val="1720060494"/>
                    </a:ext>
                  </a:extLst>
                </a:gridCol>
                <a:gridCol w="1590646">
                  <a:extLst>
                    <a:ext uri="{9D8B030D-6E8A-4147-A177-3AD203B41FA5}">
                      <a16:colId xmlns:a16="http://schemas.microsoft.com/office/drawing/2014/main" val="2591571245"/>
                    </a:ext>
                  </a:extLst>
                </a:gridCol>
                <a:gridCol w="1590646">
                  <a:extLst>
                    <a:ext uri="{9D8B030D-6E8A-4147-A177-3AD203B41FA5}">
                      <a16:colId xmlns:a16="http://schemas.microsoft.com/office/drawing/2014/main" val="2913502042"/>
                    </a:ext>
                  </a:extLst>
                </a:gridCol>
              </a:tblGrid>
              <a:tr h="370840">
                <a:tc>
                  <a:txBody>
                    <a:bodyPr/>
                    <a:lstStyle/>
                    <a:p>
                      <a:pPr algn="ctr"/>
                      <a:r>
                        <a:rPr kumimoji="1" lang="ja-JP" altLang="en-US">
                          <a:latin typeface="MS PGothic" panose="020B0600070205080204" pitchFamily="34" charset="-128"/>
                          <a:ea typeface="MS PGothic" panose="020B0600070205080204" pitchFamily="34" charset="-128"/>
                        </a:rPr>
                        <a:t>データ番号</a:t>
                      </a:r>
                    </a:p>
                  </a:txBody>
                  <a:tcPr/>
                </a:tc>
                <a:tc>
                  <a:txBody>
                    <a:bodyPr/>
                    <a:lstStyle/>
                    <a:p>
                      <a:pPr algn="ctr"/>
                      <a:r>
                        <a:rPr kumimoji="1" lang="ja-JP" altLang="en-US">
                          <a:latin typeface="MS PGothic" panose="020B0600070205080204" pitchFamily="34" charset="-128"/>
                          <a:ea typeface="MS PGothic" panose="020B0600070205080204" pitchFamily="34" charset="-128"/>
                        </a:rPr>
                        <a:t>身長</a:t>
                      </a:r>
                    </a:p>
                  </a:txBody>
                  <a:tcPr/>
                </a:tc>
                <a:tc>
                  <a:txBody>
                    <a:bodyPr/>
                    <a:lstStyle/>
                    <a:p>
                      <a:pPr algn="ctr"/>
                      <a:r>
                        <a:rPr kumimoji="1" lang="ja-JP" altLang="en-US">
                          <a:latin typeface="MS PGothic" panose="020B0600070205080204" pitchFamily="34" charset="-128"/>
                          <a:ea typeface="MS PGothic" panose="020B0600070205080204" pitchFamily="34" charset="-128"/>
                        </a:rPr>
                        <a:t>体重</a:t>
                      </a:r>
                    </a:p>
                  </a:txBody>
                  <a:tcPr/>
                </a:tc>
                <a:extLst>
                  <a:ext uri="{0D108BD9-81ED-4DB2-BD59-A6C34878D82A}">
                    <a16:rowId xmlns:a16="http://schemas.microsoft.com/office/drawing/2014/main" val="3822233842"/>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1</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170cm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60kg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83781819"/>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2</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175cm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70kg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3400600482"/>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3</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168cm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60kg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91780347"/>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4</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180cm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75kg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759859520"/>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5</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172cm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68kg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09958799"/>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6</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165cm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58kg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62698534"/>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7</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178cm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73kg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459014644"/>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8</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160cm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55kg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871768257"/>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9</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182cm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78kg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34113001"/>
                  </a:ext>
                </a:extLst>
              </a:tr>
              <a:tr h="370840">
                <a:tc>
                  <a:txBody>
                    <a:bodyPr/>
                    <a:lstStyle/>
                    <a:p>
                      <a:pPr algn="ctr"/>
                      <a:r>
                        <a:rPr kumimoji="1" lang="en-US" altLang="ja-JP" dirty="0">
                          <a:latin typeface="MS PGothic" panose="020B0600070205080204" pitchFamily="34" charset="-128"/>
                          <a:ea typeface="MS PGothic" panose="020B0600070205080204" pitchFamily="34" charset="-128"/>
                        </a:rPr>
                        <a:t>10</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167cm</a:t>
                      </a:r>
                      <a:endParaRPr kumimoji="1" lang="ja-JP" altLang="en-US">
                        <a:latin typeface="MS PGothic" panose="020B0600070205080204" pitchFamily="34" charset="-128"/>
                        <a:ea typeface="MS PGothic" panose="020B0600070205080204" pitchFamily="34" charset="-128"/>
                      </a:endParaRPr>
                    </a:p>
                  </a:txBody>
                  <a:tcPr/>
                </a:tc>
                <a:tc>
                  <a:txBody>
                    <a:bodyPr/>
                    <a:lstStyle/>
                    <a:p>
                      <a:pPr algn="ctr"/>
                      <a:r>
                        <a:rPr kumimoji="1" lang="en-US" altLang="ja-JP" dirty="0">
                          <a:latin typeface="MS PGothic" panose="020B0600070205080204" pitchFamily="34" charset="-128"/>
                          <a:ea typeface="MS PGothic" panose="020B0600070205080204" pitchFamily="34" charset="-128"/>
                        </a:rPr>
                        <a:t>63kg</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3407197495"/>
                  </a:ext>
                </a:extLst>
              </a:tr>
            </a:tbl>
          </a:graphicData>
        </a:graphic>
      </p:graphicFrame>
    </p:spTree>
    <p:extLst>
      <p:ext uri="{BB962C8B-B14F-4D97-AF65-F5344CB8AC3E}">
        <p14:creationId xmlns:p14="http://schemas.microsoft.com/office/powerpoint/2010/main" val="56143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BB8C7-AC5B-BCE2-3B9A-AE6F54631E70}"/>
              </a:ext>
            </a:extLst>
          </p:cNvPr>
          <p:cNvSpPr>
            <a:spLocks noGrp="1"/>
          </p:cNvSpPr>
          <p:nvPr>
            <p:ph type="ctrTitle"/>
          </p:nvPr>
        </p:nvSpPr>
        <p:spPr/>
        <p:txBody>
          <a:bodyPr/>
          <a:lstStyle/>
          <a:p>
            <a:r>
              <a:rPr kumimoji="1" lang="ja-JP" altLang="en-US"/>
              <a:t>学習班　第</a:t>
            </a:r>
            <a:r>
              <a:rPr kumimoji="1" lang="en-US" altLang="ja-JP" dirty="0"/>
              <a:t>1</a:t>
            </a:r>
            <a:r>
              <a:rPr kumimoji="1" lang="ja-JP" altLang="en-US"/>
              <a:t>回</a:t>
            </a:r>
            <a:br>
              <a:rPr kumimoji="1" lang="en-US" altLang="ja-JP" dirty="0"/>
            </a:br>
            <a:r>
              <a:rPr lang="ja-JP" altLang="en-US"/>
              <a:t>単回帰，線形回帰</a:t>
            </a:r>
            <a:endParaRPr kumimoji="1" lang="ja-JP" altLang="en-US"/>
          </a:p>
        </p:txBody>
      </p:sp>
      <p:sp>
        <p:nvSpPr>
          <p:cNvPr id="3" name="字幕 2">
            <a:extLst>
              <a:ext uri="{FF2B5EF4-FFF2-40B4-BE49-F238E27FC236}">
                <a16:creationId xmlns:a16="http://schemas.microsoft.com/office/drawing/2014/main" id="{B7489B2A-CA1F-4C6A-C069-56A59BEEAB5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48073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D9F4A-7D1A-F8D5-0F18-21B4A64E810B}"/>
              </a:ext>
            </a:extLst>
          </p:cNvPr>
          <p:cNvSpPr>
            <a:spLocks noGrp="1"/>
          </p:cNvSpPr>
          <p:nvPr>
            <p:ph type="title"/>
          </p:nvPr>
        </p:nvSpPr>
        <p:spPr/>
        <p:txBody>
          <a:bodyPr/>
          <a:lstStyle/>
          <a:p>
            <a:r>
              <a:rPr kumimoji="1" lang="ja-JP" altLang="en-US" dirty="0"/>
              <a:t>人工知能の区分</a:t>
            </a:r>
          </a:p>
        </p:txBody>
      </p:sp>
      <p:sp>
        <p:nvSpPr>
          <p:cNvPr id="3" name="コンテンツ プレースホルダー 2">
            <a:extLst>
              <a:ext uri="{FF2B5EF4-FFF2-40B4-BE49-F238E27FC236}">
                <a16:creationId xmlns:a16="http://schemas.microsoft.com/office/drawing/2014/main" id="{7AFDA203-725F-7705-F797-EE4236066896}"/>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B76EBAF-94B3-0CA8-E93B-A5580CAAF02A}"/>
              </a:ext>
            </a:extLst>
          </p:cNvPr>
          <p:cNvSpPr>
            <a:spLocks noGrp="1"/>
          </p:cNvSpPr>
          <p:nvPr>
            <p:ph type="sldNum" sz="quarter" idx="12"/>
          </p:nvPr>
        </p:nvSpPr>
        <p:spPr/>
        <p:txBody>
          <a:bodyPr/>
          <a:lstStyle/>
          <a:p>
            <a:fld id="{3C83C733-A267-4C27-B924-90460700986B}" type="slidenum">
              <a:rPr lang="ja-JP" altLang="en-US" smtClean="0"/>
              <a:pPr/>
              <a:t>6</a:t>
            </a:fld>
            <a:endParaRPr lang="ja-JP" altLang="en-US"/>
          </a:p>
        </p:txBody>
      </p:sp>
      <p:sp>
        <p:nvSpPr>
          <p:cNvPr id="5" name="四角形: 角を丸くする 4">
            <a:extLst>
              <a:ext uri="{FF2B5EF4-FFF2-40B4-BE49-F238E27FC236}">
                <a16:creationId xmlns:a16="http://schemas.microsoft.com/office/drawing/2014/main" id="{BB3167A8-0456-A137-2ACC-EE11A1C13A17}"/>
              </a:ext>
            </a:extLst>
          </p:cNvPr>
          <p:cNvSpPr/>
          <p:nvPr/>
        </p:nvSpPr>
        <p:spPr>
          <a:xfrm>
            <a:off x="262075" y="1268083"/>
            <a:ext cx="11662756" cy="5071374"/>
          </a:xfrm>
          <a:prstGeom prst="roundRect">
            <a:avLst>
              <a:gd name="adj" fmla="val 2953"/>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6" name="テキスト ボックス 5">
            <a:extLst>
              <a:ext uri="{FF2B5EF4-FFF2-40B4-BE49-F238E27FC236}">
                <a16:creationId xmlns:a16="http://schemas.microsoft.com/office/drawing/2014/main" id="{32940EE8-2BD2-EF88-6E2D-09698ED0BFE2}"/>
              </a:ext>
            </a:extLst>
          </p:cNvPr>
          <p:cNvSpPr txBox="1"/>
          <p:nvPr/>
        </p:nvSpPr>
        <p:spPr>
          <a:xfrm>
            <a:off x="5338643" y="1037251"/>
            <a:ext cx="1509622" cy="461665"/>
          </a:xfrm>
          <a:prstGeom prst="rect">
            <a:avLst/>
          </a:prstGeom>
          <a:solidFill>
            <a:schemeClr val="bg1"/>
          </a:solidFill>
        </p:spPr>
        <p:txBody>
          <a:bodyPr wrap="square" rtlCol="0">
            <a:spAutoFit/>
          </a:bodyPr>
          <a:lstStyle/>
          <a:p>
            <a:pPr algn="ctr"/>
            <a:r>
              <a:rPr kumimoji="1" lang="ja-JP" altLang="en-US" sz="2400" dirty="0">
                <a:latin typeface="MS PGothic" panose="020B0600070205080204" pitchFamily="34" charset="-128"/>
                <a:ea typeface="MS PGothic" panose="020B0600070205080204" pitchFamily="34" charset="-128"/>
              </a:rPr>
              <a:t>人工知能</a:t>
            </a:r>
          </a:p>
        </p:txBody>
      </p:sp>
      <p:sp>
        <p:nvSpPr>
          <p:cNvPr id="7" name="四角形: 角を丸くする 6">
            <a:extLst>
              <a:ext uri="{FF2B5EF4-FFF2-40B4-BE49-F238E27FC236}">
                <a16:creationId xmlns:a16="http://schemas.microsoft.com/office/drawing/2014/main" id="{A0AF7BEF-E55B-39F7-E3F3-145AAAA3838C}"/>
              </a:ext>
            </a:extLst>
          </p:cNvPr>
          <p:cNvSpPr/>
          <p:nvPr/>
        </p:nvSpPr>
        <p:spPr>
          <a:xfrm>
            <a:off x="344152" y="1989828"/>
            <a:ext cx="11498603" cy="4281576"/>
          </a:xfrm>
          <a:prstGeom prst="roundRect">
            <a:avLst>
              <a:gd name="adj" fmla="val 2953"/>
            </a:avLst>
          </a:prstGeom>
          <a:solidFill>
            <a:schemeClr val="bg1"/>
          </a:solid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8" name="テキスト ボックス 7">
            <a:extLst>
              <a:ext uri="{FF2B5EF4-FFF2-40B4-BE49-F238E27FC236}">
                <a16:creationId xmlns:a16="http://schemas.microsoft.com/office/drawing/2014/main" id="{87C6B630-199E-9F17-8D17-2C0C0AFA8547}"/>
              </a:ext>
            </a:extLst>
          </p:cNvPr>
          <p:cNvSpPr txBox="1"/>
          <p:nvPr/>
        </p:nvSpPr>
        <p:spPr>
          <a:xfrm>
            <a:off x="344152" y="1498916"/>
            <a:ext cx="4912415" cy="461665"/>
          </a:xfrm>
          <a:prstGeom prst="rect">
            <a:avLst/>
          </a:prstGeom>
          <a:solidFill>
            <a:schemeClr val="bg1"/>
          </a:solidFill>
        </p:spPr>
        <p:txBody>
          <a:bodyPr wrap="square" rtlCol="0">
            <a:spAutoFit/>
          </a:bodyPr>
          <a:lstStyle/>
          <a:p>
            <a:pPr algn="ctr"/>
            <a:r>
              <a:rPr kumimoji="1" lang="ja-JP" altLang="en-US" sz="2400" dirty="0">
                <a:latin typeface="MS PGothic" panose="020B0600070205080204" pitchFamily="34" charset="-128"/>
                <a:ea typeface="MS PGothic" panose="020B0600070205080204" pitchFamily="34" charset="-128"/>
              </a:rPr>
              <a:t>アルゴリズム，エキスパートシステム</a:t>
            </a:r>
          </a:p>
        </p:txBody>
      </p:sp>
      <p:sp>
        <p:nvSpPr>
          <p:cNvPr id="9" name="テキスト ボックス 8">
            <a:extLst>
              <a:ext uri="{FF2B5EF4-FFF2-40B4-BE49-F238E27FC236}">
                <a16:creationId xmlns:a16="http://schemas.microsoft.com/office/drawing/2014/main" id="{DB4211D5-5ED3-6A3F-8573-0AE6383E61D7}"/>
              </a:ext>
            </a:extLst>
          </p:cNvPr>
          <p:cNvSpPr txBox="1"/>
          <p:nvPr/>
        </p:nvSpPr>
        <p:spPr>
          <a:xfrm>
            <a:off x="5341189" y="1759975"/>
            <a:ext cx="1509622" cy="461665"/>
          </a:xfrm>
          <a:prstGeom prst="rect">
            <a:avLst/>
          </a:prstGeom>
          <a:solidFill>
            <a:schemeClr val="bg1"/>
          </a:solidFill>
        </p:spPr>
        <p:txBody>
          <a:bodyPr wrap="square" rtlCol="0">
            <a:spAutoFit/>
          </a:bodyPr>
          <a:lstStyle/>
          <a:p>
            <a:pPr algn="ctr"/>
            <a:r>
              <a:rPr kumimoji="1" lang="ja-JP" altLang="en-US" sz="2400" dirty="0">
                <a:solidFill>
                  <a:srgbClr val="FFC000"/>
                </a:solidFill>
                <a:latin typeface="MS PGothic" panose="020B0600070205080204" pitchFamily="34" charset="-128"/>
                <a:ea typeface="MS PGothic" panose="020B0600070205080204" pitchFamily="34" charset="-128"/>
              </a:rPr>
              <a:t>機械学習</a:t>
            </a:r>
          </a:p>
        </p:txBody>
      </p:sp>
      <p:sp>
        <p:nvSpPr>
          <p:cNvPr id="10" name="四角形: 角を丸くする 9">
            <a:extLst>
              <a:ext uri="{FF2B5EF4-FFF2-40B4-BE49-F238E27FC236}">
                <a16:creationId xmlns:a16="http://schemas.microsoft.com/office/drawing/2014/main" id="{65BA7AFE-DCCA-A4D7-BB73-139B908C5BC1}"/>
              </a:ext>
            </a:extLst>
          </p:cNvPr>
          <p:cNvSpPr/>
          <p:nvPr/>
        </p:nvSpPr>
        <p:spPr>
          <a:xfrm>
            <a:off x="465437" y="2451493"/>
            <a:ext cx="11256032" cy="2023932"/>
          </a:xfrm>
          <a:prstGeom prst="roundRect">
            <a:avLst>
              <a:gd name="adj" fmla="val 2953"/>
            </a:avLst>
          </a:prstGeom>
          <a:solidFill>
            <a:schemeClr val="bg1"/>
          </a:solid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1" name="テキスト ボックス 10">
            <a:extLst>
              <a:ext uri="{FF2B5EF4-FFF2-40B4-BE49-F238E27FC236}">
                <a16:creationId xmlns:a16="http://schemas.microsoft.com/office/drawing/2014/main" id="{6A64D448-9553-6071-F0E3-CBE02215743E}"/>
              </a:ext>
            </a:extLst>
          </p:cNvPr>
          <p:cNvSpPr txBox="1"/>
          <p:nvPr/>
        </p:nvSpPr>
        <p:spPr>
          <a:xfrm>
            <a:off x="5116183" y="2210350"/>
            <a:ext cx="1959634" cy="461665"/>
          </a:xfrm>
          <a:prstGeom prst="rect">
            <a:avLst/>
          </a:prstGeom>
          <a:solidFill>
            <a:schemeClr val="bg1"/>
          </a:solidFill>
        </p:spPr>
        <p:txBody>
          <a:bodyPr wrap="square" rtlCol="0">
            <a:spAutoFit/>
          </a:bodyPr>
          <a:lstStyle/>
          <a:p>
            <a:pPr algn="ctr"/>
            <a:r>
              <a:rPr kumimoji="1" lang="ja-JP" altLang="en-US" sz="2400" dirty="0">
                <a:solidFill>
                  <a:srgbClr val="0070C0"/>
                </a:solidFill>
                <a:latin typeface="MS PGothic" panose="020B0600070205080204" pitchFamily="34" charset="-128"/>
                <a:ea typeface="MS PGothic" panose="020B0600070205080204" pitchFamily="34" charset="-128"/>
              </a:rPr>
              <a:t>教師あり学習</a:t>
            </a:r>
          </a:p>
        </p:txBody>
      </p:sp>
      <p:sp>
        <p:nvSpPr>
          <p:cNvPr id="12" name="四角形: 角を丸くする 11">
            <a:extLst>
              <a:ext uri="{FF2B5EF4-FFF2-40B4-BE49-F238E27FC236}">
                <a16:creationId xmlns:a16="http://schemas.microsoft.com/office/drawing/2014/main" id="{9F6A9992-A752-F1E3-9BDC-027F89F2CBF4}"/>
              </a:ext>
            </a:extLst>
          </p:cNvPr>
          <p:cNvSpPr/>
          <p:nvPr/>
        </p:nvSpPr>
        <p:spPr>
          <a:xfrm>
            <a:off x="467984" y="4608633"/>
            <a:ext cx="5510122" cy="1429104"/>
          </a:xfrm>
          <a:prstGeom prst="roundRect">
            <a:avLst>
              <a:gd name="adj" fmla="val 2953"/>
            </a:avLst>
          </a:prstGeom>
          <a:solidFill>
            <a:schemeClr val="bg1"/>
          </a:solid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3" name="テキスト ボックス 12">
            <a:extLst>
              <a:ext uri="{FF2B5EF4-FFF2-40B4-BE49-F238E27FC236}">
                <a16:creationId xmlns:a16="http://schemas.microsoft.com/office/drawing/2014/main" id="{7AB79DBC-03F0-00FB-D03A-D8ECDA3A20F7}"/>
              </a:ext>
            </a:extLst>
          </p:cNvPr>
          <p:cNvSpPr txBox="1"/>
          <p:nvPr/>
        </p:nvSpPr>
        <p:spPr>
          <a:xfrm>
            <a:off x="2240710" y="5790872"/>
            <a:ext cx="1959634" cy="461665"/>
          </a:xfrm>
          <a:prstGeom prst="rect">
            <a:avLst/>
          </a:prstGeom>
          <a:solidFill>
            <a:schemeClr val="bg1"/>
          </a:solidFill>
        </p:spPr>
        <p:txBody>
          <a:bodyPr wrap="square" rtlCol="0">
            <a:spAutoFit/>
          </a:bodyPr>
          <a:lstStyle/>
          <a:p>
            <a:pPr algn="ctr"/>
            <a:r>
              <a:rPr kumimoji="1" lang="ja-JP" altLang="en-US" sz="2400" dirty="0">
                <a:solidFill>
                  <a:srgbClr val="0070C0"/>
                </a:solidFill>
                <a:latin typeface="MS PGothic" panose="020B0600070205080204" pitchFamily="34" charset="-128"/>
                <a:ea typeface="MS PGothic" panose="020B0600070205080204" pitchFamily="34" charset="-128"/>
              </a:rPr>
              <a:t>教師なし学習</a:t>
            </a:r>
          </a:p>
        </p:txBody>
      </p:sp>
      <p:sp>
        <p:nvSpPr>
          <p:cNvPr id="14" name="四角形: 角を丸くする 13">
            <a:extLst>
              <a:ext uri="{FF2B5EF4-FFF2-40B4-BE49-F238E27FC236}">
                <a16:creationId xmlns:a16="http://schemas.microsoft.com/office/drawing/2014/main" id="{5D683F2D-3DA5-D8B8-54A9-B1213EC583FA}"/>
              </a:ext>
            </a:extLst>
          </p:cNvPr>
          <p:cNvSpPr/>
          <p:nvPr/>
        </p:nvSpPr>
        <p:spPr>
          <a:xfrm>
            <a:off x="6211347" y="4608633"/>
            <a:ext cx="5510122" cy="1429104"/>
          </a:xfrm>
          <a:prstGeom prst="roundRect">
            <a:avLst>
              <a:gd name="adj" fmla="val 2953"/>
            </a:avLst>
          </a:prstGeom>
          <a:solidFill>
            <a:schemeClr val="bg1"/>
          </a:solid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5" name="テキスト ボックス 14">
            <a:extLst>
              <a:ext uri="{FF2B5EF4-FFF2-40B4-BE49-F238E27FC236}">
                <a16:creationId xmlns:a16="http://schemas.microsoft.com/office/drawing/2014/main" id="{DB982DA5-CBC6-5D54-2512-2C8E84ED8728}"/>
              </a:ext>
            </a:extLst>
          </p:cNvPr>
          <p:cNvSpPr txBox="1"/>
          <p:nvPr/>
        </p:nvSpPr>
        <p:spPr>
          <a:xfrm>
            <a:off x="7986591" y="5797299"/>
            <a:ext cx="1959634" cy="461665"/>
          </a:xfrm>
          <a:prstGeom prst="rect">
            <a:avLst/>
          </a:prstGeom>
          <a:solidFill>
            <a:schemeClr val="bg1"/>
          </a:solidFill>
        </p:spPr>
        <p:txBody>
          <a:bodyPr wrap="square" rtlCol="0">
            <a:spAutoFit/>
          </a:bodyPr>
          <a:lstStyle/>
          <a:p>
            <a:pPr algn="ctr"/>
            <a:r>
              <a:rPr kumimoji="1" lang="ja-JP" altLang="en-US" sz="2400" dirty="0">
                <a:solidFill>
                  <a:srgbClr val="0070C0"/>
                </a:solidFill>
                <a:latin typeface="MS PGothic" panose="020B0600070205080204" pitchFamily="34" charset="-128"/>
                <a:ea typeface="MS PGothic" panose="020B0600070205080204" pitchFamily="34" charset="-128"/>
              </a:rPr>
              <a:t>強化学習</a:t>
            </a:r>
          </a:p>
        </p:txBody>
      </p:sp>
      <p:sp>
        <p:nvSpPr>
          <p:cNvPr id="16" name="四角形: 角を丸くする 15">
            <a:extLst>
              <a:ext uri="{FF2B5EF4-FFF2-40B4-BE49-F238E27FC236}">
                <a16:creationId xmlns:a16="http://schemas.microsoft.com/office/drawing/2014/main" id="{ABC99A20-B356-92FF-54DF-E03C798BF7BC}"/>
              </a:ext>
            </a:extLst>
          </p:cNvPr>
          <p:cNvSpPr/>
          <p:nvPr/>
        </p:nvSpPr>
        <p:spPr>
          <a:xfrm>
            <a:off x="682690" y="3364047"/>
            <a:ext cx="10833402" cy="1983530"/>
          </a:xfrm>
          <a:prstGeom prst="roundRect">
            <a:avLst>
              <a:gd name="adj" fmla="val 2953"/>
            </a:avLst>
          </a:prstGeom>
          <a:solidFill>
            <a:schemeClr val="bg1"/>
          </a:solid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
        <p:nvSpPr>
          <p:cNvPr id="17" name="テキスト ボックス 16">
            <a:extLst>
              <a:ext uri="{FF2B5EF4-FFF2-40B4-BE49-F238E27FC236}">
                <a16:creationId xmlns:a16="http://schemas.microsoft.com/office/drawing/2014/main" id="{1AC316F9-612B-AD5D-875E-D62D355DEA25}"/>
              </a:ext>
            </a:extLst>
          </p:cNvPr>
          <p:cNvSpPr txBox="1"/>
          <p:nvPr/>
        </p:nvSpPr>
        <p:spPr>
          <a:xfrm>
            <a:off x="4483055" y="3135450"/>
            <a:ext cx="3243142" cy="461665"/>
          </a:xfrm>
          <a:prstGeom prst="rect">
            <a:avLst/>
          </a:prstGeom>
          <a:solidFill>
            <a:schemeClr val="bg1"/>
          </a:solidFill>
        </p:spPr>
        <p:txBody>
          <a:bodyPr wrap="square" rtlCol="0">
            <a:spAutoFit/>
          </a:bodyPr>
          <a:lstStyle/>
          <a:p>
            <a:pPr algn="ctr"/>
            <a:r>
              <a:rPr kumimoji="1" lang="ja-JP" altLang="en-US" sz="2400" dirty="0">
                <a:solidFill>
                  <a:srgbClr val="00B050"/>
                </a:solidFill>
                <a:latin typeface="MS PGothic" panose="020B0600070205080204" pitchFamily="34" charset="-128"/>
                <a:ea typeface="MS PGothic" panose="020B0600070205080204" pitchFamily="34" charset="-128"/>
              </a:rPr>
              <a:t>ニューラルネットワーク</a:t>
            </a:r>
          </a:p>
        </p:txBody>
      </p:sp>
      <p:sp>
        <p:nvSpPr>
          <p:cNvPr id="18" name="テキスト ボックス 17">
            <a:extLst>
              <a:ext uri="{FF2B5EF4-FFF2-40B4-BE49-F238E27FC236}">
                <a16:creationId xmlns:a16="http://schemas.microsoft.com/office/drawing/2014/main" id="{12C7CF40-6E8B-7019-E0EE-4FFE6B0D2CF5}"/>
              </a:ext>
            </a:extLst>
          </p:cNvPr>
          <p:cNvSpPr txBox="1"/>
          <p:nvPr/>
        </p:nvSpPr>
        <p:spPr>
          <a:xfrm>
            <a:off x="682690" y="2686102"/>
            <a:ext cx="10826620" cy="461665"/>
          </a:xfrm>
          <a:prstGeom prst="rect">
            <a:avLst/>
          </a:prstGeom>
          <a:solidFill>
            <a:schemeClr val="bg1"/>
          </a:solidFill>
        </p:spPr>
        <p:txBody>
          <a:bodyPr wrap="square" rtlCol="0">
            <a:spAutoFit/>
          </a:bodyPr>
          <a:lstStyle/>
          <a:p>
            <a:pPr algn="ctr"/>
            <a:r>
              <a:rPr kumimoji="1" lang="ja-JP" altLang="en-US" sz="2400" dirty="0">
                <a:latin typeface="MS PGothic" panose="020B0600070205080204" pitchFamily="34" charset="-128"/>
                <a:ea typeface="MS PGothic" panose="020B0600070205080204" pitchFamily="34" charset="-128"/>
              </a:rPr>
              <a:t>線形回帰，多項式回帰，ロジスティック回帰，物体検出，決定木，</a:t>
            </a:r>
            <a:r>
              <a:rPr kumimoji="1" lang="en-US" altLang="ja-JP" sz="2400" dirty="0" err="1">
                <a:latin typeface="MS PGothic" panose="020B0600070205080204" pitchFamily="34" charset="-128"/>
                <a:ea typeface="MS PGothic" panose="020B0600070205080204" pitchFamily="34" charset="-128"/>
              </a:rPr>
              <a:t>XGBoost</a:t>
            </a:r>
            <a:endParaRPr kumimoji="1" lang="ja-JP" altLang="en-US" sz="2400" dirty="0">
              <a:latin typeface="MS PGothic" panose="020B0600070205080204" pitchFamily="34" charset="-128"/>
              <a:ea typeface="MS PGothic" panose="020B0600070205080204" pitchFamily="34" charset="-128"/>
            </a:endParaRPr>
          </a:p>
        </p:txBody>
      </p:sp>
      <p:sp>
        <p:nvSpPr>
          <p:cNvPr id="19" name="テキスト ボックス 18">
            <a:extLst>
              <a:ext uri="{FF2B5EF4-FFF2-40B4-BE49-F238E27FC236}">
                <a16:creationId xmlns:a16="http://schemas.microsoft.com/office/drawing/2014/main" id="{5C41F71C-A08D-AC17-B1B5-BAC9027CBFED}"/>
              </a:ext>
            </a:extLst>
          </p:cNvPr>
          <p:cNvSpPr txBox="1"/>
          <p:nvPr/>
        </p:nvSpPr>
        <p:spPr>
          <a:xfrm>
            <a:off x="686081" y="5360017"/>
            <a:ext cx="5162628" cy="461665"/>
          </a:xfrm>
          <a:prstGeom prst="rect">
            <a:avLst/>
          </a:prstGeom>
          <a:solidFill>
            <a:schemeClr val="bg1"/>
          </a:solidFill>
        </p:spPr>
        <p:txBody>
          <a:bodyPr wrap="square" rtlCol="0">
            <a:spAutoFit/>
          </a:bodyPr>
          <a:lstStyle/>
          <a:p>
            <a:pPr algn="ctr"/>
            <a:r>
              <a:rPr kumimoji="1" lang="en-US" altLang="ja-JP" sz="2400" dirty="0" err="1">
                <a:latin typeface="MS PGothic" panose="020B0600070205080204" pitchFamily="34" charset="-128"/>
                <a:ea typeface="MS PGothic" panose="020B0600070205080204" pitchFamily="34" charset="-128"/>
              </a:rPr>
              <a:t>Kmeans</a:t>
            </a:r>
            <a:r>
              <a:rPr kumimoji="1" lang="ja-JP" altLang="en-US" sz="2400" dirty="0">
                <a:latin typeface="MS PGothic" panose="020B0600070205080204" pitchFamily="34" charset="-128"/>
                <a:ea typeface="MS PGothic" panose="020B0600070205080204" pitchFamily="34" charset="-128"/>
              </a:rPr>
              <a:t>，</a:t>
            </a:r>
            <a:r>
              <a:rPr kumimoji="1" lang="en-US" altLang="ja-JP" sz="2400" dirty="0">
                <a:latin typeface="MS PGothic" panose="020B0600070205080204" pitchFamily="34" charset="-128"/>
                <a:ea typeface="MS PGothic" panose="020B0600070205080204" pitchFamily="34" charset="-128"/>
              </a:rPr>
              <a:t>PCA</a:t>
            </a:r>
            <a:r>
              <a:rPr kumimoji="1" lang="ja-JP" altLang="en-US" sz="2400" dirty="0">
                <a:latin typeface="MS PGothic" panose="020B0600070205080204" pitchFamily="34" charset="-128"/>
                <a:ea typeface="MS PGothic" panose="020B0600070205080204" pitchFamily="34" charset="-128"/>
              </a:rPr>
              <a:t>，</a:t>
            </a:r>
            <a:r>
              <a:rPr kumimoji="1" lang="en-US" altLang="ja-JP" sz="2400" dirty="0">
                <a:latin typeface="MS PGothic" panose="020B0600070205080204" pitchFamily="34" charset="-128"/>
                <a:ea typeface="MS PGothic" panose="020B0600070205080204" pitchFamily="34" charset="-128"/>
              </a:rPr>
              <a:t>GMM</a:t>
            </a:r>
            <a:r>
              <a:rPr kumimoji="1" lang="ja-JP" altLang="en-US" sz="2400" dirty="0">
                <a:latin typeface="MS PGothic" panose="020B0600070205080204" pitchFamily="34" charset="-128"/>
                <a:ea typeface="MS PGothic" panose="020B0600070205080204" pitchFamily="34" charset="-128"/>
              </a:rPr>
              <a:t>，</a:t>
            </a:r>
            <a:r>
              <a:rPr kumimoji="1" lang="en-US" altLang="ja-JP" sz="2400" dirty="0">
                <a:latin typeface="MS PGothic" panose="020B0600070205080204" pitchFamily="34" charset="-128"/>
                <a:ea typeface="MS PGothic" panose="020B0600070205080204" pitchFamily="34" charset="-128"/>
              </a:rPr>
              <a:t>NMF</a:t>
            </a:r>
            <a:endParaRPr kumimoji="1" lang="ja-JP" altLang="en-US" sz="2400" dirty="0">
              <a:latin typeface="MS PGothic" panose="020B0600070205080204" pitchFamily="34" charset="-128"/>
              <a:ea typeface="MS PGothic" panose="020B0600070205080204" pitchFamily="34" charset="-128"/>
            </a:endParaRPr>
          </a:p>
        </p:txBody>
      </p:sp>
      <p:sp>
        <p:nvSpPr>
          <p:cNvPr id="20" name="テキスト ボックス 19">
            <a:extLst>
              <a:ext uri="{FF2B5EF4-FFF2-40B4-BE49-F238E27FC236}">
                <a16:creationId xmlns:a16="http://schemas.microsoft.com/office/drawing/2014/main" id="{55FB9C2D-CB6A-E0CE-9F81-E8F2EC34F530}"/>
              </a:ext>
            </a:extLst>
          </p:cNvPr>
          <p:cNvSpPr txBox="1"/>
          <p:nvPr/>
        </p:nvSpPr>
        <p:spPr>
          <a:xfrm>
            <a:off x="6385094" y="5360017"/>
            <a:ext cx="5162628" cy="461665"/>
          </a:xfrm>
          <a:prstGeom prst="rect">
            <a:avLst/>
          </a:prstGeom>
          <a:solidFill>
            <a:schemeClr val="bg1"/>
          </a:solid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Q</a:t>
            </a:r>
            <a:r>
              <a:rPr kumimoji="1" lang="ja-JP" altLang="en-US" sz="2400" dirty="0">
                <a:latin typeface="MS PGothic" panose="020B0600070205080204" pitchFamily="34" charset="-128"/>
                <a:ea typeface="MS PGothic" panose="020B0600070205080204" pitchFamily="34" charset="-128"/>
              </a:rPr>
              <a:t>学習，</a:t>
            </a:r>
            <a:r>
              <a:rPr kumimoji="1" lang="en-US" altLang="ja-JP" sz="2400" dirty="0">
                <a:latin typeface="MS PGothic" panose="020B0600070205080204" pitchFamily="34" charset="-128"/>
                <a:ea typeface="MS PGothic" panose="020B0600070205080204" pitchFamily="34" charset="-128"/>
              </a:rPr>
              <a:t>SARSA</a:t>
            </a:r>
            <a:r>
              <a:rPr kumimoji="1" lang="ja-JP" altLang="en-US" sz="2400" dirty="0">
                <a:latin typeface="MS PGothic" panose="020B0600070205080204" pitchFamily="34" charset="-128"/>
                <a:ea typeface="MS PGothic" panose="020B0600070205080204" pitchFamily="34" charset="-128"/>
              </a:rPr>
              <a:t>，</a:t>
            </a:r>
            <a:r>
              <a:rPr kumimoji="1" lang="en-US" altLang="ja-JP" sz="2400" dirty="0">
                <a:latin typeface="MS PGothic" panose="020B0600070205080204" pitchFamily="34" charset="-128"/>
                <a:ea typeface="MS PGothic" panose="020B0600070205080204" pitchFamily="34" charset="-128"/>
              </a:rPr>
              <a:t>TD</a:t>
            </a:r>
            <a:r>
              <a:rPr kumimoji="1" lang="ja-JP" altLang="en-US" sz="2400" dirty="0">
                <a:latin typeface="MS PGothic" panose="020B0600070205080204" pitchFamily="34" charset="-128"/>
                <a:ea typeface="MS PGothic" panose="020B0600070205080204" pitchFamily="34" charset="-128"/>
              </a:rPr>
              <a:t>法</a:t>
            </a:r>
          </a:p>
        </p:txBody>
      </p:sp>
      <p:sp>
        <p:nvSpPr>
          <p:cNvPr id="21" name="テキスト ボックス 20">
            <a:extLst>
              <a:ext uri="{FF2B5EF4-FFF2-40B4-BE49-F238E27FC236}">
                <a16:creationId xmlns:a16="http://schemas.microsoft.com/office/drawing/2014/main" id="{F46C065B-F209-4A00-1B92-4737A4914D3F}"/>
              </a:ext>
            </a:extLst>
          </p:cNvPr>
          <p:cNvSpPr txBox="1"/>
          <p:nvPr/>
        </p:nvSpPr>
        <p:spPr>
          <a:xfrm>
            <a:off x="891857" y="3597115"/>
            <a:ext cx="10408286" cy="830997"/>
          </a:xfrm>
          <a:prstGeom prst="rect">
            <a:avLst/>
          </a:prstGeom>
          <a:solidFill>
            <a:schemeClr val="bg1"/>
          </a:solidFill>
        </p:spPr>
        <p:txBody>
          <a:bodyPr wrap="square" rtlCol="0">
            <a:spAutoFit/>
          </a:bodyPr>
          <a:lstStyle/>
          <a:p>
            <a:pPr algn="ctr"/>
            <a:r>
              <a:rPr kumimoji="1" lang="ja-JP" altLang="en-US" sz="2400" dirty="0">
                <a:latin typeface="MS PGothic" panose="020B0600070205080204" pitchFamily="34" charset="-128"/>
                <a:ea typeface="MS PGothic" panose="020B0600070205080204" pitchFamily="34" charset="-128"/>
              </a:rPr>
              <a:t>畳み込みニューラルネットワーク，セマンティックセグメンテーション，</a:t>
            </a:r>
            <a:r>
              <a:rPr kumimoji="1" lang="en-US" altLang="ja-JP" sz="2400" dirty="0">
                <a:latin typeface="MS PGothic" panose="020B0600070205080204" pitchFamily="34" charset="-128"/>
                <a:ea typeface="MS PGothic" panose="020B0600070205080204" pitchFamily="34" charset="-128"/>
              </a:rPr>
              <a:t>GAN</a:t>
            </a:r>
            <a:r>
              <a:rPr kumimoji="1" lang="ja-JP" altLang="en-US" sz="2400" dirty="0">
                <a:latin typeface="MS PGothic" panose="020B0600070205080204" pitchFamily="34" charset="-128"/>
                <a:ea typeface="MS PGothic" panose="020B0600070205080204" pitchFamily="34" charset="-128"/>
              </a:rPr>
              <a:t>，</a:t>
            </a:r>
            <a:endParaRPr kumimoji="1" lang="en-US" altLang="ja-JP" sz="2400" dirty="0">
              <a:latin typeface="MS PGothic" panose="020B0600070205080204" pitchFamily="34" charset="-128"/>
              <a:ea typeface="MS PGothic" panose="020B0600070205080204" pitchFamily="34" charset="-128"/>
            </a:endParaRPr>
          </a:p>
          <a:p>
            <a:pPr algn="ctr"/>
            <a:r>
              <a:rPr kumimoji="1" lang="ja-JP" altLang="en-US" sz="2400" dirty="0">
                <a:latin typeface="MS PGothic" panose="020B0600070205080204" pitchFamily="34" charset="-128"/>
                <a:ea typeface="MS PGothic" panose="020B0600070205080204" pitchFamily="34" charset="-128"/>
              </a:rPr>
              <a:t>拡散モデル，</a:t>
            </a:r>
            <a:r>
              <a:rPr kumimoji="1" lang="en-US" altLang="ja-JP" sz="2400" dirty="0">
                <a:latin typeface="MS PGothic" panose="020B0600070205080204" pitchFamily="34" charset="-128"/>
                <a:ea typeface="MS PGothic" panose="020B0600070205080204" pitchFamily="34" charset="-128"/>
              </a:rPr>
              <a:t>Transformer</a:t>
            </a:r>
            <a:r>
              <a:rPr kumimoji="1" lang="ja-JP" altLang="en-US" sz="2400" dirty="0">
                <a:latin typeface="MS PGothic" panose="020B0600070205080204" pitchFamily="34" charset="-128"/>
                <a:ea typeface="MS PGothic" panose="020B0600070205080204" pitchFamily="34" charset="-128"/>
              </a:rPr>
              <a:t>，</a:t>
            </a:r>
            <a:r>
              <a:rPr kumimoji="1" lang="en-US" altLang="ja-JP" sz="2400" dirty="0">
                <a:latin typeface="MS PGothic" panose="020B0600070205080204" pitchFamily="34" charset="-128"/>
                <a:ea typeface="MS PGothic" panose="020B0600070205080204" pitchFamily="34" charset="-128"/>
              </a:rPr>
              <a:t>BERT</a:t>
            </a:r>
            <a:r>
              <a:rPr kumimoji="1" lang="ja-JP" altLang="en-US" sz="2400" dirty="0">
                <a:latin typeface="MS PGothic" panose="020B0600070205080204" pitchFamily="34" charset="-128"/>
                <a:ea typeface="MS PGothic" panose="020B0600070205080204" pitchFamily="34" charset="-128"/>
              </a:rPr>
              <a:t>，</a:t>
            </a:r>
            <a:r>
              <a:rPr kumimoji="1" lang="en-US" altLang="ja-JP" sz="2400" dirty="0">
                <a:latin typeface="MS PGothic" panose="020B0600070205080204" pitchFamily="34" charset="-128"/>
                <a:ea typeface="MS PGothic" panose="020B0600070205080204" pitchFamily="34" charset="-128"/>
              </a:rPr>
              <a:t>GPT</a:t>
            </a:r>
            <a:endParaRPr kumimoji="1" lang="ja-JP" altLang="en-US" sz="2400" dirty="0">
              <a:latin typeface="MS PGothic" panose="020B0600070205080204" pitchFamily="34" charset="-128"/>
              <a:ea typeface="MS PGothic" panose="020B0600070205080204" pitchFamily="34" charset="-128"/>
            </a:endParaRPr>
          </a:p>
        </p:txBody>
      </p:sp>
      <p:sp>
        <p:nvSpPr>
          <p:cNvPr id="22" name="テキスト ボックス 21">
            <a:extLst>
              <a:ext uri="{FF2B5EF4-FFF2-40B4-BE49-F238E27FC236}">
                <a16:creationId xmlns:a16="http://schemas.microsoft.com/office/drawing/2014/main" id="{443EE6D3-362A-675F-F7B2-B5197E7F1DE4}"/>
              </a:ext>
            </a:extLst>
          </p:cNvPr>
          <p:cNvSpPr txBox="1"/>
          <p:nvPr/>
        </p:nvSpPr>
        <p:spPr>
          <a:xfrm>
            <a:off x="697312" y="4434071"/>
            <a:ext cx="5440585" cy="830997"/>
          </a:xfrm>
          <a:prstGeom prst="rect">
            <a:avLst/>
          </a:prstGeom>
          <a:solidFill>
            <a:schemeClr val="bg1"/>
          </a:solidFill>
        </p:spPr>
        <p:txBody>
          <a:bodyPr wrap="square" rtlCol="0">
            <a:spAutoFit/>
          </a:bodyPr>
          <a:lstStyle/>
          <a:p>
            <a:pPr algn="ctr"/>
            <a:r>
              <a:rPr kumimoji="1" lang="ja-JP" altLang="en-US" sz="2400" dirty="0">
                <a:latin typeface="MS PGothic" panose="020B0600070205080204" pitchFamily="34" charset="-128"/>
                <a:ea typeface="MS PGothic" panose="020B0600070205080204" pitchFamily="34" charset="-128"/>
              </a:rPr>
              <a:t>再帰的ニューラルネットワーク，文章生成</a:t>
            </a:r>
            <a:endParaRPr kumimoji="1" lang="en-US" altLang="ja-JP" sz="2400" dirty="0">
              <a:latin typeface="MS PGothic" panose="020B0600070205080204" pitchFamily="34" charset="-128"/>
              <a:ea typeface="MS PGothic" panose="020B0600070205080204" pitchFamily="34" charset="-128"/>
            </a:endParaRPr>
          </a:p>
          <a:p>
            <a:pPr algn="ctr"/>
            <a:r>
              <a:rPr kumimoji="1" lang="en-US" altLang="ja-JP" sz="2400" dirty="0">
                <a:latin typeface="MS PGothic" panose="020B0600070205080204" pitchFamily="34" charset="-128"/>
                <a:ea typeface="MS PGothic" panose="020B0600070205080204" pitchFamily="34" charset="-128"/>
              </a:rPr>
              <a:t>Autoencoder</a:t>
            </a:r>
            <a:r>
              <a:rPr kumimoji="1" lang="ja-JP" altLang="en-US" sz="2400" dirty="0">
                <a:latin typeface="MS PGothic" panose="020B0600070205080204" pitchFamily="34" charset="-128"/>
                <a:ea typeface="MS PGothic" panose="020B0600070205080204" pitchFamily="34" charset="-128"/>
              </a:rPr>
              <a:t>，対照学習</a:t>
            </a:r>
          </a:p>
        </p:txBody>
      </p:sp>
      <p:sp>
        <p:nvSpPr>
          <p:cNvPr id="23" name="テキスト ボックス 22">
            <a:extLst>
              <a:ext uri="{FF2B5EF4-FFF2-40B4-BE49-F238E27FC236}">
                <a16:creationId xmlns:a16="http://schemas.microsoft.com/office/drawing/2014/main" id="{5BE66296-60DB-F543-1200-B5B9373A6EC8}"/>
              </a:ext>
            </a:extLst>
          </p:cNvPr>
          <p:cNvSpPr txBox="1"/>
          <p:nvPr/>
        </p:nvSpPr>
        <p:spPr>
          <a:xfrm>
            <a:off x="6096000" y="4613825"/>
            <a:ext cx="5339000" cy="461665"/>
          </a:xfrm>
          <a:prstGeom prst="rect">
            <a:avLst/>
          </a:prstGeom>
          <a:solidFill>
            <a:schemeClr val="bg1"/>
          </a:solidFill>
        </p:spPr>
        <p:txBody>
          <a:bodyPr wrap="square" rtlCol="0">
            <a:spAutoFit/>
          </a:bodyPr>
          <a:lstStyle/>
          <a:p>
            <a:pPr algn="ctr"/>
            <a:r>
              <a:rPr kumimoji="1" lang="en-US" altLang="ja-JP" sz="2400" dirty="0">
                <a:latin typeface="MS PGothic" panose="020B0600070205080204" pitchFamily="34" charset="-128"/>
                <a:ea typeface="MS PGothic" panose="020B0600070205080204" pitchFamily="34" charset="-128"/>
              </a:rPr>
              <a:t>DQN</a:t>
            </a:r>
            <a:r>
              <a:rPr kumimoji="1" lang="ja-JP" altLang="en-US" sz="2400">
                <a:latin typeface="MS PGothic" panose="020B0600070205080204" pitchFamily="34" charset="-128"/>
                <a:ea typeface="MS PGothic" panose="020B0600070205080204" pitchFamily="34" charset="-128"/>
              </a:rPr>
              <a:t>，</a:t>
            </a:r>
            <a:r>
              <a:rPr kumimoji="1" lang="ja-JP" altLang="en-US" sz="2400" dirty="0">
                <a:latin typeface="MS PGothic" panose="020B0600070205080204" pitchFamily="34" charset="-128"/>
                <a:ea typeface="MS PGothic" panose="020B0600070205080204" pitchFamily="34" charset="-128"/>
              </a:rPr>
              <a:t>方策勾配法，</a:t>
            </a:r>
            <a:r>
              <a:rPr kumimoji="1" lang="en-US" altLang="ja-JP" sz="2400" dirty="0">
                <a:latin typeface="MS PGothic" panose="020B0600070205080204" pitchFamily="34" charset="-128"/>
                <a:ea typeface="MS PGothic" panose="020B0600070205080204" pitchFamily="34" charset="-128"/>
              </a:rPr>
              <a:t>DDPG</a:t>
            </a:r>
            <a:endParaRPr kumimoji="1"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CCFF7C70-7597-BE21-F0D0-CEA6037F722E}"/>
              </a:ext>
            </a:extLst>
          </p:cNvPr>
          <p:cNvSpPr/>
          <p:nvPr/>
        </p:nvSpPr>
        <p:spPr>
          <a:xfrm>
            <a:off x="402184" y="2216940"/>
            <a:ext cx="11382537" cy="32004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60789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AE8D4-03CE-5342-72BE-D98AE9423774}"/>
              </a:ext>
            </a:extLst>
          </p:cNvPr>
          <p:cNvSpPr>
            <a:spLocks noGrp="1"/>
          </p:cNvSpPr>
          <p:nvPr>
            <p:ph type="title"/>
          </p:nvPr>
        </p:nvSpPr>
        <p:spPr/>
        <p:txBody>
          <a:bodyPr/>
          <a:lstStyle/>
          <a:p>
            <a:r>
              <a:rPr lang="ja-JP" altLang="en-US" dirty="0"/>
              <a:t>教師あり学習</a:t>
            </a:r>
            <a:endParaRPr kumimoji="1" lang="ja-JP" altLang="en-US" dirty="0"/>
          </a:p>
        </p:txBody>
      </p:sp>
      <p:sp>
        <p:nvSpPr>
          <p:cNvPr id="3" name="コンテンツ プレースホルダー 2">
            <a:extLst>
              <a:ext uri="{FF2B5EF4-FFF2-40B4-BE49-F238E27FC236}">
                <a16:creationId xmlns:a16="http://schemas.microsoft.com/office/drawing/2014/main" id="{E8255941-CCDF-398A-147F-C694B363A5F6}"/>
              </a:ext>
            </a:extLst>
          </p:cNvPr>
          <p:cNvSpPr>
            <a:spLocks noGrp="1"/>
          </p:cNvSpPr>
          <p:nvPr>
            <p:ph idx="1"/>
          </p:nvPr>
        </p:nvSpPr>
        <p:spPr/>
        <p:txBody>
          <a:bodyPr/>
          <a:lstStyle/>
          <a:p>
            <a:pPr marL="0" indent="0">
              <a:buNone/>
            </a:pPr>
            <a:r>
              <a:rPr lang="ja-JP" altLang="en-US"/>
              <a:t>ある</a:t>
            </a:r>
            <a:r>
              <a:rPr lang="ja-JP" altLang="en-US">
                <a:solidFill>
                  <a:srgbClr val="0070C0"/>
                </a:solidFill>
              </a:rPr>
              <a:t>入力</a:t>
            </a:r>
            <a:r>
              <a:rPr lang="ja-JP" altLang="en-US"/>
              <a:t>から</a:t>
            </a:r>
            <a:r>
              <a:rPr lang="ja-JP" altLang="en-US">
                <a:solidFill>
                  <a:srgbClr val="FF0000"/>
                </a:solidFill>
              </a:rPr>
              <a:t>答え</a:t>
            </a:r>
            <a:r>
              <a:rPr lang="ja-JP" altLang="en-US"/>
              <a:t>を予測する学習法</a:t>
            </a:r>
            <a:endParaRPr lang="en-US" altLang="ja-JP" dirty="0"/>
          </a:p>
          <a:p>
            <a:pPr marL="457200" lvl="1" indent="0">
              <a:buNone/>
            </a:pPr>
            <a:r>
              <a:rPr kumimoji="1" lang="en-US" altLang="ja-JP" dirty="0"/>
              <a:t>ex) </a:t>
            </a:r>
            <a:r>
              <a:rPr kumimoji="1" lang="ja-JP" altLang="en-US">
                <a:solidFill>
                  <a:srgbClr val="0070C0"/>
                </a:solidFill>
              </a:rPr>
              <a:t>身長</a:t>
            </a:r>
            <a:r>
              <a:rPr kumimoji="1" lang="ja-JP" altLang="en-US"/>
              <a:t>から</a:t>
            </a:r>
            <a:r>
              <a:rPr kumimoji="1" lang="ja-JP" altLang="en-US">
                <a:solidFill>
                  <a:srgbClr val="FF0000"/>
                </a:solidFill>
              </a:rPr>
              <a:t>体重</a:t>
            </a:r>
            <a:r>
              <a:rPr kumimoji="1" lang="ja-JP" altLang="en-US"/>
              <a:t>を予測する</a:t>
            </a:r>
            <a:endParaRPr kumimoji="1" lang="en-US" altLang="ja-JP" dirty="0"/>
          </a:p>
          <a:p>
            <a:pPr marL="457200" lvl="1" indent="0">
              <a:buNone/>
            </a:pPr>
            <a:r>
              <a:rPr lang="ja-JP" altLang="en-US"/>
              <a:t>　　 </a:t>
            </a:r>
            <a:r>
              <a:rPr lang="ja-JP" altLang="en-US">
                <a:solidFill>
                  <a:srgbClr val="0070C0"/>
                </a:solidFill>
              </a:rPr>
              <a:t>気温・湿度</a:t>
            </a:r>
            <a:r>
              <a:rPr lang="ja-JP" altLang="en-US"/>
              <a:t>から</a:t>
            </a:r>
            <a:r>
              <a:rPr lang="ja-JP" altLang="en-US">
                <a:solidFill>
                  <a:srgbClr val="FF0000"/>
                </a:solidFill>
              </a:rPr>
              <a:t>明日の天気</a:t>
            </a:r>
            <a:r>
              <a:rPr lang="ja-JP" altLang="en-US"/>
              <a:t>を予測する</a:t>
            </a:r>
            <a:endParaRPr lang="en-US" altLang="ja-JP" dirty="0"/>
          </a:p>
          <a:p>
            <a:pPr marL="457200" lvl="1" indent="0">
              <a:buNone/>
            </a:pPr>
            <a:endParaRPr kumimoji="1" lang="en-US" altLang="ja-JP" dirty="0"/>
          </a:p>
          <a:p>
            <a:pPr marL="0" indent="0">
              <a:buNone/>
            </a:pPr>
            <a:r>
              <a:rPr kumimoji="1" lang="en-US" altLang="ja-JP" dirty="0"/>
              <a:t>AI</a:t>
            </a:r>
            <a:r>
              <a:rPr kumimoji="1" lang="ja-JP" altLang="en-US"/>
              <a:t>に与える情報を</a:t>
            </a:r>
            <a:r>
              <a:rPr kumimoji="1" lang="ja-JP" altLang="en-US">
                <a:solidFill>
                  <a:srgbClr val="0070C0"/>
                </a:solidFill>
              </a:rPr>
              <a:t>説明変数</a:t>
            </a:r>
            <a:r>
              <a:rPr kumimoji="1" lang="ja-JP" altLang="en-US"/>
              <a:t>，</a:t>
            </a:r>
            <a:r>
              <a:rPr kumimoji="1" lang="en-US" altLang="ja-JP" dirty="0"/>
              <a:t>AI</a:t>
            </a:r>
            <a:r>
              <a:rPr kumimoji="1" lang="ja-JP" altLang="en-US"/>
              <a:t>に予測させる情報を</a:t>
            </a:r>
            <a:r>
              <a:rPr kumimoji="1" lang="ja-JP" altLang="en-US">
                <a:solidFill>
                  <a:srgbClr val="FF0000"/>
                </a:solidFill>
              </a:rPr>
              <a:t>目的変数</a:t>
            </a:r>
            <a:r>
              <a:rPr kumimoji="1" lang="ja-JP" altLang="en-US"/>
              <a:t>と呼ぶ</a:t>
            </a:r>
            <a:endParaRPr kumimoji="1" lang="en-US" altLang="ja-JP" dirty="0"/>
          </a:p>
          <a:p>
            <a:pPr marL="0" indent="0">
              <a:buNone/>
            </a:pPr>
            <a:r>
              <a:rPr lang="ja-JP" altLang="en-US"/>
              <a:t>説明変数が</a:t>
            </a:r>
            <a:r>
              <a:rPr lang="en-US" altLang="ja-JP" dirty="0"/>
              <a:t>1</a:t>
            </a:r>
            <a:r>
              <a:rPr lang="ja-JP" altLang="en-US"/>
              <a:t>つの場合</a:t>
            </a:r>
            <a:r>
              <a:rPr lang="ja-JP" altLang="en-US">
                <a:solidFill>
                  <a:srgbClr val="00B050"/>
                </a:solidFill>
              </a:rPr>
              <a:t>単回帰</a:t>
            </a:r>
            <a:r>
              <a:rPr lang="ja-JP" altLang="en-US"/>
              <a:t>，複数の場合</a:t>
            </a:r>
            <a:r>
              <a:rPr lang="ja-JP" altLang="en-US">
                <a:solidFill>
                  <a:srgbClr val="00B050"/>
                </a:solidFill>
              </a:rPr>
              <a:t>重回帰</a:t>
            </a:r>
            <a:r>
              <a:rPr lang="ja-JP" altLang="en-US"/>
              <a:t>と呼ぶ</a:t>
            </a:r>
            <a:endParaRPr kumimoji="1" lang="en-US" altLang="ja-JP" dirty="0"/>
          </a:p>
          <a:p>
            <a:pPr marL="0" indent="0">
              <a:buNone/>
            </a:pP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FC9ADD2C-CBFB-37A4-800C-4F2EBFB8A321}"/>
              </a:ext>
            </a:extLst>
          </p:cNvPr>
          <p:cNvSpPr>
            <a:spLocks noGrp="1"/>
          </p:cNvSpPr>
          <p:nvPr>
            <p:ph type="sldNum" sz="quarter" idx="12"/>
          </p:nvPr>
        </p:nvSpPr>
        <p:spPr/>
        <p:txBody>
          <a:bodyPr/>
          <a:lstStyle/>
          <a:p>
            <a:fld id="{3C83C733-A267-4C27-B924-90460700986B}" type="slidenum">
              <a:rPr lang="ja-JP" altLang="en-US" smtClean="0"/>
              <a:pPr/>
              <a:t>7</a:t>
            </a:fld>
            <a:endParaRPr lang="ja-JP" altLang="en-US"/>
          </a:p>
        </p:txBody>
      </p:sp>
      <p:graphicFrame>
        <p:nvGraphicFramePr>
          <p:cNvPr id="5" name="表 4">
            <a:extLst>
              <a:ext uri="{FF2B5EF4-FFF2-40B4-BE49-F238E27FC236}">
                <a16:creationId xmlns:a16="http://schemas.microsoft.com/office/drawing/2014/main" id="{92471409-764F-F90B-0722-9BF006053852}"/>
              </a:ext>
            </a:extLst>
          </p:cNvPr>
          <p:cNvGraphicFramePr>
            <a:graphicFrameLocks noGrp="1"/>
          </p:cNvGraphicFramePr>
          <p:nvPr>
            <p:extLst>
              <p:ext uri="{D42A27DB-BD31-4B8C-83A1-F6EECF244321}">
                <p14:modId xmlns:p14="http://schemas.microsoft.com/office/powerpoint/2010/main" val="864160918"/>
              </p:ext>
            </p:extLst>
          </p:nvPr>
        </p:nvGraphicFramePr>
        <p:xfrm>
          <a:off x="2737640" y="4146448"/>
          <a:ext cx="6711628" cy="1828800"/>
        </p:xfrm>
        <a:graphic>
          <a:graphicData uri="http://schemas.openxmlformats.org/drawingml/2006/table">
            <a:tbl>
              <a:tblPr firstRow="1" bandRow="1">
                <a:tableStyleId>{5C22544A-7EE6-4342-B048-85BDC9FD1C3A}</a:tableStyleId>
              </a:tblPr>
              <a:tblGrid>
                <a:gridCol w="3355814">
                  <a:extLst>
                    <a:ext uri="{9D8B030D-6E8A-4147-A177-3AD203B41FA5}">
                      <a16:colId xmlns:a16="http://schemas.microsoft.com/office/drawing/2014/main" val="1043775826"/>
                    </a:ext>
                  </a:extLst>
                </a:gridCol>
                <a:gridCol w="3355814">
                  <a:extLst>
                    <a:ext uri="{9D8B030D-6E8A-4147-A177-3AD203B41FA5}">
                      <a16:colId xmlns:a16="http://schemas.microsoft.com/office/drawing/2014/main" val="817305195"/>
                    </a:ext>
                  </a:extLst>
                </a:gridCol>
              </a:tblGrid>
              <a:tr h="370840">
                <a:tc>
                  <a:txBody>
                    <a:bodyPr/>
                    <a:lstStyle/>
                    <a:p>
                      <a:pPr algn="ctr"/>
                      <a:r>
                        <a:rPr kumimoji="1" lang="ja-JP" altLang="en-US" sz="2400">
                          <a:latin typeface="MS PGothic" panose="020B0600070205080204" pitchFamily="34" charset="-128"/>
                          <a:ea typeface="MS PGothic" panose="020B0600070205080204" pitchFamily="34" charset="-128"/>
                        </a:rPr>
                        <a:t>問題の呼称</a:t>
                      </a:r>
                    </a:p>
                  </a:txBody>
                  <a:tcPr/>
                </a:tc>
                <a:tc>
                  <a:txBody>
                    <a:bodyPr/>
                    <a:lstStyle/>
                    <a:p>
                      <a:pPr algn="ctr"/>
                      <a:r>
                        <a:rPr kumimoji="1" lang="ja-JP" altLang="en-US" sz="2400">
                          <a:latin typeface="MS PGothic" panose="020B0600070205080204" pitchFamily="34" charset="-128"/>
                          <a:ea typeface="MS PGothic" panose="020B0600070205080204" pitchFamily="34" charset="-128"/>
                        </a:rPr>
                        <a:t>予測させる情報</a:t>
                      </a:r>
                    </a:p>
                  </a:txBody>
                  <a:tcPr/>
                </a:tc>
                <a:extLst>
                  <a:ext uri="{0D108BD9-81ED-4DB2-BD59-A6C34878D82A}">
                    <a16:rowId xmlns:a16="http://schemas.microsoft.com/office/drawing/2014/main" val="2174488212"/>
                  </a:ext>
                </a:extLst>
              </a:tr>
              <a:tr h="370840">
                <a:tc>
                  <a:txBody>
                    <a:bodyPr/>
                    <a:lstStyle/>
                    <a:p>
                      <a:pPr algn="ctr"/>
                      <a:r>
                        <a:rPr kumimoji="1" lang="ja-JP" altLang="en-US" sz="2400">
                          <a:latin typeface="MS PGothic" panose="020B0600070205080204" pitchFamily="34" charset="-128"/>
                          <a:ea typeface="MS PGothic" panose="020B0600070205080204" pitchFamily="34" charset="-128"/>
                        </a:rPr>
                        <a:t>回帰問題</a:t>
                      </a:r>
                    </a:p>
                  </a:txBody>
                  <a:tcPr/>
                </a:tc>
                <a:tc>
                  <a:txBody>
                    <a:bodyPr/>
                    <a:lstStyle/>
                    <a:p>
                      <a:pPr algn="ctr"/>
                      <a:r>
                        <a:rPr kumimoji="1" lang="ja-JP" altLang="en-US" sz="2400">
                          <a:latin typeface="MS PGothic" panose="020B0600070205080204" pitchFamily="34" charset="-128"/>
                          <a:ea typeface="MS PGothic" panose="020B0600070205080204" pitchFamily="34" charset="-128"/>
                        </a:rPr>
                        <a:t>連続値</a:t>
                      </a:r>
                    </a:p>
                  </a:txBody>
                  <a:tcPr/>
                </a:tc>
                <a:extLst>
                  <a:ext uri="{0D108BD9-81ED-4DB2-BD59-A6C34878D82A}">
                    <a16:rowId xmlns:a16="http://schemas.microsoft.com/office/drawing/2014/main" val="3491908684"/>
                  </a:ext>
                </a:extLst>
              </a:tr>
              <a:tr h="370840">
                <a:tc>
                  <a:txBody>
                    <a:bodyPr/>
                    <a:lstStyle/>
                    <a:p>
                      <a:pPr algn="ctr"/>
                      <a:r>
                        <a:rPr kumimoji="1" lang="ja-JP" altLang="en-US" sz="2400">
                          <a:latin typeface="MS PGothic" panose="020B0600070205080204" pitchFamily="34" charset="-128"/>
                          <a:ea typeface="MS PGothic" panose="020B0600070205080204" pitchFamily="34" charset="-128"/>
                        </a:rPr>
                        <a:t>ロジスティック回帰</a:t>
                      </a:r>
                    </a:p>
                  </a:txBody>
                  <a:tcPr/>
                </a:tc>
                <a:tc>
                  <a:txBody>
                    <a:bodyPr/>
                    <a:lstStyle/>
                    <a:p>
                      <a:pPr algn="ctr"/>
                      <a:r>
                        <a:rPr kumimoji="1" lang="ja-JP" altLang="en-US" sz="2400">
                          <a:latin typeface="MS PGothic" panose="020B0600070205080204" pitchFamily="34" charset="-128"/>
                          <a:ea typeface="MS PGothic" panose="020B0600070205080204" pitchFamily="34" charset="-128"/>
                        </a:rPr>
                        <a:t>確率</a:t>
                      </a:r>
                    </a:p>
                  </a:txBody>
                  <a:tcPr/>
                </a:tc>
                <a:extLst>
                  <a:ext uri="{0D108BD9-81ED-4DB2-BD59-A6C34878D82A}">
                    <a16:rowId xmlns:a16="http://schemas.microsoft.com/office/drawing/2014/main" val="3113396368"/>
                  </a:ext>
                </a:extLst>
              </a:tr>
              <a:tr h="370840">
                <a:tc>
                  <a:txBody>
                    <a:bodyPr/>
                    <a:lstStyle/>
                    <a:p>
                      <a:pPr algn="ctr"/>
                      <a:r>
                        <a:rPr kumimoji="1" lang="ja-JP" altLang="en-US" sz="2400">
                          <a:latin typeface="MS PGothic" panose="020B0600070205080204" pitchFamily="34" charset="-128"/>
                          <a:ea typeface="MS PGothic" panose="020B0600070205080204" pitchFamily="34" charset="-128"/>
                        </a:rPr>
                        <a:t>分類問題</a:t>
                      </a:r>
                    </a:p>
                  </a:txBody>
                  <a:tcPr/>
                </a:tc>
                <a:tc>
                  <a:txBody>
                    <a:bodyPr/>
                    <a:lstStyle/>
                    <a:p>
                      <a:pPr algn="ctr"/>
                      <a:r>
                        <a:rPr kumimoji="1" lang="ja-JP" altLang="en-US" sz="2400">
                          <a:latin typeface="MS PGothic" panose="020B0600070205080204" pitchFamily="34" charset="-128"/>
                          <a:ea typeface="MS PGothic" panose="020B0600070205080204" pitchFamily="34" charset="-128"/>
                        </a:rPr>
                        <a:t>離散値</a:t>
                      </a:r>
                    </a:p>
                  </a:txBody>
                  <a:tcPr/>
                </a:tc>
                <a:extLst>
                  <a:ext uri="{0D108BD9-81ED-4DB2-BD59-A6C34878D82A}">
                    <a16:rowId xmlns:a16="http://schemas.microsoft.com/office/drawing/2014/main" val="1226157415"/>
                  </a:ext>
                </a:extLst>
              </a:tr>
            </a:tbl>
          </a:graphicData>
        </a:graphic>
      </p:graphicFrame>
    </p:spTree>
    <p:extLst>
      <p:ext uri="{BB962C8B-B14F-4D97-AF65-F5344CB8AC3E}">
        <p14:creationId xmlns:p14="http://schemas.microsoft.com/office/powerpoint/2010/main" val="338812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58C351-DA46-C9EF-8C44-A2775AE206F9}"/>
              </a:ext>
            </a:extLst>
          </p:cNvPr>
          <p:cNvSpPr>
            <a:spLocks noGrp="1"/>
          </p:cNvSpPr>
          <p:nvPr>
            <p:ph type="title"/>
          </p:nvPr>
        </p:nvSpPr>
        <p:spPr/>
        <p:txBody>
          <a:bodyPr/>
          <a:lstStyle/>
          <a:p>
            <a:r>
              <a:rPr kumimoji="1" lang="ja-JP" altLang="en-US"/>
              <a:t>線形回帰</a:t>
            </a:r>
          </a:p>
        </p:txBody>
      </p:sp>
      <p:sp>
        <p:nvSpPr>
          <p:cNvPr id="3" name="コンテンツ プレースホルダー 2">
            <a:extLst>
              <a:ext uri="{FF2B5EF4-FFF2-40B4-BE49-F238E27FC236}">
                <a16:creationId xmlns:a16="http://schemas.microsoft.com/office/drawing/2014/main" id="{2E34C5D1-29F8-3B24-8462-25DB179DD6F3}"/>
              </a:ext>
            </a:extLst>
          </p:cNvPr>
          <p:cNvSpPr>
            <a:spLocks noGrp="1"/>
          </p:cNvSpPr>
          <p:nvPr>
            <p:ph idx="1"/>
          </p:nvPr>
        </p:nvSpPr>
        <p:spPr/>
        <p:txBody>
          <a:bodyPr/>
          <a:lstStyle/>
          <a:p>
            <a:pPr marL="0" indent="0">
              <a:buNone/>
            </a:pPr>
            <a:r>
              <a:rPr kumimoji="1" lang="ja-JP" altLang="en-US"/>
              <a:t>データを表す</a:t>
            </a:r>
            <a:r>
              <a:rPr kumimoji="1" lang="ja-JP" altLang="en-US">
                <a:solidFill>
                  <a:srgbClr val="FF0000"/>
                </a:solidFill>
              </a:rPr>
              <a:t>直線</a:t>
            </a:r>
            <a:r>
              <a:rPr kumimoji="1" lang="ja-JP" altLang="en-US"/>
              <a:t>を得る</a:t>
            </a:r>
            <a:endParaRPr lang="en-US" altLang="ja-JP" dirty="0"/>
          </a:p>
          <a:p>
            <a:pPr marL="457200" lvl="1" indent="0">
              <a:buNone/>
            </a:pPr>
            <a:r>
              <a:rPr kumimoji="1" lang="en-US" altLang="ja-JP" dirty="0"/>
              <a:t>ex) </a:t>
            </a:r>
            <a:r>
              <a:rPr kumimoji="1" lang="ja-JP" altLang="en-US"/>
              <a:t>身長から体重を予測する</a:t>
            </a:r>
          </a:p>
        </p:txBody>
      </p:sp>
      <p:sp>
        <p:nvSpPr>
          <p:cNvPr id="4" name="スライド番号プレースホルダー 3">
            <a:extLst>
              <a:ext uri="{FF2B5EF4-FFF2-40B4-BE49-F238E27FC236}">
                <a16:creationId xmlns:a16="http://schemas.microsoft.com/office/drawing/2014/main" id="{237C0604-7FEA-F715-5EC6-CC2309362CB2}"/>
              </a:ext>
            </a:extLst>
          </p:cNvPr>
          <p:cNvSpPr>
            <a:spLocks noGrp="1"/>
          </p:cNvSpPr>
          <p:nvPr>
            <p:ph type="sldNum" sz="quarter" idx="12"/>
          </p:nvPr>
        </p:nvSpPr>
        <p:spPr/>
        <p:txBody>
          <a:bodyPr/>
          <a:lstStyle/>
          <a:p>
            <a:fld id="{3C83C733-A267-4C27-B924-90460700986B}" type="slidenum">
              <a:rPr lang="ja-JP" altLang="en-US" smtClean="0"/>
              <a:pPr/>
              <a:t>8</a:t>
            </a:fld>
            <a:endParaRPr lang="ja-JP" altLang="en-US"/>
          </a:p>
        </p:txBody>
      </p:sp>
      <p:sp>
        <p:nvSpPr>
          <p:cNvPr id="5" name="右矢印 4">
            <a:extLst>
              <a:ext uri="{FF2B5EF4-FFF2-40B4-BE49-F238E27FC236}">
                <a16:creationId xmlns:a16="http://schemas.microsoft.com/office/drawing/2014/main" id="{DD367F05-D4C8-89F3-33F3-EB6FB26A352A}"/>
              </a:ext>
            </a:extLst>
          </p:cNvPr>
          <p:cNvSpPr/>
          <p:nvPr/>
        </p:nvSpPr>
        <p:spPr>
          <a:xfrm>
            <a:off x="5093929" y="3755423"/>
            <a:ext cx="1993952" cy="883139"/>
          </a:xfrm>
          <a:prstGeom prst="rightArrow">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S PGothic" panose="020B0600070205080204" pitchFamily="34" charset="-128"/>
              <a:ea typeface="MS PGothic" panose="020B0600070205080204" pitchFamily="34" charset="-128"/>
            </a:endParaRPr>
          </a:p>
        </p:txBody>
      </p:sp>
      <p:pic>
        <p:nvPicPr>
          <p:cNvPr id="2050" name="Picture 2">
            <a:extLst>
              <a:ext uri="{FF2B5EF4-FFF2-40B4-BE49-F238E27FC236}">
                <a16:creationId xmlns:a16="http://schemas.microsoft.com/office/drawing/2014/main" id="{383527A4-D2BE-FDB8-1150-39AA55E06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27912" y="2280966"/>
            <a:ext cx="3900181" cy="38320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DBC7A50-25B0-0B27-1075-B5686110A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53717" y="2268192"/>
            <a:ext cx="3943710" cy="3857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4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055CD-5DF7-5188-9466-EFD093350C3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E963B17-CEB8-0C17-0832-00066CD6DB08}"/>
              </a:ext>
            </a:extLst>
          </p:cNvPr>
          <p:cNvSpPr>
            <a:spLocks noGrp="1"/>
          </p:cNvSpPr>
          <p:nvPr>
            <p:ph idx="1"/>
          </p:nvPr>
        </p:nvSpPr>
        <p:spPr/>
        <p:txBody>
          <a:bodyPr/>
          <a:lstStyle/>
          <a:p>
            <a:pPr marL="0" indent="0">
              <a:buNone/>
            </a:pPr>
            <a:r>
              <a:rPr lang="en-US" altLang="ja-JP" dirty="0"/>
              <a:t>x</a:t>
            </a:r>
            <a:r>
              <a:rPr lang="ja-JP" altLang="en-US"/>
              <a:t>座標から</a:t>
            </a:r>
            <a:r>
              <a:rPr lang="en-US" altLang="ja-JP" dirty="0"/>
              <a:t>y</a:t>
            </a:r>
            <a:r>
              <a:rPr lang="ja-JP" altLang="en-US"/>
              <a:t>座標を予測する問題設定を考える</a:t>
            </a:r>
            <a:endParaRPr kumimoji="1" lang="ja-JP" altLang="en-US"/>
          </a:p>
        </p:txBody>
      </p:sp>
      <p:sp>
        <p:nvSpPr>
          <p:cNvPr id="4" name="スライド番号プレースホルダー 3">
            <a:extLst>
              <a:ext uri="{FF2B5EF4-FFF2-40B4-BE49-F238E27FC236}">
                <a16:creationId xmlns:a16="http://schemas.microsoft.com/office/drawing/2014/main" id="{5B0AB6EC-709F-0229-220D-33679ACE5251}"/>
              </a:ext>
            </a:extLst>
          </p:cNvPr>
          <p:cNvSpPr>
            <a:spLocks noGrp="1"/>
          </p:cNvSpPr>
          <p:nvPr>
            <p:ph type="sldNum" sz="quarter" idx="12"/>
          </p:nvPr>
        </p:nvSpPr>
        <p:spPr/>
        <p:txBody>
          <a:bodyPr/>
          <a:lstStyle/>
          <a:p>
            <a:fld id="{3C83C733-A267-4C27-B924-90460700986B}" type="slidenum">
              <a:rPr lang="ja-JP" altLang="en-US" smtClean="0"/>
              <a:pPr/>
              <a:t>9</a:t>
            </a:fld>
            <a:endParaRPr lang="ja-JP" altLang="en-US"/>
          </a:p>
        </p:txBody>
      </p:sp>
      <p:graphicFrame>
        <p:nvGraphicFramePr>
          <p:cNvPr id="5" name="表 4">
            <a:extLst>
              <a:ext uri="{FF2B5EF4-FFF2-40B4-BE49-F238E27FC236}">
                <a16:creationId xmlns:a16="http://schemas.microsoft.com/office/drawing/2014/main" id="{95F492EB-0AD9-BA6F-5766-D42782118B12}"/>
              </a:ext>
            </a:extLst>
          </p:cNvPr>
          <p:cNvGraphicFramePr>
            <a:graphicFrameLocks noGrp="1"/>
          </p:cNvGraphicFramePr>
          <p:nvPr>
            <p:extLst>
              <p:ext uri="{D42A27DB-BD31-4B8C-83A1-F6EECF244321}">
                <p14:modId xmlns:p14="http://schemas.microsoft.com/office/powerpoint/2010/main" val="4095338796"/>
              </p:ext>
            </p:extLst>
          </p:nvPr>
        </p:nvGraphicFramePr>
        <p:xfrm>
          <a:off x="7486254" y="2555943"/>
          <a:ext cx="4438578" cy="2377440"/>
        </p:xfrm>
        <a:graphic>
          <a:graphicData uri="http://schemas.openxmlformats.org/drawingml/2006/table">
            <a:tbl>
              <a:tblPr firstRow="1" bandRow="1">
                <a:tableStyleId>{5C22544A-7EE6-4342-B048-85BDC9FD1C3A}</a:tableStyleId>
              </a:tblPr>
              <a:tblGrid>
                <a:gridCol w="1479526">
                  <a:extLst>
                    <a:ext uri="{9D8B030D-6E8A-4147-A177-3AD203B41FA5}">
                      <a16:colId xmlns:a16="http://schemas.microsoft.com/office/drawing/2014/main" val="3731898383"/>
                    </a:ext>
                  </a:extLst>
                </a:gridCol>
                <a:gridCol w="1479526">
                  <a:extLst>
                    <a:ext uri="{9D8B030D-6E8A-4147-A177-3AD203B41FA5}">
                      <a16:colId xmlns:a16="http://schemas.microsoft.com/office/drawing/2014/main" val="2327394930"/>
                    </a:ext>
                  </a:extLst>
                </a:gridCol>
                <a:gridCol w="1479526">
                  <a:extLst>
                    <a:ext uri="{9D8B030D-6E8A-4147-A177-3AD203B41FA5}">
                      <a16:colId xmlns:a16="http://schemas.microsoft.com/office/drawing/2014/main" val="2035211669"/>
                    </a:ext>
                  </a:extLst>
                </a:gridCol>
              </a:tblGrid>
              <a:tr h="370840">
                <a:tc>
                  <a:txBody>
                    <a:bodyPr/>
                    <a:lstStyle/>
                    <a:p>
                      <a:pPr algn="ctr"/>
                      <a:r>
                        <a:rPr kumimoji="1" lang="en-US" altLang="ja-JP" sz="2000" dirty="0">
                          <a:latin typeface="MS PGothic" panose="020B0600070205080204" pitchFamily="34" charset="-128"/>
                          <a:ea typeface="MS PGothic" panose="020B0600070205080204" pitchFamily="34" charset="-128"/>
                        </a:rPr>
                        <a:t>n</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dirty="0">
                          <a:latin typeface="MS PGothic" panose="020B0600070205080204" pitchFamily="34" charset="-128"/>
                          <a:ea typeface="MS PGothic" panose="020B0600070205080204" pitchFamily="34" charset="-128"/>
                        </a:rPr>
                        <a:t>x</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dirty="0">
                          <a:latin typeface="MS PGothic" panose="020B0600070205080204" pitchFamily="34" charset="-128"/>
                          <a:ea typeface="MS PGothic" panose="020B0600070205080204" pitchFamily="34" charset="-128"/>
                        </a:rPr>
                        <a:t>y</a:t>
                      </a:r>
                      <a:endParaRPr kumimoji="1" lang="ja-JP" altLang="en-US" sz="2000">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171149340"/>
                  </a:ext>
                </a:extLst>
              </a:tr>
              <a:tr h="370840">
                <a:tc>
                  <a:txBody>
                    <a:bodyPr/>
                    <a:lstStyle/>
                    <a:p>
                      <a:pPr algn="ctr"/>
                      <a:r>
                        <a:rPr kumimoji="1" lang="en-US" altLang="ja-JP" sz="2000" dirty="0">
                          <a:latin typeface="MS PGothic" panose="020B0600070205080204" pitchFamily="34" charset="-128"/>
                          <a:ea typeface="MS PGothic" panose="020B0600070205080204" pitchFamily="34" charset="-128"/>
                        </a:rPr>
                        <a:t>1</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b="0" i="0" kern="1200" dirty="0">
                          <a:solidFill>
                            <a:schemeClr val="dk1"/>
                          </a:solidFill>
                          <a:effectLst/>
                          <a:latin typeface="MS PGothic" panose="020B0600070205080204" pitchFamily="34" charset="-128"/>
                          <a:ea typeface="MS PGothic" panose="020B0600070205080204" pitchFamily="34" charset="-128"/>
                          <a:cs typeface="+mn-cs"/>
                        </a:rPr>
                        <a:t>0.0</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b="0" i="0" kern="1200" dirty="0">
                          <a:solidFill>
                            <a:schemeClr val="dk1"/>
                          </a:solidFill>
                          <a:effectLst/>
                          <a:latin typeface="MS PGothic" panose="020B0600070205080204" pitchFamily="34" charset="-128"/>
                          <a:ea typeface="MS PGothic" panose="020B0600070205080204" pitchFamily="34" charset="-128"/>
                          <a:cs typeface="+mn-cs"/>
                        </a:rPr>
                        <a:t>0.022</a:t>
                      </a:r>
                      <a:endParaRPr kumimoji="1" lang="ja-JP" altLang="en-US" sz="2000" dirty="0">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3868309961"/>
                  </a:ext>
                </a:extLst>
              </a:tr>
              <a:tr h="370840">
                <a:tc>
                  <a:txBody>
                    <a:bodyPr/>
                    <a:lstStyle/>
                    <a:p>
                      <a:pPr algn="ctr"/>
                      <a:r>
                        <a:rPr kumimoji="1" lang="en-US" altLang="ja-JP" sz="2000" dirty="0">
                          <a:latin typeface="MS PGothic" panose="020B0600070205080204" pitchFamily="34" charset="-128"/>
                          <a:ea typeface="MS PGothic" panose="020B0600070205080204" pitchFamily="34" charset="-128"/>
                        </a:rPr>
                        <a:t>2</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b="0" i="0" kern="1200" dirty="0">
                          <a:solidFill>
                            <a:schemeClr val="dk1"/>
                          </a:solidFill>
                          <a:effectLst/>
                          <a:latin typeface="MS PGothic" panose="020B0600070205080204" pitchFamily="34" charset="-128"/>
                          <a:ea typeface="MS PGothic" panose="020B0600070205080204" pitchFamily="34" charset="-128"/>
                          <a:cs typeface="+mn-cs"/>
                        </a:rPr>
                        <a:t>0.111</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b="0" i="0" kern="1200" dirty="0">
                          <a:solidFill>
                            <a:schemeClr val="dk1"/>
                          </a:solidFill>
                          <a:effectLst/>
                          <a:latin typeface="MS PGothic" panose="020B0600070205080204" pitchFamily="34" charset="-128"/>
                          <a:ea typeface="MS PGothic" panose="020B0600070205080204" pitchFamily="34" charset="-128"/>
                          <a:cs typeface="+mn-cs"/>
                        </a:rPr>
                        <a:t>0.065</a:t>
                      </a:r>
                      <a:endParaRPr kumimoji="1" lang="ja-JP" altLang="en-US" sz="2000" dirty="0">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177072851"/>
                  </a:ext>
                </a:extLst>
              </a:tr>
              <a:tr h="370840">
                <a:tc>
                  <a:txBody>
                    <a:bodyPr/>
                    <a:lstStyle/>
                    <a:p>
                      <a:pPr algn="ctr"/>
                      <a:r>
                        <a:rPr kumimoji="1" lang="en-US" altLang="ja-JP" sz="2000" dirty="0">
                          <a:latin typeface="MS PGothic" panose="020B0600070205080204" pitchFamily="34" charset="-128"/>
                          <a:ea typeface="MS PGothic" panose="020B0600070205080204" pitchFamily="34" charset="-128"/>
                        </a:rPr>
                        <a:t>3</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b="0" i="0" kern="1200" dirty="0">
                          <a:solidFill>
                            <a:schemeClr val="dk1"/>
                          </a:solidFill>
                          <a:effectLst/>
                          <a:latin typeface="MS PGothic" panose="020B0600070205080204" pitchFamily="34" charset="-128"/>
                          <a:ea typeface="MS PGothic" panose="020B0600070205080204" pitchFamily="34" charset="-128"/>
                          <a:cs typeface="+mn-cs"/>
                        </a:rPr>
                        <a:t>0.222</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b="0" i="0" kern="1200" dirty="0">
                          <a:solidFill>
                            <a:schemeClr val="dk1"/>
                          </a:solidFill>
                          <a:effectLst/>
                          <a:latin typeface="MS PGothic" panose="020B0600070205080204" pitchFamily="34" charset="-128"/>
                          <a:ea typeface="MS PGothic" panose="020B0600070205080204" pitchFamily="34" charset="-128"/>
                          <a:cs typeface="+mn-cs"/>
                        </a:rPr>
                        <a:t>0.147</a:t>
                      </a:r>
                      <a:endParaRPr kumimoji="1" lang="ja-JP" altLang="en-US" sz="2000" dirty="0">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3516738520"/>
                  </a:ext>
                </a:extLst>
              </a:tr>
              <a:tr h="370840">
                <a:tc>
                  <a:txBody>
                    <a:bodyPr/>
                    <a:lstStyle/>
                    <a:p>
                      <a:pPr algn="ctr"/>
                      <a:r>
                        <a:rPr kumimoji="1" lang="en-US" altLang="ja-JP" sz="2000" dirty="0">
                          <a:latin typeface="MS PGothic" panose="020B0600070205080204" pitchFamily="34" charset="-128"/>
                          <a:ea typeface="MS PGothic" panose="020B0600070205080204" pitchFamily="34" charset="-128"/>
                        </a:rPr>
                        <a:t>…</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dirty="0">
                          <a:latin typeface="MS PGothic" panose="020B0600070205080204" pitchFamily="34" charset="-128"/>
                          <a:ea typeface="MS PGothic" panose="020B0600070205080204" pitchFamily="34" charset="-128"/>
                        </a:rPr>
                        <a:t>…</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dirty="0">
                          <a:latin typeface="MS PGothic" panose="020B0600070205080204" pitchFamily="34" charset="-128"/>
                          <a:ea typeface="MS PGothic" panose="020B0600070205080204" pitchFamily="34" charset="-128"/>
                        </a:rPr>
                        <a:t>…</a:t>
                      </a:r>
                      <a:endParaRPr kumimoji="1" lang="ja-JP" altLang="en-US" sz="2000">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3640994329"/>
                  </a:ext>
                </a:extLst>
              </a:tr>
              <a:tr h="370840">
                <a:tc>
                  <a:txBody>
                    <a:bodyPr/>
                    <a:lstStyle/>
                    <a:p>
                      <a:pPr algn="ctr"/>
                      <a:r>
                        <a:rPr kumimoji="1" lang="en-US" altLang="ja-JP" sz="2000" dirty="0">
                          <a:latin typeface="MS PGothic" panose="020B0600070205080204" pitchFamily="34" charset="-128"/>
                          <a:ea typeface="MS PGothic" panose="020B0600070205080204" pitchFamily="34" charset="-128"/>
                        </a:rPr>
                        <a:t>10</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b="0" i="0" kern="1200" dirty="0">
                          <a:solidFill>
                            <a:schemeClr val="dk1"/>
                          </a:solidFill>
                          <a:effectLst/>
                          <a:latin typeface="MS PGothic" panose="020B0600070205080204" pitchFamily="34" charset="-128"/>
                          <a:ea typeface="MS PGothic" panose="020B0600070205080204" pitchFamily="34" charset="-128"/>
                          <a:cs typeface="+mn-cs"/>
                        </a:rPr>
                        <a:t>1.0</a:t>
                      </a:r>
                      <a:endParaRPr kumimoji="1" lang="ja-JP" altLang="en-US" sz="2000">
                        <a:latin typeface="MS PGothic" panose="020B0600070205080204" pitchFamily="34" charset="-128"/>
                        <a:ea typeface="MS PGothic" panose="020B0600070205080204" pitchFamily="34" charset="-128"/>
                      </a:endParaRPr>
                    </a:p>
                  </a:txBody>
                  <a:tcPr/>
                </a:tc>
                <a:tc>
                  <a:txBody>
                    <a:bodyPr/>
                    <a:lstStyle/>
                    <a:p>
                      <a:pPr algn="ctr"/>
                      <a:r>
                        <a:rPr kumimoji="1" lang="en-US" altLang="ja-JP" sz="2000" b="0" i="0" kern="1200" dirty="0">
                          <a:solidFill>
                            <a:schemeClr val="dk1"/>
                          </a:solidFill>
                          <a:effectLst/>
                          <a:latin typeface="MS PGothic" panose="020B0600070205080204" pitchFamily="34" charset="-128"/>
                          <a:ea typeface="MS PGothic" panose="020B0600070205080204" pitchFamily="34" charset="-128"/>
                          <a:cs typeface="+mn-cs"/>
                        </a:rPr>
                        <a:t>0.673</a:t>
                      </a:r>
                      <a:endParaRPr kumimoji="1" lang="ja-JP" altLang="en-US" sz="2000" dirty="0">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3259817075"/>
                  </a:ext>
                </a:extLst>
              </a:tr>
            </a:tbl>
          </a:graphicData>
        </a:graphic>
      </p:graphicFrame>
      <p:sp>
        <p:nvSpPr>
          <p:cNvPr id="7" name="四角形吹き出し 6">
            <a:extLst>
              <a:ext uri="{FF2B5EF4-FFF2-40B4-BE49-F238E27FC236}">
                <a16:creationId xmlns:a16="http://schemas.microsoft.com/office/drawing/2014/main" id="{82ECBCE1-AC2C-B001-2D39-EF612C52001B}"/>
              </a:ext>
            </a:extLst>
          </p:cNvPr>
          <p:cNvSpPr/>
          <p:nvPr/>
        </p:nvSpPr>
        <p:spPr>
          <a:xfrm>
            <a:off x="7648414" y="1664553"/>
            <a:ext cx="3959817" cy="741682"/>
          </a:xfrm>
          <a:prstGeom prst="wedgeRectCallout">
            <a:avLst>
              <a:gd name="adj1" fmla="val -8309"/>
              <a:gd name="adj2" fmla="val 80262"/>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tx1"/>
                </a:solidFill>
                <a:latin typeface="MS PGothic" panose="020B0600070205080204" pitchFamily="34" charset="-128"/>
                <a:ea typeface="MS PGothic" panose="020B0600070205080204" pitchFamily="34" charset="-128"/>
              </a:rPr>
              <a:t>学習データを</a:t>
            </a:r>
            <a:r>
              <a:rPr kumimoji="1" lang="en-US" altLang="ja-JP" sz="2400" dirty="0">
                <a:solidFill>
                  <a:schemeClr val="tx1"/>
                </a:solidFill>
                <a:latin typeface="MS PGothic" panose="020B0600070205080204" pitchFamily="34" charset="-128"/>
                <a:ea typeface="MS PGothic" panose="020B0600070205080204" pitchFamily="34" charset="-128"/>
              </a:rPr>
              <a:t>10</a:t>
            </a:r>
            <a:r>
              <a:rPr kumimoji="1" lang="ja-JP" altLang="en-US" sz="2400">
                <a:solidFill>
                  <a:schemeClr val="tx1"/>
                </a:solidFill>
                <a:latin typeface="MS PGothic" panose="020B0600070205080204" pitchFamily="34" charset="-128"/>
                <a:ea typeface="MS PGothic" panose="020B0600070205080204" pitchFamily="34" charset="-128"/>
              </a:rPr>
              <a:t>個の点とする</a:t>
            </a:r>
          </a:p>
        </p:txBody>
      </p:sp>
      <p:pic>
        <p:nvPicPr>
          <p:cNvPr id="3074" name="Picture 2">
            <a:extLst>
              <a:ext uri="{FF2B5EF4-FFF2-40B4-BE49-F238E27FC236}">
                <a16:creationId xmlns:a16="http://schemas.microsoft.com/office/drawing/2014/main" id="{AA567DF2-00C7-FB34-D64F-00E5D8B61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62076" y="1571156"/>
            <a:ext cx="4836948" cy="47524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E2EE0C24-45DB-D530-356C-E539E726082E}"/>
                  </a:ext>
                </a:extLst>
              </p:cNvPr>
              <p:cNvSpPr txBox="1"/>
              <p:nvPr/>
            </p:nvSpPr>
            <p:spPr>
              <a:xfrm>
                <a:off x="1171863" y="5433474"/>
                <a:ext cx="884729" cy="307777"/>
              </a:xfrm>
              <a:prstGeom prst="rect">
                <a:avLst/>
              </a:prstGeom>
              <a:solidFill>
                <a:schemeClr val="bg1"/>
              </a:solid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ea typeface="MS PGothic" panose="020B0600070205080204" pitchFamily="34" charset="-128"/>
                            </a:rPr>
                          </m:ctrlPr>
                        </m:dPr>
                        <m:e>
                          <m:sSub>
                            <m:sSubPr>
                              <m:ctrlPr>
                                <a:rPr kumimoji="1" lang="en-US" altLang="ja-JP" sz="2000" b="0" i="1" smtClean="0">
                                  <a:latin typeface="Cambria Math" panose="02040503050406030204" pitchFamily="18" charset="0"/>
                                  <a:ea typeface="MS PGothic" panose="020B0600070205080204" pitchFamily="34" charset="-128"/>
                                </a:rPr>
                              </m:ctrlPr>
                            </m:sSubPr>
                            <m:e>
                              <m:r>
                                <a:rPr kumimoji="1" lang="en-US" altLang="ja-JP" sz="2000" b="0" i="1" smtClean="0">
                                  <a:latin typeface="Cambria Math" panose="02040503050406030204" pitchFamily="18" charset="0"/>
                                  <a:ea typeface="MS PGothic" panose="020B0600070205080204" pitchFamily="34" charset="-128"/>
                                </a:rPr>
                                <m:t>𝑥</m:t>
                              </m:r>
                            </m:e>
                            <m:sub>
                              <m:r>
                                <a:rPr kumimoji="1" lang="en-US" altLang="ja-JP" sz="2000" b="0" i="1" smtClean="0">
                                  <a:latin typeface="Cambria Math" panose="02040503050406030204" pitchFamily="18" charset="0"/>
                                  <a:ea typeface="MS PGothic" panose="020B0600070205080204" pitchFamily="34" charset="-128"/>
                                </a:rPr>
                                <m:t>1</m:t>
                              </m:r>
                            </m:sub>
                          </m:sSub>
                          <m:r>
                            <a:rPr kumimoji="1" lang="en-US" altLang="ja-JP" sz="2000" b="0" i="1" smtClean="0">
                              <a:latin typeface="Cambria Math" panose="02040503050406030204" pitchFamily="18" charset="0"/>
                              <a:ea typeface="MS PGothic" panose="020B0600070205080204" pitchFamily="34" charset="-128"/>
                            </a:rPr>
                            <m:t>,</m:t>
                          </m:r>
                          <m:sSub>
                            <m:sSubPr>
                              <m:ctrlPr>
                                <a:rPr kumimoji="1" lang="en-US" altLang="ja-JP" sz="2000" b="0" i="1" smtClean="0">
                                  <a:latin typeface="Cambria Math" panose="02040503050406030204" pitchFamily="18" charset="0"/>
                                  <a:ea typeface="MS PGothic" panose="020B0600070205080204" pitchFamily="34" charset="-128"/>
                                </a:rPr>
                              </m:ctrlPr>
                            </m:sSubPr>
                            <m:e>
                              <m:r>
                                <a:rPr kumimoji="1" lang="en-US" altLang="ja-JP" sz="2000" b="0" i="1" smtClean="0">
                                  <a:latin typeface="Cambria Math" panose="02040503050406030204" pitchFamily="18" charset="0"/>
                                  <a:ea typeface="MS PGothic" panose="020B0600070205080204" pitchFamily="34" charset="-128"/>
                                </a:rPr>
                                <m:t>𝑦</m:t>
                              </m:r>
                            </m:e>
                            <m:sub>
                              <m:r>
                                <a:rPr kumimoji="1" lang="en-US" altLang="ja-JP" sz="2000" b="0" i="1" smtClean="0">
                                  <a:latin typeface="Cambria Math" panose="02040503050406030204" pitchFamily="18" charset="0"/>
                                  <a:ea typeface="MS PGothic" panose="020B0600070205080204" pitchFamily="34" charset="-128"/>
                                </a:rPr>
                                <m:t>1</m:t>
                              </m:r>
                            </m:sub>
                          </m:sSub>
                        </m:e>
                      </m:d>
                    </m:oMath>
                  </m:oMathPara>
                </a14:m>
                <a:endParaRPr kumimoji="1" lang="ja-JP" altLang="en-US" sz="2000" dirty="0">
                  <a:latin typeface="MS PGothic" panose="020B0600070205080204" pitchFamily="34" charset="-128"/>
                  <a:ea typeface="MS PGothic" panose="020B0600070205080204" pitchFamily="34" charset="-128"/>
                </a:endParaRPr>
              </a:p>
            </p:txBody>
          </p:sp>
        </mc:Choice>
        <mc:Fallback>
          <p:sp>
            <p:nvSpPr>
              <p:cNvPr id="8" name="テキスト ボックス 7">
                <a:extLst>
                  <a:ext uri="{FF2B5EF4-FFF2-40B4-BE49-F238E27FC236}">
                    <a16:creationId xmlns:a16="http://schemas.microsoft.com/office/drawing/2014/main" id="{E2EE0C24-45DB-D530-356C-E539E726082E}"/>
                  </a:ext>
                </a:extLst>
              </p:cNvPr>
              <p:cNvSpPr txBox="1">
                <a:spLocks noRot="1" noChangeAspect="1" noMove="1" noResize="1" noEditPoints="1" noAdjustHandles="1" noChangeArrowheads="1" noChangeShapeType="1" noTextEdit="1"/>
              </p:cNvSpPr>
              <p:nvPr/>
            </p:nvSpPr>
            <p:spPr>
              <a:xfrm>
                <a:off x="1171863" y="5433474"/>
                <a:ext cx="884729" cy="307777"/>
              </a:xfrm>
              <a:prstGeom prst="rect">
                <a:avLst/>
              </a:prstGeom>
              <a:blipFill>
                <a:blip r:embed="rId3"/>
                <a:stretch>
                  <a:fillRect b="-274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0849596E-B76A-ADF8-B01E-A084DAC2E90D}"/>
                  </a:ext>
                </a:extLst>
              </p:cNvPr>
              <p:cNvSpPr txBox="1"/>
              <p:nvPr/>
            </p:nvSpPr>
            <p:spPr>
              <a:xfrm>
                <a:off x="1586671" y="5180959"/>
                <a:ext cx="896656" cy="307777"/>
              </a:xfrm>
              <a:prstGeom prst="rect">
                <a:avLst/>
              </a:prstGeom>
              <a:solidFill>
                <a:schemeClr val="bg1"/>
              </a:solid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ea typeface="MS PGothic" panose="020B0600070205080204" pitchFamily="34" charset="-128"/>
                            </a:rPr>
                          </m:ctrlPr>
                        </m:dPr>
                        <m:e>
                          <m:sSub>
                            <m:sSubPr>
                              <m:ctrlPr>
                                <a:rPr kumimoji="1" lang="en-US" altLang="ja-JP" sz="2000" b="0" i="1" smtClean="0">
                                  <a:latin typeface="Cambria Math" panose="02040503050406030204" pitchFamily="18" charset="0"/>
                                  <a:ea typeface="MS PGothic" panose="020B0600070205080204" pitchFamily="34" charset="-128"/>
                                </a:rPr>
                              </m:ctrlPr>
                            </m:sSubPr>
                            <m:e>
                              <m:r>
                                <a:rPr kumimoji="1" lang="en-US" altLang="ja-JP" sz="2000" b="0" i="1" smtClean="0">
                                  <a:latin typeface="Cambria Math" panose="02040503050406030204" pitchFamily="18" charset="0"/>
                                  <a:ea typeface="MS PGothic" panose="020B0600070205080204" pitchFamily="34" charset="-128"/>
                                </a:rPr>
                                <m:t>𝑥</m:t>
                              </m:r>
                            </m:e>
                            <m:sub>
                              <m:r>
                                <a:rPr kumimoji="1" lang="en-US" altLang="ja-JP" sz="2000" b="0" i="1" smtClean="0">
                                  <a:latin typeface="Cambria Math" panose="02040503050406030204" pitchFamily="18" charset="0"/>
                                  <a:ea typeface="MS PGothic" panose="020B0600070205080204" pitchFamily="34" charset="-128"/>
                                </a:rPr>
                                <m:t>2</m:t>
                              </m:r>
                            </m:sub>
                          </m:sSub>
                          <m:r>
                            <a:rPr kumimoji="1" lang="en-US" altLang="ja-JP" sz="2000" b="0" i="1" smtClean="0">
                              <a:latin typeface="Cambria Math" panose="02040503050406030204" pitchFamily="18" charset="0"/>
                              <a:ea typeface="MS PGothic" panose="020B0600070205080204" pitchFamily="34" charset="-128"/>
                            </a:rPr>
                            <m:t>,</m:t>
                          </m:r>
                          <m:sSub>
                            <m:sSubPr>
                              <m:ctrlPr>
                                <a:rPr kumimoji="1" lang="en-US" altLang="ja-JP" sz="2000" b="0" i="1" smtClean="0">
                                  <a:latin typeface="Cambria Math" panose="02040503050406030204" pitchFamily="18" charset="0"/>
                                  <a:ea typeface="MS PGothic" panose="020B0600070205080204" pitchFamily="34" charset="-128"/>
                                </a:rPr>
                              </m:ctrlPr>
                            </m:sSubPr>
                            <m:e>
                              <m:r>
                                <a:rPr kumimoji="1" lang="en-US" altLang="ja-JP" sz="2000" b="0" i="1" smtClean="0">
                                  <a:latin typeface="Cambria Math" panose="02040503050406030204" pitchFamily="18" charset="0"/>
                                  <a:ea typeface="MS PGothic" panose="020B0600070205080204" pitchFamily="34" charset="-128"/>
                                </a:rPr>
                                <m:t>𝑦</m:t>
                              </m:r>
                            </m:e>
                            <m:sub>
                              <m:r>
                                <a:rPr kumimoji="1" lang="en-US" altLang="ja-JP" sz="2000" b="0" i="1" smtClean="0">
                                  <a:latin typeface="Cambria Math" panose="02040503050406030204" pitchFamily="18" charset="0"/>
                                  <a:ea typeface="MS PGothic" panose="020B0600070205080204" pitchFamily="34" charset="-128"/>
                                </a:rPr>
                                <m:t>2</m:t>
                              </m:r>
                            </m:sub>
                          </m:sSub>
                        </m:e>
                      </m:d>
                    </m:oMath>
                  </m:oMathPara>
                </a14:m>
                <a:endParaRPr kumimoji="1" lang="ja-JP" altLang="en-US" sz="2000" dirty="0">
                  <a:latin typeface="MS PGothic" panose="020B0600070205080204" pitchFamily="34" charset="-128"/>
                  <a:ea typeface="MS PGothic" panose="020B0600070205080204" pitchFamily="34" charset="-128"/>
                </a:endParaRPr>
              </a:p>
            </p:txBody>
          </p:sp>
        </mc:Choice>
        <mc:Fallback>
          <p:sp>
            <p:nvSpPr>
              <p:cNvPr id="9" name="テキスト ボックス 8">
                <a:extLst>
                  <a:ext uri="{FF2B5EF4-FFF2-40B4-BE49-F238E27FC236}">
                    <a16:creationId xmlns:a16="http://schemas.microsoft.com/office/drawing/2014/main" id="{0849596E-B76A-ADF8-B01E-A084DAC2E90D}"/>
                  </a:ext>
                </a:extLst>
              </p:cNvPr>
              <p:cNvSpPr txBox="1">
                <a:spLocks noRot="1" noChangeAspect="1" noMove="1" noResize="1" noEditPoints="1" noAdjustHandles="1" noChangeArrowheads="1" noChangeShapeType="1" noTextEdit="1"/>
              </p:cNvSpPr>
              <p:nvPr/>
            </p:nvSpPr>
            <p:spPr>
              <a:xfrm>
                <a:off x="1586671" y="5180959"/>
                <a:ext cx="896656" cy="307777"/>
              </a:xfrm>
              <a:prstGeom prst="rect">
                <a:avLst/>
              </a:prstGeom>
              <a:blipFill>
                <a:blip r:embed="rId4"/>
                <a:stretch>
                  <a:fillRect b="-3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61928E55-1F8B-A7DD-2DC1-F9795F0A7085}"/>
                  </a:ext>
                </a:extLst>
              </p:cNvPr>
              <p:cNvSpPr txBox="1"/>
              <p:nvPr/>
            </p:nvSpPr>
            <p:spPr>
              <a:xfrm>
                <a:off x="4474579" y="1987393"/>
                <a:ext cx="883832" cy="307777"/>
              </a:xfrm>
              <a:prstGeom prst="rect">
                <a:avLst/>
              </a:prstGeom>
              <a:solidFill>
                <a:schemeClr val="bg1"/>
              </a:solid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ea typeface="MS PGothic" panose="020B0600070205080204" pitchFamily="34" charset="-128"/>
                            </a:rPr>
                          </m:ctrlPr>
                        </m:dPr>
                        <m:e>
                          <m:sSub>
                            <m:sSubPr>
                              <m:ctrlPr>
                                <a:rPr kumimoji="1" lang="en-US" altLang="ja-JP" sz="2000" b="0" i="1" smtClean="0">
                                  <a:latin typeface="Cambria Math" panose="02040503050406030204" pitchFamily="18" charset="0"/>
                                  <a:ea typeface="MS PGothic" panose="020B0600070205080204" pitchFamily="34" charset="-128"/>
                                </a:rPr>
                              </m:ctrlPr>
                            </m:sSubPr>
                            <m:e>
                              <m:r>
                                <a:rPr kumimoji="1" lang="en-US" altLang="ja-JP" sz="2000" b="0" i="1" smtClean="0">
                                  <a:latin typeface="Cambria Math" panose="02040503050406030204" pitchFamily="18" charset="0"/>
                                  <a:ea typeface="MS PGothic" panose="020B0600070205080204" pitchFamily="34" charset="-128"/>
                                </a:rPr>
                                <m:t>𝑥</m:t>
                              </m:r>
                            </m:e>
                            <m:sub>
                              <m:r>
                                <a:rPr kumimoji="1" lang="en-US" altLang="ja-JP" sz="2000" b="0" i="1" smtClean="0">
                                  <a:latin typeface="Cambria Math" panose="02040503050406030204" pitchFamily="18" charset="0"/>
                                  <a:ea typeface="MS PGothic" panose="020B0600070205080204" pitchFamily="34" charset="-128"/>
                                </a:rPr>
                                <m:t>9</m:t>
                              </m:r>
                            </m:sub>
                          </m:sSub>
                          <m:r>
                            <a:rPr kumimoji="1" lang="en-US" altLang="ja-JP" sz="2000" b="0" i="1" smtClean="0">
                              <a:latin typeface="Cambria Math" panose="02040503050406030204" pitchFamily="18" charset="0"/>
                              <a:ea typeface="MS PGothic" panose="020B0600070205080204" pitchFamily="34" charset="-128"/>
                            </a:rPr>
                            <m:t>,</m:t>
                          </m:r>
                          <m:sSub>
                            <m:sSubPr>
                              <m:ctrlPr>
                                <a:rPr kumimoji="1" lang="en-US" altLang="ja-JP" sz="2000" b="0" i="1" smtClean="0">
                                  <a:latin typeface="Cambria Math" panose="02040503050406030204" pitchFamily="18" charset="0"/>
                                  <a:ea typeface="MS PGothic" panose="020B0600070205080204" pitchFamily="34" charset="-128"/>
                                </a:rPr>
                              </m:ctrlPr>
                            </m:sSubPr>
                            <m:e>
                              <m:r>
                                <a:rPr kumimoji="1" lang="en-US" altLang="ja-JP" sz="2000" b="0" i="1" smtClean="0">
                                  <a:latin typeface="Cambria Math" panose="02040503050406030204" pitchFamily="18" charset="0"/>
                                  <a:ea typeface="MS PGothic" panose="020B0600070205080204" pitchFamily="34" charset="-128"/>
                                </a:rPr>
                                <m:t>𝑦</m:t>
                              </m:r>
                            </m:e>
                            <m:sub>
                              <m:r>
                                <a:rPr kumimoji="1" lang="en-US" altLang="ja-JP" sz="2000" b="0" i="1" smtClean="0">
                                  <a:latin typeface="Cambria Math" panose="02040503050406030204" pitchFamily="18" charset="0"/>
                                  <a:ea typeface="MS PGothic" panose="020B0600070205080204" pitchFamily="34" charset="-128"/>
                                </a:rPr>
                                <m:t>9</m:t>
                              </m:r>
                            </m:sub>
                          </m:sSub>
                        </m:e>
                      </m:d>
                    </m:oMath>
                  </m:oMathPara>
                </a14:m>
                <a:endParaRPr kumimoji="1" lang="ja-JP" altLang="en-US" sz="2000" dirty="0">
                  <a:latin typeface="MS PGothic" panose="020B0600070205080204" pitchFamily="34" charset="-128"/>
                  <a:ea typeface="MS PGothic" panose="020B0600070205080204" pitchFamily="34" charset="-128"/>
                </a:endParaRPr>
              </a:p>
            </p:txBody>
          </p:sp>
        </mc:Choice>
        <mc:Fallback>
          <p:sp>
            <p:nvSpPr>
              <p:cNvPr id="12" name="テキスト ボックス 11">
                <a:extLst>
                  <a:ext uri="{FF2B5EF4-FFF2-40B4-BE49-F238E27FC236}">
                    <a16:creationId xmlns:a16="http://schemas.microsoft.com/office/drawing/2014/main" id="{61928E55-1F8B-A7DD-2DC1-F9795F0A7085}"/>
                  </a:ext>
                </a:extLst>
              </p:cNvPr>
              <p:cNvSpPr txBox="1">
                <a:spLocks noRot="1" noChangeAspect="1" noMove="1" noResize="1" noEditPoints="1" noAdjustHandles="1" noChangeArrowheads="1" noChangeShapeType="1" noTextEdit="1"/>
              </p:cNvSpPr>
              <p:nvPr/>
            </p:nvSpPr>
            <p:spPr>
              <a:xfrm>
                <a:off x="4474579" y="1987393"/>
                <a:ext cx="883832" cy="307777"/>
              </a:xfrm>
              <a:prstGeom prst="rect">
                <a:avLst/>
              </a:prstGeom>
              <a:blipFill>
                <a:blip r:embed="rId5"/>
                <a:stretch>
                  <a:fillRect b="-274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B4F5D046-3E0E-01AA-BCDF-14E514A9E482}"/>
                  </a:ext>
                </a:extLst>
              </p:cNvPr>
              <p:cNvSpPr txBox="1"/>
              <p:nvPr/>
            </p:nvSpPr>
            <p:spPr>
              <a:xfrm>
                <a:off x="1980280" y="4722722"/>
                <a:ext cx="896656" cy="307777"/>
              </a:xfrm>
              <a:prstGeom prst="rect">
                <a:avLst/>
              </a:prstGeom>
              <a:solidFill>
                <a:schemeClr val="bg1"/>
              </a:solid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ea typeface="MS PGothic" panose="020B0600070205080204" pitchFamily="34" charset="-128"/>
                            </a:rPr>
                          </m:ctrlPr>
                        </m:dPr>
                        <m:e>
                          <m:sSub>
                            <m:sSubPr>
                              <m:ctrlPr>
                                <a:rPr kumimoji="1" lang="en-US" altLang="ja-JP" sz="2000" b="0" i="1" smtClean="0">
                                  <a:latin typeface="Cambria Math" panose="02040503050406030204" pitchFamily="18" charset="0"/>
                                  <a:ea typeface="MS PGothic" panose="020B0600070205080204" pitchFamily="34" charset="-128"/>
                                </a:rPr>
                              </m:ctrlPr>
                            </m:sSubPr>
                            <m:e>
                              <m:r>
                                <a:rPr kumimoji="1" lang="en-US" altLang="ja-JP" sz="2000" b="0" i="1" smtClean="0">
                                  <a:latin typeface="Cambria Math" panose="02040503050406030204" pitchFamily="18" charset="0"/>
                                  <a:ea typeface="MS PGothic" panose="020B0600070205080204" pitchFamily="34" charset="-128"/>
                                </a:rPr>
                                <m:t>𝑥</m:t>
                              </m:r>
                            </m:e>
                            <m:sub>
                              <m:r>
                                <a:rPr kumimoji="1" lang="en-US" altLang="ja-JP" sz="2000" b="0" i="1" smtClean="0">
                                  <a:latin typeface="Cambria Math" panose="02040503050406030204" pitchFamily="18" charset="0"/>
                                  <a:ea typeface="MS PGothic" panose="020B0600070205080204" pitchFamily="34" charset="-128"/>
                                </a:rPr>
                                <m:t>3</m:t>
                              </m:r>
                            </m:sub>
                          </m:sSub>
                          <m:r>
                            <a:rPr kumimoji="1" lang="en-US" altLang="ja-JP" sz="2000" b="0" i="1" smtClean="0">
                              <a:latin typeface="Cambria Math" panose="02040503050406030204" pitchFamily="18" charset="0"/>
                              <a:ea typeface="MS PGothic" panose="020B0600070205080204" pitchFamily="34" charset="-128"/>
                            </a:rPr>
                            <m:t>,</m:t>
                          </m:r>
                          <m:sSub>
                            <m:sSubPr>
                              <m:ctrlPr>
                                <a:rPr kumimoji="1" lang="en-US" altLang="ja-JP" sz="2000" b="0" i="1" smtClean="0">
                                  <a:latin typeface="Cambria Math" panose="02040503050406030204" pitchFamily="18" charset="0"/>
                                  <a:ea typeface="MS PGothic" panose="020B0600070205080204" pitchFamily="34" charset="-128"/>
                                </a:rPr>
                              </m:ctrlPr>
                            </m:sSubPr>
                            <m:e>
                              <m:r>
                                <a:rPr kumimoji="1" lang="en-US" altLang="ja-JP" sz="2000" b="0" i="1" smtClean="0">
                                  <a:latin typeface="Cambria Math" panose="02040503050406030204" pitchFamily="18" charset="0"/>
                                  <a:ea typeface="MS PGothic" panose="020B0600070205080204" pitchFamily="34" charset="-128"/>
                                </a:rPr>
                                <m:t>𝑦</m:t>
                              </m:r>
                            </m:e>
                            <m:sub>
                              <m:r>
                                <a:rPr kumimoji="1" lang="en-US" altLang="ja-JP" sz="2000" b="0" i="1" smtClean="0">
                                  <a:latin typeface="Cambria Math" panose="02040503050406030204" pitchFamily="18" charset="0"/>
                                  <a:ea typeface="MS PGothic" panose="020B0600070205080204" pitchFamily="34" charset="-128"/>
                                </a:rPr>
                                <m:t>3</m:t>
                              </m:r>
                            </m:sub>
                          </m:sSub>
                        </m:e>
                      </m:d>
                    </m:oMath>
                  </m:oMathPara>
                </a14:m>
                <a:endParaRPr kumimoji="1" lang="ja-JP" altLang="en-US" sz="2000" dirty="0">
                  <a:latin typeface="MS PGothic" panose="020B0600070205080204" pitchFamily="34" charset="-128"/>
                  <a:ea typeface="MS PGothic" panose="020B0600070205080204" pitchFamily="34" charset="-128"/>
                </a:endParaRPr>
              </a:p>
            </p:txBody>
          </p:sp>
        </mc:Choice>
        <mc:Fallback>
          <p:sp>
            <p:nvSpPr>
              <p:cNvPr id="13" name="テキスト ボックス 12">
                <a:extLst>
                  <a:ext uri="{FF2B5EF4-FFF2-40B4-BE49-F238E27FC236}">
                    <a16:creationId xmlns:a16="http://schemas.microsoft.com/office/drawing/2014/main" id="{B4F5D046-3E0E-01AA-BCDF-14E514A9E482}"/>
                  </a:ext>
                </a:extLst>
              </p:cNvPr>
              <p:cNvSpPr txBox="1">
                <a:spLocks noRot="1" noChangeAspect="1" noMove="1" noResize="1" noEditPoints="1" noAdjustHandles="1" noChangeArrowheads="1" noChangeShapeType="1" noTextEdit="1"/>
              </p:cNvSpPr>
              <p:nvPr/>
            </p:nvSpPr>
            <p:spPr>
              <a:xfrm>
                <a:off x="1980280" y="4722722"/>
                <a:ext cx="896656" cy="307777"/>
              </a:xfrm>
              <a:prstGeom prst="rect">
                <a:avLst/>
              </a:prstGeom>
              <a:blipFill>
                <a:blip r:embed="rId6"/>
                <a:stretch>
                  <a:fillRect b="-3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F90A30E-1659-E9A1-3B44-36CA69B9FFFC}"/>
                  </a:ext>
                </a:extLst>
              </p:cNvPr>
              <p:cNvSpPr txBox="1"/>
              <p:nvPr/>
            </p:nvSpPr>
            <p:spPr>
              <a:xfrm>
                <a:off x="4868610" y="1726174"/>
                <a:ext cx="1102738" cy="307777"/>
              </a:xfrm>
              <a:prstGeom prst="rect">
                <a:avLst/>
              </a:prstGeom>
              <a:solidFill>
                <a:schemeClr val="bg1"/>
              </a:solid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ea typeface="MS PGothic" panose="020B0600070205080204" pitchFamily="34" charset="-128"/>
                            </a:rPr>
                          </m:ctrlPr>
                        </m:dPr>
                        <m:e>
                          <m:sSub>
                            <m:sSubPr>
                              <m:ctrlPr>
                                <a:rPr kumimoji="1" lang="en-US" altLang="ja-JP" sz="2000" b="0" i="1" smtClean="0">
                                  <a:latin typeface="Cambria Math" panose="02040503050406030204" pitchFamily="18" charset="0"/>
                                  <a:ea typeface="MS PGothic" panose="020B0600070205080204" pitchFamily="34" charset="-128"/>
                                </a:rPr>
                              </m:ctrlPr>
                            </m:sSubPr>
                            <m:e>
                              <m:r>
                                <a:rPr kumimoji="1" lang="en-US" altLang="ja-JP" sz="2000" b="0" i="1" smtClean="0">
                                  <a:latin typeface="Cambria Math" panose="02040503050406030204" pitchFamily="18" charset="0"/>
                                  <a:ea typeface="MS PGothic" panose="020B0600070205080204" pitchFamily="34" charset="-128"/>
                                </a:rPr>
                                <m:t>𝑥</m:t>
                              </m:r>
                            </m:e>
                            <m:sub>
                              <m:r>
                                <a:rPr kumimoji="1" lang="en-US" altLang="ja-JP" sz="2000" b="0" i="1" smtClean="0">
                                  <a:latin typeface="Cambria Math" panose="02040503050406030204" pitchFamily="18" charset="0"/>
                                  <a:ea typeface="MS PGothic" panose="020B0600070205080204" pitchFamily="34" charset="-128"/>
                                </a:rPr>
                                <m:t>10</m:t>
                              </m:r>
                            </m:sub>
                          </m:sSub>
                          <m:r>
                            <a:rPr kumimoji="1" lang="en-US" altLang="ja-JP" sz="2000" b="0" i="1" smtClean="0">
                              <a:latin typeface="Cambria Math" panose="02040503050406030204" pitchFamily="18" charset="0"/>
                              <a:ea typeface="MS PGothic" panose="020B0600070205080204" pitchFamily="34" charset="-128"/>
                            </a:rPr>
                            <m:t>,</m:t>
                          </m:r>
                          <m:sSub>
                            <m:sSubPr>
                              <m:ctrlPr>
                                <a:rPr kumimoji="1" lang="en-US" altLang="ja-JP" sz="2000" b="0" i="1" smtClean="0">
                                  <a:latin typeface="Cambria Math" panose="02040503050406030204" pitchFamily="18" charset="0"/>
                                  <a:ea typeface="MS PGothic" panose="020B0600070205080204" pitchFamily="34" charset="-128"/>
                                </a:rPr>
                              </m:ctrlPr>
                            </m:sSubPr>
                            <m:e>
                              <m:r>
                                <a:rPr kumimoji="1" lang="en-US" altLang="ja-JP" sz="2000" b="0" i="1" smtClean="0">
                                  <a:latin typeface="Cambria Math" panose="02040503050406030204" pitchFamily="18" charset="0"/>
                                  <a:ea typeface="MS PGothic" panose="020B0600070205080204" pitchFamily="34" charset="-128"/>
                                </a:rPr>
                                <m:t>𝑦</m:t>
                              </m:r>
                            </m:e>
                            <m:sub>
                              <m:r>
                                <a:rPr kumimoji="1" lang="en-US" altLang="ja-JP" sz="2000" b="0" i="1" smtClean="0">
                                  <a:latin typeface="Cambria Math" panose="02040503050406030204" pitchFamily="18" charset="0"/>
                                  <a:ea typeface="MS PGothic" panose="020B0600070205080204" pitchFamily="34" charset="-128"/>
                                </a:rPr>
                                <m:t>10</m:t>
                              </m:r>
                            </m:sub>
                          </m:sSub>
                        </m:e>
                      </m:d>
                    </m:oMath>
                  </m:oMathPara>
                </a14:m>
                <a:endParaRPr kumimoji="1" lang="ja-JP" altLang="en-US" sz="2000" dirty="0">
                  <a:latin typeface="MS PGothic" panose="020B0600070205080204" pitchFamily="34" charset="-128"/>
                  <a:ea typeface="MS PGothic" panose="020B0600070205080204" pitchFamily="34" charset="-128"/>
                </a:endParaRPr>
              </a:p>
            </p:txBody>
          </p:sp>
        </mc:Choice>
        <mc:Fallback>
          <p:sp>
            <p:nvSpPr>
              <p:cNvPr id="10" name="テキスト ボックス 9">
                <a:extLst>
                  <a:ext uri="{FF2B5EF4-FFF2-40B4-BE49-F238E27FC236}">
                    <a16:creationId xmlns:a16="http://schemas.microsoft.com/office/drawing/2014/main" id="{DF90A30E-1659-E9A1-3B44-36CA69B9FFFC}"/>
                  </a:ext>
                </a:extLst>
              </p:cNvPr>
              <p:cNvSpPr txBox="1">
                <a:spLocks noRot="1" noChangeAspect="1" noMove="1" noResize="1" noEditPoints="1" noAdjustHandles="1" noChangeArrowheads="1" noChangeShapeType="1" noTextEdit="1"/>
              </p:cNvSpPr>
              <p:nvPr/>
            </p:nvSpPr>
            <p:spPr>
              <a:xfrm>
                <a:off x="4868610" y="1726174"/>
                <a:ext cx="1102738" cy="307777"/>
              </a:xfrm>
              <a:prstGeom prst="rect">
                <a:avLst/>
              </a:prstGeom>
              <a:blipFill>
                <a:blip r:embed="rId7"/>
                <a:stretch>
                  <a:fillRect b="-274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四角形吹き出し 10">
                <a:extLst>
                  <a:ext uri="{FF2B5EF4-FFF2-40B4-BE49-F238E27FC236}">
                    <a16:creationId xmlns:a16="http://schemas.microsoft.com/office/drawing/2014/main" id="{DCB43C53-6A5F-47BC-6AAC-9DD94485737B}"/>
                  </a:ext>
                </a:extLst>
              </p:cNvPr>
              <p:cNvSpPr/>
              <p:nvPr/>
            </p:nvSpPr>
            <p:spPr>
              <a:xfrm>
                <a:off x="3116712" y="4408249"/>
                <a:ext cx="2979288" cy="878595"/>
              </a:xfrm>
              <a:prstGeom prst="wedgeRectCallout">
                <a:avLst>
                  <a:gd name="adj1" fmla="val -59367"/>
                  <a:gd name="adj2" fmla="val -9037"/>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i="1">
                        <a:solidFill>
                          <a:schemeClr val="tx1"/>
                        </a:solidFill>
                        <a:latin typeface="Cambria Math" panose="02040503050406030204" pitchFamily="18" charset="0"/>
                        <a:ea typeface="MS PGothic" panose="020B0600070205080204" pitchFamily="34" charset="-128"/>
                      </a:rPr>
                      <m:t>𝑛</m:t>
                    </m:r>
                  </m:oMath>
                </a14:m>
                <a:r>
                  <a:rPr kumimoji="1" lang="ja-JP" altLang="en-US" sz="2400" dirty="0">
                    <a:solidFill>
                      <a:schemeClr val="tx1"/>
                    </a:solidFill>
                    <a:latin typeface="MS PGothic" panose="020B0600070205080204" pitchFamily="34" charset="-128"/>
                    <a:ea typeface="MS PGothic" panose="020B0600070205080204" pitchFamily="34" charset="-128"/>
                  </a:rPr>
                  <a:t>番目の学習データを</a:t>
                </a:r>
                <a:endParaRPr kumimoji="1" lang="en-US" altLang="ja-JP" sz="2400" dirty="0">
                  <a:solidFill>
                    <a:schemeClr val="tx1"/>
                  </a:solidFill>
                  <a:latin typeface="MS PGothic" panose="020B0600070205080204" pitchFamily="34" charset="-128"/>
                  <a:ea typeface="MS PGothic" panose="020B0600070205080204" pitchFamily="34" charset="-128"/>
                </a:endParaRPr>
              </a:p>
              <a:p>
                <a:pPr algn="ctr"/>
                <a14:m>
                  <m:oMath xmlns:m="http://schemas.openxmlformats.org/officeDocument/2006/math">
                    <m:r>
                      <a:rPr kumimoji="1" lang="en-US" altLang="ja-JP" sz="2400" b="0" i="1" smtClean="0">
                        <a:solidFill>
                          <a:schemeClr val="tx1"/>
                        </a:solidFill>
                        <a:latin typeface="Cambria Math" panose="02040503050406030204" pitchFamily="18" charset="0"/>
                        <a:ea typeface="MS PGothic" panose="020B0600070205080204" pitchFamily="34" charset="-128"/>
                      </a:rPr>
                      <m:t>(</m:t>
                    </m:r>
                    <m:sSub>
                      <m:sSubPr>
                        <m:ctrlPr>
                          <a:rPr kumimoji="1" lang="en-US" altLang="ja-JP" sz="2400" b="0" i="1" smtClean="0">
                            <a:solidFill>
                              <a:schemeClr val="tx1"/>
                            </a:solidFill>
                            <a:latin typeface="Cambria Math" panose="02040503050406030204" pitchFamily="18" charset="0"/>
                            <a:ea typeface="MS PGothic" panose="020B0600070205080204" pitchFamily="34" charset="-128"/>
                          </a:rPr>
                        </m:ctrlPr>
                      </m:sSubPr>
                      <m:e>
                        <m:r>
                          <a:rPr kumimoji="1" lang="en-US" altLang="ja-JP" sz="2400" b="0" i="1" smtClean="0">
                            <a:solidFill>
                              <a:schemeClr val="tx1"/>
                            </a:solidFill>
                            <a:latin typeface="Cambria Math" panose="02040503050406030204" pitchFamily="18" charset="0"/>
                            <a:ea typeface="MS PGothic" panose="020B0600070205080204" pitchFamily="34" charset="-128"/>
                          </a:rPr>
                          <m:t>𝑥</m:t>
                        </m:r>
                      </m:e>
                      <m:sub>
                        <m:r>
                          <a:rPr kumimoji="1" lang="en-US" altLang="ja-JP" sz="2400" b="0" i="1" smtClean="0">
                            <a:solidFill>
                              <a:schemeClr val="tx1"/>
                            </a:solidFill>
                            <a:latin typeface="Cambria Math" panose="02040503050406030204" pitchFamily="18" charset="0"/>
                            <a:ea typeface="MS PGothic" panose="020B0600070205080204" pitchFamily="34" charset="-128"/>
                          </a:rPr>
                          <m:t>𝑛</m:t>
                        </m:r>
                      </m:sub>
                    </m:sSub>
                    <m:r>
                      <a:rPr kumimoji="1" lang="en-US" altLang="ja-JP" sz="2400" b="0" i="1" smtClean="0">
                        <a:solidFill>
                          <a:schemeClr val="tx1"/>
                        </a:solidFill>
                        <a:latin typeface="Cambria Math" panose="02040503050406030204" pitchFamily="18" charset="0"/>
                        <a:ea typeface="MS PGothic" panose="020B0600070205080204" pitchFamily="34" charset="-128"/>
                      </a:rPr>
                      <m:t>,</m:t>
                    </m:r>
                    <m:sSub>
                      <m:sSubPr>
                        <m:ctrlPr>
                          <a:rPr kumimoji="1" lang="en-US" altLang="ja-JP" sz="2400" b="0" i="1" smtClean="0">
                            <a:solidFill>
                              <a:schemeClr val="tx1"/>
                            </a:solidFill>
                            <a:latin typeface="Cambria Math" panose="02040503050406030204" pitchFamily="18" charset="0"/>
                            <a:ea typeface="MS PGothic" panose="020B0600070205080204" pitchFamily="34" charset="-128"/>
                          </a:rPr>
                        </m:ctrlPr>
                      </m:sSubPr>
                      <m:e>
                        <m:r>
                          <a:rPr kumimoji="1" lang="en-US" altLang="ja-JP" sz="2400" b="0" i="1" smtClean="0">
                            <a:solidFill>
                              <a:schemeClr val="tx1"/>
                            </a:solidFill>
                            <a:latin typeface="Cambria Math" panose="02040503050406030204" pitchFamily="18" charset="0"/>
                            <a:ea typeface="MS PGothic" panose="020B0600070205080204" pitchFamily="34" charset="-128"/>
                          </a:rPr>
                          <m:t>𝑦</m:t>
                        </m:r>
                      </m:e>
                      <m:sub>
                        <m:r>
                          <a:rPr kumimoji="1" lang="en-US" altLang="ja-JP" sz="2400" b="0" i="1" smtClean="0">
                            <a:solidFill>
                              <a:schemeClr val="tx1"/>
                            </a:solidFill>
                            <a:latin typeface="Cambria Math" panose="02040503050406030204" pitchFamily="18" charset="0"/>
                            <a:ea typeface="MS PGothic" panose="020B0600070205080204" pitchFamily="34" charset="-128"/>
                          </a:rPr>
                          <m:t>𝑛</m:t>
                        </m:r>
                      </m:sub>
                    </m:sSub>
                    <m:r>
                      <a:rPr kumimoji="1" lang="en-US" altLang="ja-JP" sz="2400" b="0" i="1" smtClean="0">
                        <a:solidFill>
                          <a:schemeClr val="tx1"/>
                        </a:solidFill>
                        <a:latin typeface="Cambria Math" panose="02040503050406030204" pitchFamily="18" charset="0"/>
                        <a:ea typeface="MS PGothic" panose="020B0600070205080204" pitchFamily="34" charset="-128"/>
                      </a:rPr>
                      <m:t>)</m:t>
                    </m:r>
                  </m:oMath>
                </a14:m>
                <a:r>
                  <a:rPr kumimoji="1" lang="ja-JP" altLang="en-US" sz="2400" dirty="0">
                    <a:solidFill>
                      <a:schemeClr val="tx1"/>
                    </a:solidFill>
                    <a:latin typeface="MS PGothic" panose="020B0600070205080204" pitchFamily="34" charset="-128"/>
                    <a:ea typeface="MS PGothic" panose="020B0600070205080204" pitchFamily="34" charset="-128"/>
                  </a:rPr>
                  <a:t>とする</a:t>
                </a:r>
              </a:p>
            </p:txBody>
          </p:sp>
        </mc:Choice>
        <mc:Fallback>
          <p:sp>
            <p:nvSpPr>
              <p:cNvPr id="11" name="四角形吹き出し 10">
                <a:extLst>
                  <a:ext uri="{FF2B5EF4-FFF2-40B4-BE49-F238E27FC236}">
                    <a16:creationId xmlns:a16="http://schemas.microsoft.com/office/drawing/2014/main" id="{DCB43C53-6A5F-47BC-6AAC-9DD94485737B}"/>
                  </a:ext>
                </a:extLst>
              </p:cNvPr>
              <p:cNvSpPr>
                <a:spLocks noRot="1" noChangeAspect="1" noMove="1" noResize="1" noEditPoints="1" noAdjustHandles="1" noChangeArrowheads="1" noChangeShapeType="1" noTextEdit="1"/>
              </p:cNvSpPr>
              <p:nvPr/>
            </p:nvSpPr>
            <p:spPr>
              <a:xfrm>
                <a:off x="3116712" y="4408249"/>
                <a:ext cx="2979288" cy="878595"/>
              </a:xfrm>
              <a:prstGeom prst="wedgeRectCallout">
                <a:avLst>
                  <a:gd name="adj1" fmla="val -59367"/>
                  <a:gd name="adj2" fmla="val -9037"/>
                </a:avLst>
              </a:prstGeom>
              <a:blipFill>
                <a:blip r:embed="rId8"/>
                <a:stretch>
                  <a:fillRect t="-3401" r="-2403" b="-9524"/>
                </a:stretch>
              </a:blipFill>
              <a:ln w="19050">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305184104"/>
      </p:ext>
    </p:extLst>
  </p:cSld>
  <p:clrMapOvr>
    <a:masterClrMapping/>
  </p:clrMapOvr>
</p:sld>
</file>

<file path=ppt/theme/theme1.xml><?xml version="1.0" encoding="utf-8"?>
<a:theme xmlns:a="http://schemas.openxmlformats.org/drawingml/2006/main" name="Office テーマ">
  <a:themeElements>
    <a:clrScheme name="AI_R&amp;D_Center_template">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a:ea typeface="Segoe UI"/>
        <a:cs typeface=""/>
      </a:majorFont>
      <a:minorFont>
        <a:latin typeface="Segoe UI"/>
        <a:ea typeface="Segoe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sz="2800" smtClean="0">
            <a:solidFill>
              <a:schemeClr val="tx1"/>
            </a:solidFill>
            <a:latin typeface="MS PGothic" panose="020B0600070205080204" pitchFamily="34" charset="-128"/>
            <a:ea typeface="MS PGothic" panose="020B0600070205080204" pitchFamily="34" charset="-128"/>
          </a:defRPr>
        </a:defPPr>
      </a:lstStyle>
      <a:style>
        <a:lnRef idx="2">
          <a:schemeClr val="accent1">
            <a:shade val="15000"/>
          </a:schemeClr>
        </a:lnRef>
        <a:fillRef idx="1">
          <a:schemeClr val="accent1"/>
        </a:fillRef>
        <a:effectRef idx="0">
          <a:schemeClr val="accent1"/>
        </a:effectRef>
        <a:fontRef idx="minor">
          <a:schemeClr val="lt1"/>
        </a:fontRef>
      </a: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2800" smtClean="0">
            <a:latin typeface="MS PGothic" panose="020B0600070205080204" pitchFamily="34" charset="-128"/>
            <a:ea typeface="MS PGothic" panose="020B0600070205080204" pitchFamily="34" charset="-128"/>
          </a:defRPr>
        </a:defPPr>
      </a:lstStyle>
    </a:tx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4058</TotalTime>
  <Words>3615</Words>
  <Application>Microsoft Office PowerPoint</Application>
  <PresentationFormat>ワイド画面</PresentationFormat>
  <Paragraphs>674</Paragraphs>
  <Slides>48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48</vt:i4>
      </vt:variant>
    </vt:vector>
  </HeadingPairs>
  <TitlesOfParts>
    <vt:vector size="55" baseType="lpstr">
      <vt:lpstr>MS PGothic</vt:lpstr>
      <vt:lpstr>游ゴシック</vt:lpstr>
      <vt:lpstr>Arial</vt:lpstr>
      <vt:lpstr>Cambria Math</vt:lpstr>
      <vt:lpstr>Courier New</vt:lpstr>
      <vt:lpstr>Times New Roman</vt:lpstr>
      <vt:lpstr>Office テーマ</vt:lpstr>
      <vt:lpstr>学習班ガイダンス</vt:lpstr>
      <vt:lpstr>目的</vt:lpstr>
      <vt:lpstr>実施内容</vt:lpstr>
      <vt:lpstr>PowerPoint プレゼンテーション</vt:lpstr>
      <vt:lpstr>学習班　第1回 単回帰，線形回帰</vt:lpstr>
      <vt:lpstr>人工知能の区分</vt:lpstr>
      <vt:lpstr>教師あり学習</vt:lpstr>
      <vt:lpstr>線形回帰</vt:lpstr>
      <vt:lpstr>PowerPoint プレゼンテーション</vt:lpstr>
      <vt:lpstr>学習データの生成</vt:lpstr>
      <vt:lpstr>PowerPoint プレゼンテーション</vt:lpstr>
      <vt:lpstr>numpy.ndarray</vt:lpstr>
      <vt:lpstr>numpy.ndarray</vt:lpstr>
      <vt:lpstr>PowerPoint プレゼンテーション</vt:lpstr>
      <vt:lpstr>生成したデータを散布図にする</vt:lpstr>
      <vt:lpstr>PowerPoint プレゼンテーション</vt:lpstr>
      <vt:lpstr>PowerPoint プレゼンテーション</vt:lpstr>
      <vt:lpstr>PowerPoint プレゼンテーション</vt:lpstr>
      <vt:lpstr>線形回帰モデル</vt:lpstr>
      <vt:lpstr>ランダムな直線を描画する</vt:lpstr>
      <vt:lpstr>PowerPoint プレゼンテーション</vt:lpstr>
      <vt:lpstr>平均二乗誤差</vt:lpstr>
      <vt:lpstr>PowerPoint プレゼンテーション</vt:lpstr>
      <vt:lpstr>ランダムな直線に対し平均二乗誤差を計算する</vt:lpstr>
      <vt:lpstr>PowerPoint プレゼンテーション</vt:lpstr>
      <vt:lpstr>PowerPoint プレゼンテーション</vt:lpstr>
      <vt:lpstr>プログラマ的回答例？</vt:lpstr>
      <vt:lpstr>PowerPoint プレゼンテーション</vt:lpstr>
      <vt:lpstr>PowerPoint プレゼンテーション</vt:lpstr>
      <vt:lpstr>PowerPoint プレゼンテーション</vt:lpstr>
      <vt:lpstr>PowerPoint プレゼンテーション</vt:lpstr>
      <vt:lpstr>最小二乗法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最適なパラメータを計算する</vt:lpstr>
      <vt:lpstr>PowerPoint プレゼンテーション</vt:lpstr>
      <vt:lpstr>PowerPoint プレゼンテーション</vt:lpstr>
      <vt:lpstr>得られたパラメータから直線を描画する</vt:lpstr>
      <vt:lpstr>PowerPoint プレゼンテーション</vt:lpstr>
      <vt:lpstr>まとめ</vt:lpstr>
      <vt:lpstr>宿題1-1</vt:lpstr>
      <vt:lpstr>宿題1-2</vt:lpstr>
      <vt:lpstr>宿題1-3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山富龍</dc:creator>
  <cp:lastModifiedBy>山富龍</cp:lastModifiedBy>
  <cp:revision>140</cp:revision>
  <dcterms:created xsi:type="dcterms:W3CDTF">2022-02-11T03:49:06Z</dcterms:created>
  <dcterms:modified xsi:type="dcterms:W3CDTF">2024-09-24T11:56:26Z</dcterms:modified>
</cp:coreProperties>
</file>