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18"/>
  </p:notesMasterIdLst>
  <p:sldIdLst>
    <p:sldId id="573" r:id="rId5"/>
    <p:sldId id="1141" r:id="rId6"/>
    <p:sldId id="1153" r:id="rId7"/>
    <p:sldId id="1154" r:id="rId8"/>
    <p:sldId id="1155" r:id="rId9"/>
    <p:sldId id="1156" r:id="rId10"/>
    <p:sldId id="1160" r:id="rId11"/>
    <p:sldId id="1157" r:id="rId12"/>
    <p:sldId id="1164" r:id="rId13"/>
    <p:sldId id="1159" r:id="rId14"/>
    <p:sldId id="1161" r:id="rId15"/>
    <p:sldId id="1162" r:id="rId16"/>
    <p:sldId id="1163" r:id="rId1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6758" autoAdjust="0"/>
  </p:normalViewPr>
  <p:slideViewPr>
    <p:cSldViewPr snapToGrid="0" snapToObjects="1">
      <p:cViewPr varScale="1">
        <p:scale>
          <a:sx n="95" d="100"/>
          <a:sy n="95" d="100"/>
        </p:scale>
        <p:origin x="9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2024/2/16</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57A76-8F40-4A9C-31D3-CF291548F35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B1B488-8FD7-C82A-EF3E-42E8A087E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A5B9F5-1BF9-4C1D-DDA1-F5FDF79DE056}"/>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655B992D-E8CD-4FD5-7E79-348D65DFEF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07147-517B-116D-9BE8-6057305EC30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87742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BD0C8-32E3-C014-E63C-566F09779F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7DB3E-40BC-5E5D-1392-162B102715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2216C4-3397-17BB-D86D-9646A5037844}"/>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C48CA4C7-DAE9-AA58-59C6-24AF84CFB8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08415F-54E2-092C-A4C6-2C9BB2811EC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656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9C2C0C-1D04-871A-909B-256B9C5FB02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458E54-8787-7CB9-59F7-651F062714C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6C647B-6E0B-5785-F767-C2099DC6DEE1}"/>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A6CF517E-1871-7B09-9B23-C0EDF3DADA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A79B23-93D3-A089-5C41-058E87BEABB9}"/>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98451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CA3CC-A5EF-E9E1-0378-7284625FB0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EB4FF-8123-83F3-C41E-B015465F97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2CB7E5-4348-8AED-588E-45F49F44418D}"/>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EB9E9C76-C24C-4F7C-1A26-EBAABCFE2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8A9444-4AB0-9941-F923-12A1943EC3EB}"/>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2814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9FA97-381E-39F2-A28F-BB09C906184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AA73B3-F694-57CB-BBA4-2CA94EDEC5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5F906A-A867-9903-05F7-AE656E1AD1A4}"/>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A7B76BC5-CC5B-6251-C3FC-84CA89009F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CE5C2B-9D83-52AF-0BC6-3C77BD2930A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60361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6E1DF-C9FE-C78F-EB55-0200109E72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B70A0-AA81-6F41-3B24-94C12F996836}"/>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55136C-ACC3-E123-2AAF-2BD52E03B132}"/>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4F98CB-0244-88B7-4776-58C881ADD3F0}"/>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1FC0768C-B40F-ADB0-35AB-0D4EA255B5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3753CA-DCB9-D07B-6581-6732F5FD7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5843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9123D-567E-0A01-9EBF-C861FF4787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4E641F-027F-C202-6E5E-DE84B255785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FCDCA7-2B97-5541-CA80-30C5C0AE959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7F156D2-2983-DE14-7346-92E375DF9C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019608-19A6-7740-00DB-B3105CFCDD89}"/>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A244D5-5A64-3DB8-529B-57E1B806EFA1}"/>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8" name="フッター プレースホルダー 7">
            <a:extLst>
              <a:ext uri="{FF2B5EF4-FFF2-40B4-BE49-F238E27FC236}">
                <a16:creationId xmlns:a16="http://schemas.microsoft.com/office/drawing/2014/main" id="{A5756F3D-A2F9-56AB-7E9A-DA25F60AF1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C79461-2240-10C3-CA2D-3873DD71AD0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860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1766D2-43E5-F9F4-87DA-07675EED15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826ED82-BFF5-B8A0-0248-C9EF40ECCB32}"/>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4" name="フッター プレースホルダー 3">
            <a:extLst>
              <a:ext uri="{FF2B5EF4-FFF2-40B4-BE49-F238E27FC236}">
                <a16:creationId xmlns:a16="http://schemas.microsoft.com/office/drawing/2014/main" id="{CD55F086-4D17-A8A7-07D0-54CBD647F7A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F512E7-9582-3F0F-93A6-C5395D33481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35529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6AFF93-5D90-E0B6-FEDC-DAA2405BD0AA}"/>
              </a:ext>
            </a:extLst>
          </p:cNvPr>
          <p:cNvSpPr>
            <a:spLocks noGrp="1"/>
          </p:cNvSpPr>
          <p:nvPr>
            <p:ph type="dt" sz="half" idx="10"/>
          </p:nvPr>
        </p:nvSpPr>
        <p:spPr/>
        <p:txBody>
          <a:bodyPr/>
          <a:lstStyle/>
          <a:p>
            <a:fld id="{D0604C82-F11D-4FF3-8197-129AFFCF8FE1}" type="datetime1">
              <a:rPr kumimoji="1" lang="ja-JP" altLang="en-US" smtClean="0"/>
              <a:pPr/>
              <a:t>2024/2/16</a:t>
            </a:fld>
            <a:endParaRPr kumimoji="1" lang="ja-JP" altLang="en-US"/>
          </a:p>
        </p:txBody>
      </p:sp>
      <p:sp>
        <p:nvSpPr>
          <p:cNvPr id="3" name="フッター プレースホルダー 2">
            <a:extLst>
              <a:ext uri="{FF2B5EF4-FFF2-40B4-BE49-F238E27FC236}">
                <a16:creationId xmlns:a16="http://schemas.microsoft.com/office/drawing/2014/main" id="{2BC0C6AC-7F5F-CE88-1ED0-EAB4FF2FA487}"/>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8F5BB950-A670-7AC7-30D5-F92EFC909B35}"/>
              </a:ext>
            </a:extLst>
          </p:cNvPr>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a:extLst>
              <a:ext uri="{FF2B5EF4-FFF2-40B4-BE49-F238E27FC236}">
                <a16:creationId xmlns:a16="http://schemas.microsoft.com/office/drawing/2014/main" id="{A941B312-37CC-A0AB-0194-9BB847A44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a:extLst>
              <a:ext uri="{FF2B5EF4-FFF2-40B4-BE49-F238E27FC236}">
                <a16:creationId xmlns:a16="http://schemas.microsoft.com/office/drawing/2014/main" id="{AD78A751-50CA-2FA4-11BA-91C3AC2008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12379828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37B8B-61FA-7720-EFA4-EFED221C3A4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A79AC-B09E-62CE-E4CB-B4924195DA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8F54DA-22FF-34E5-BE78-549D9E06FE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BF1DC5-9656-CC76-BB65-C9089E81194C}"/>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1CFEB777-1B2D-EB6D-79B7-0DA585EAAC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62AD5A-6BF4-63C8-F14E-A502DF4AA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4363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14507-BCBD-577D-4F0B-78E786C6C93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774622-60C4-D03E-CCBE-117F6C58F3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9D38569-C379-43B2-0AA5-40857C2195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B74B3-4AD9-4129-AB6C-F8EEA9D88863}"/>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5C9EE73B-496E-E20E-CB38-44A4149A63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8BBEC7-43A9-F277-9654-815C98C0CA06}"/>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295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F61E10-0CBC-A68D-29F7-16ECB16051B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8B359C-E15D-B192-0B31-710BD52A63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48BD3B-E733-5613-E9D2-D16EA4B0955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CDBBC8B6-660D-3029-738E-0169C4BCDC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74A50C-CCEC-4B4A-2DA9-5D99635F5A8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22625829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655" r:id="rId12"/>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a:latin typeface="Meiryo UI" pitchFamily="50" charset="-128"/>
                <a:ea typeface="Meiryo UI" pitchFamily="50" charset="-128"/>
                <a:cs typeface="Meiryo UI" pitchFamily="50" charset="-128"/>
              </a:rPr>
              <a:t>16</a:t>
            </a:r>
            <a:r>
              <a:rPr lang="ja-JP" altLang="en-US" sz="240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85000" lnSpcReduction="20000"/>
          </a:bodyPr>
          <a:lstStyle/>
          <a:p>
            <a:pPr marL="0" indent="0">
              <a:buNone/>
            </a:pPr>
            <a:r>
              <a:rPr lang="en-US" altLang="ja-JP" dirty="0"/>
              <a:t>【</a:t>
            </a:r>
            <a:r>
              <a:rPr lang="ja-JP" altLang="en-US" dirty="0"/>
              <a:t>導入効果</a:t>
            </a:r>
            <a:r>
              <a:rPr lang="en-US" altLang="ja-JP" dirty="0"/>
              <a:t>】</a:t>
            </a:r>
          </a:p>
          <a:p>
            <a:r>
              <a:rPr lang="ja-JP" altLang="en-US" dirty="0"/>
              <a:t>小規模なシミュレーションも手軽に試すことが可能</a:t>
            </a:r>
          </a:p>
          <a:p>
            <a:r>
              <a:rPr lang="ja-JP" altLang="en-US" dirty="0"/>
              <a:t>事前の細かな利用申請や成果の公開が不要</a:t>
            </a:r>
            <a:endParaRPr lang="en-US" altLang="ja-JP" dirty="0"/>
          </a:p>
          <a:p>
            <a:r>
              <a:rPr lang="ja-JP" altLang="en-US" dirty="0"/>
              <a:t>共用解析環境以外に専用解析環境の提供も可能</a:t>
            </a:r>
            <a:endParaRPr lang="en-US" altLang="ja-JP" dirty="0"/>
          </a:p>
          <a:p>
            <a:r>
              <a:rPr lang="ja-JP" altLang="en-US" dirty="0"/>
              <a:t>オンプレミスの</a:t>
            </a:r>
            <a:r>
              <a:rPr lang="en-US" altLang="ja-JP" dirty="0"/>
              <a:t>PC</a:t>
            </a:r>
            <a:r>
              <a:rPr lang="ja-JP" altLang="en-US" dirty="0"/>
              <a:t>クラスタ構築のサポート対応</a:t>
            </a:r>
            <a:endParaRPr lang="en-US" altLang="ja-JP" dirty="0"/>
          </a:p>
          <a:p>
            <a:r>
              <a:rPr lang="ja-JP" altLang="en-US" dirty="0"/>
              <a:t>状況に応じて臨機応変にリソース（コスト）調整が可能 </a:t>
            </a:r>
          </a:p>
          <a:p>
            <a:r>
              <a:rPr lang="ja-JP" altLang="en-US" dirty="0"/>
              <a:t>冗長構成のためノード故障時も高い可用性を維持</a:t>
            </a:r>
          </a:p>
          <a:p>
            <a:r>
              <a:rPr lang="ja-JP" altLang="en-US" dirty="0"/>
              <a:t>並列化プログラムのサポート対応あり</a:t>
            </a:r>
          </a:p>
          <a:p>
            <a:r>
              <a:rPr lang="en-US" altLang="ja-JP" dirty="0"/>
              <a:t>IDC</a:t>
            </a:r>
            <a:r>
              <a:rPr lang="ja-JP" altLang="en-US" dirty="0"/>
              <a:t>の堅牢な設備により災害時でも解析データを保護可能</a:t>
            </a:r>
            <a:endParaRPr lang="en-US" altLang="ja-JP" dirty="0"/>
          </a:p>
          <a:p>
            <a:endParaRPr lang="en-US" altLang="ja-JP" dirty="0"/>
          </a:p>
          <a:p>
            <a:pPr marL="0" indent="0">
              <a:buNone/>
            </a:pPr>
            <a:r>
              <a:rPr lang="en-US" altLang="ja-JP" dirty="0"/>
              <a:t>【</a:t>
            </a:r>
            <a:r>
              <a:rPr lang="ja-JP" altLang="en-US" dirty="0"/>
              <a:t>今後の展望</a:t>
            </a:r>
            <a:r>
              <a:rPr lang="en-US" altLang="ja-JP" dirty="0"/>
              <a:t>】</a:t>
            </a:r>
          </a:p>
          <a:p>
            <a:r>
              <a:rPr lang="en-US" altLang="ja-JP" dirty="0"/>
              <a:t>CC&amp;EC</a:t>
            </a:r>
            <a:r>
              <a:rPr lang="ja-JP" altLang="en-US" dirty="0"/>
              <a:t>サービス適用地域の選定や売れ行き商品の動向予測に活用可能。</a:t>
            </a:r>
          </a:p>
          <a:p>
            <a:r>
              <a:rPr lang="ja-JP" altLang="en-US" dirty="0"/>
              <a:t>新潟を含む日本海側エリアは製造業中心で工場が多いため、</a:t>
            </a:r>
            <a:endParaRPr lang="en-US" altLang="ja-JP" dirty="0"/>
          </a:p>
          <a:p>
            <a:pPr marL="0" indent="0">
              <a:buNone/>
            </a:pPr>
            <a:r>
              <a:rPr lang="ja-JP" altLang="en-US" dirty="0"/>
              <a:t>　生産状況と売れ行きから生産計画のシミュレーション等を可能にする。</a:t>
            </a:r>
            <a:endParaRPr lang="en-US" altLang="ja-JP" dirty="0"/>
          </a:p>
          <a:p>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10</a:t>
            </a:fld>
            <a:endParaRPr lang="ja-JP" altLang="en-US" dirty="0"/>
          </a:p>
        </p:txBody>
      </p:sp>
    </p:spTree>
    <p:extLst>
      <p:ext uri="{BB962C8B-B14F-4D97-AF65-F5344CB8AC3E}">
        <p14:creationId xmlns:p14="http://schemas.microsoft.com/office/powerpoint/2010/main" val="108424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70000" lnSpcReduction="20000"/>
          </a:bodyPr>
          <a:lstStyle/>
          <a:p>
            <a:r>
              <a:rPr lang="ja-JP" altLang="en-US" dirty="0"/>
              <a:t>物資供給サービス</a:t>
            </a:r>
            <a:endParaRPr lang="en-US" altLang="ja-JP" dirty="0"/>
          </a:p>
          <a:p>
            <a:pPr marL="0" indent="0">
              <a:buNone/>
            </a:pPr>
            <a:r>
              <a:rPr lang="ja-JP" altLang="en-US" dirty="0"/>
              <a:t>物資を一括で購入</a:t>
            </a:r>
            <a:r>
              <a:rPr lang="en-US" altLang="ja-JP" dirty="0"/>
              <a:t>/</a:t>
            </a:r>
            <a:r>
              <a:rPr lang="ja-JP" altLang="en-US" dirty="0"/>
              <a:t>配達できる地域密着サービスの競合はなし。</a:t>
            </a:r>
            <a:endParaRPr lang="en-US" altLang="ja-JP" dirty="0"/>
          </a:p>
          <a:p>
            <a:pPr marL="0" indent="0">
              <a:buNone/>
            </a:pPr>
            <a:r>
              <a:rPr lang="ja-JP" altLang="en-US" dirty="0"/>
              <a:t>高齢化</a:t>
            </a:r>
            <a:r>
              <a:rPr lang="en-US" altLang="ja-JP" dirty="0"/>
              <a:t>/</a:t>
            </a:r>
            <a:r>
              <a:rPr lang="ja-JP" altLang="en-US" dirty="0"/>
              <a:t>過疎化地域である県内全域に販路の拡大可能。</a:t>
            </a:r>
            <a:endParaRPr lang="en-US" altLang="ja-JP" dirty="0"/>
          </a:p>
          <a:p>
            <a:endParaRPr lang="en-US" altLang="ja-JP" dirty="0"/>
          </a:p>
          <a:p>
            <a:r>
              <a:rPr lang="ja-JP" altLang="en-US" dirty="0"/>
              <a:t>簡易診察サービス</a:t>
            </a:r>
            <a:endParaRPr lang="en-US" altLang="ja-JP" dirty="0"/>
          </a:p>
          <a:p>
            <a:pPr marL="0" indent="0">
              <a:buNone/>
            </a:pPr>
            <a:r>
              <a:rPr lang="ja-JP" altLang="en-US" dirty="0"/>
              <a:t>自宅のタブレット端末で診察し薬を処方できるため、</a:t>
            </a:r>
            <a:endParaRPr lang="en-US" altLang="ja-JP" dirty="0"/>
          </a:p>
          <a:p>
            <a:pPr marL="0" indent="0">
              <a:buNone/>
            </a:pPr>
            <a:r>
              <a:rPr lang="ja-JP" altLang="en-US" dirty="0"/>
              <a:t>軽度な症状であれば医療機関まで足を運ぶ必要がなくなり、</a:t>
            </a:r>
            <a:endParaRPr lang="en-US" altLang="ja-JP" dirty="0"/>
          </a:p>
          <a:p>
            <a:pPr marL="0" indent="0">
              <a:buNone/>
            </a:pPr>
            <a:r>
              <a:rPr lang="ja-JP" altLang="en-US" dirty="0"/>
              <a:t>医療機関の混雑解消や受診者の負担軽減が可能。</a:t>
            </a:r>
          </a:p>
          <a:p>
            <a:pPr marL="0" indent="0">
              <a:buNone/>
            </a:pPr>
            <a:r>
              <a:rPr lang="ja-JP" altLang="en-US" dirty="0"/>
              <a:t>物資供給サービスと連動して薬の配達も可能。</a:t>
            </a:r>
            <a:endParaRPr lang="en-US" altLang="ja-JP" dirty="0"/>
          </a:p>
          <a:p>
            <a:endParaRPr lang="en-US" altLang="ja-JP" dirty="0"/>
          </a:p>
          <a:p>
            <a:r>
              <a:rPr lang="ja-JP" altLang="en-US" dirty="0"/>
              <a:t>統合インフラ情報アプリ</a:t>
            </a:r>
            <a:endParaRPr lang="en-US" altLang="ja-JP" dirty="0"/>
          </a:p>
          <a:p>
            <a:pPr marL="0" indent="0">
              <a:buNone/>
            </a:pPr>
            <a:r>
              <a:rPr lang="ja-JP" altLang="en-US" dirty="0"/>
              <a:t>災害時の被害状況確認</a:t>
            </a:r>
            <a:r>
              <a:rPr lang="en-US" altLang="ja-JP" dirty="0"/>
              <a:t>/</a:t>
            </a:r>
            <a:r>
              <a:rPr lang="ja-JP" altLang="en-US" dirty="0"/>
              <a:t>避難経路の確保</a:t>
            </a:r>
            <a:r>
              <a:rPr lang="en-US" altLang="ja-JP" dirty="0"/>
              <a:t>/</a:t>
            </a:r>
            <a:r>
              <a:rPr lang="ja-JP" altLang="en-US" dirty="0"/>
              <a:t>救援物資手配の効率化可能。</a:t>
            </a:r>
          </a:p>
          <a:p>
            <a:pPr marL="0" indent="0">
              <a:buNone/>
            </a:pPr>
            <a:r>
              <a:rPr lang="ja-JP" altLang="en-US" dirty="0"/>
              <a:t>悪天候状況や冬季の道路の道路状況の把握にも活用可能。</a:t>
            </a:r>
            <a:endParaRPr lang="en-US" altLang="ja-JP" dirty="0"/>
          </a:p>
          <a:p>
            <a:pPr marL="0" indent="0">
              <a:buNone/>
            </a:pPr>
            <a:r>
              <a:rPr lang="ja-JP" altLang="en-US" dirty="0"/>
              <a:t>統合インフラ情報アプリは全国の自治体へ展開可能。</a:t>
            </a:r>
            <a:endParaRPr lang="en-US" altLang="ja-JP" dirty="0"/>
          </a:p>
          <a:p>
            <a:endParaRPr lang="en-US" altLang="ja-JP" dirty="0"/>
          </a:p>
          <a:p>
            <a:pPr marL="0" indent="0">
              <a:buNone/>
            </a:pPr>
            <a:r>
              <a:rPr lang="ja-JP" altLang="en-US" dirty="0"/>
              <a:t>⇒地域貢献が主目的のため、極力利用コストを下げた生活基盤サービスとして展開する。</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11</a:t>
            </a:fld>
            <a:endParaRPr lang="ja-JP" altLang="en-US" dirty="0"/>
          </a:p>
        </p:txBody>
      </p:sp>
    </p:spTree>
    <p:extLst>
      <p:ext uri="{BB962C8B-B14F-4D97-AF65-F5344CB8AC3E}">
        <p14:creationId xmlns:p14="http://schemas.microsoft.com/office/powerpoint/2010/main" val="152812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収益イメージ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fontScale="47500" lnSpcReduction="20000"/>
          </a:bodyPr>
          <a:lstStyle/>
          <a:p>
            <a:pPr marL="0" indent="0">
              <a:buNone/>
            </a:pPr>
            <a:r>
              <a:rPr lang="ja-JP" altLang="en-US" dirty="0"/>
              <a:t>■</a:t>
            </a:r>
            <a:r>
              <a:rPr lang="en-US" altLang="ja-JP" dirty="0"/>
              <a:t>HPC</a:t>
            </a:r>
            <a:r>
              <a:rPr lang="ja-JP" altLang="en-US" dirty="0"/>
              <a:t>解析環境利用料</a:t>
            </a:r>
            <a:endParaRPr lang="en-US" altLang="ja-JP" dirty="0"/>
          </a:p>
          <a:p>
            <a:pPr marL="0" indent="0">
              <a:buNone/>
            </a:pPr>
            <a:r>
              <a:rPr lang="ja-JP" altLang="en-US" dirty="0"/>
              <a:t>従量制課金：毎月</a:t>
            </a:r>
            <a:r>
              <a:rPr lang="en-US" altLang="ja-JP" dirty="0"/>
              <a:t>60</a:t>
            </a:r>
            <a:r>
              <a:rPr lang="ja-JP" altLang="en-US" dirty="0"/>
              <a:t>分の利用が</a:t>
            </a:r>
            <a:r>
              <a:rPr lang="en-US" altLang="ja-JP" dirty="0"/>
              <a:t>1</a:t>
            </a:r>
            <a:r>
              <a:rPr lang="ja-JP" altLang="en-US" dirty="0"/>
              <a:t>回</a:t>
            </a:r>
            <a:r>
              <a:rPr lang="en-US" altLang="ja-JP" dirty="0"/>
              <a:t>×10,000</a:t>
            </a:r>
            <a:r>
              <a:rPr lang="ja-JP" altLang="en-US" dirty="0"/>
              <a:t>円</a:t>
            </a:r>
            <a:r>
              <a:rPr lang="en-US" altLang="ja-JP" dirty="0"/>
              <a:t>=10,000</a:t>
            </a:r>
            <a:r>
              <a:rPr lang="ja-JP" altLang="en-US" dirty="0"/>
              <a:t>円</a:t>
            </a:r>
            <a:endParaRPr lang="en-US" altLang="ja-JP" dirty="0"/>
          </a:p>
          <a:p>
            <a:pPr marL="0" indent="0">
              <a:buNone/>
            </a:pPr>
            <a:r>
              <a:rPr lang="ja-JP" altLang="en-US" dirty="0"/>
              <a:t>サブスク形式：毎月の利用者</a:t>
            </a:r>
            <a:r>
              <a:rPr lang="en-US" altLang="ja-JP" dirty="0"/>
              <a:t>1</a:t>
            </a:r>
            <a:r>
              <a:rPr lang="ja-JP" altLang="en-US" dirty="0"/>
              <a:t>名</a:t>
            </a:r>
            <a:r>
              <a:rPr lang="en-US" altLang="ja-JP" dirty="0"/>
              <a:t>×</a:t>
            </a:r>
            <a:r>
              <a:rPr lang="ja-JP" altLang="en-US" dirty="0"/>
              <a:t>月額</a:t>
            </a:r>
            <a:r>
              <a:rPr lang="en-US" altLang="ja-JP" dirty="0"/>
              <a:t>100,000</a:t>
            </a:r>
            <a:r>
              <a:rPr lang="ja-JP" altLang="en-US" dirty="0"/>
              <a:t>円</a:t>
            </a:r>
            <a:r>
              <a:rPr lang="en-US" altLang="ja-JP" dirty="0"/>
              <a:t>=100,000</a:t>
            </a:r>
            <a:r>
              <a:rPr lang="ja-JP" altLang="en-US" dirty="0"/>
              <a:t>円</a:t>
            </a:r>
            <a:endParaRPr lang="en-US" altLang="ja-JP" dirty="0"/>
          </a:p>
          <a:p>
            <a:pPr marL="0" indent="0">
              <a:buNone/>
            </a:pPr>
            <a:r>
              <a:rPr lang="ja-JP" altLang="en-US" dirty="0"/>
              <a:t>あわせて</a:t>
            </a:r>
            <a:r>
              <a:rPr lang="en-US" altLang="ja-JP" dirty="0"/>
              <a:t>1</a:t>
            </a:r>
            <a:r>
              <a:rPr lang="ja-JP" altLang="en-US" dirty="0"/>
              <a:t>月あたりの売り上げ</a:t>
            </a:r>
            <a:r>
              <a:rPr lang="en-US" altLang="ja-JP" dirty="0"/>
              <a:t>10,000</a:t>
            </a:r>
            <a:r>
              <a:rPr lang="ja-JP" altLang="en-US" dirty="0"/>
              <a:t>円</a:t>
            </a:r>
            <a:r>
              <a:rPr lang="en-US" altLang="ja-JP" dirty="0"/>
              <a:t>+100,000</a:t>
            </a:r>
            <a:r>
              <a:rPr lang="ja-JP" altLang="en-US" dirty="0"/>
              <a:t>円</a:t>
            </a:r>
            <a:r>
              <a:rPr lang="en-US" altLang="ja-JP" dirty="0"/>
              <a:t>=110,000</a:t>
            </a:r>
            <a:r>
              <a:rPr lang="ja-JP" altLang="en-US" dirty="0"/>
              <a:t>円</a:t>
            </a:r>
            <a:endParaRPr lang="en-US" altLang="ja-JP" dirty="0"/>
          </a:p>
          <a:p>
            <a:pPr marL="0" indent="0">
              <a:buNone/>
            </a:pPr>
            <a:r>
              <a:rPr lang="ja-JP" altLang="en-US" dirty="0"/>
              <a:t>⇒半年の売り上げ</a:t>
            </a:r>
            <a:r>
              <a:rPr lang="en-US" altLang="ja-JP" dirty="0"/>
              <a:t>660,000</a:t>
            </a:r>
            <a:r>
              <a:rPr lang="ja-JP" altLang="en-US" dirty="0"/>
              <a:t>円</a:t>
            </a:r>
            <a:r>
              <a:rPr lang="en-US" altLang="ja-JP" dirty="0"/>
              <a:t>/1</a:t>
            </a:r>
            <a:r>
              <a:rPr lang="ja-JP" altLang="en-US" dirty="0"/>
              <a:t>年の売り上げ</a:t>
            </a:r>
            <a:r>
              <a:rPr lang="en-US" altLang="ja-JP" dirty="0"/>
              <a:t>1,320,000</a:t>
            </a:r>
            <a:r>
              <a:rPr lang="ja-JP" altLang="en-US" dirty="0"/>
              <a:t>円</a:t>
            </a:r>
            <a:endParaRPr lang="en-US" altLang="ja-JP" dirty="0"/>
          </a:p>
          <a:p>
            <a:endParaRPr lang="en-US" altLang="ja-JP" dirty="0"/>
          </a:p>
          <a:p>
            <a:pPr marL="0" indent="0">
              <a:buNone/>
            </a:pPr>
            <a:r>
              <a:rPr lang="ja-JP" altLang="en-US" dirty="0"/>
              <a:t>■物資供給サービス利用料</a:t>
            </a:r>
            <a:endParaRPr lang="en-US" altLang="ja-JP" dirty="0"/>
          </a:p>
          <a:p>
            <a:pPr marL="0" indent="0">
              <a:buNone/>
            </a:pPr>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=1</a:t>
            </a:r>
            <a:r>
              <a:rPr lang="ja-JP" altLang="en-US" dirty="0"/>
              <a:t>月あたり</a:t>
            </a:r>
            <a:r>
              <a:rPr lang="en-US" altLang="ja-JP" dirty="0"/>
              <a:t>30,000</a:t>
            </a:r>
            <a:r>
              <a:rPr lang="ja-JP" altLang="en-US" dirty="0"/>
              <a:t>円の売り上げ</a:t>
            </a:r>
            <a:endParaRPr lang="en-US" altLang="ja-JP" dirty="0"/>
          </a:p>
          <a:p>
            <a:pPr marL="0" indent="0">
              <a:buNone/>
            </a:pPr>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pPr marL="0" indent="0">
              <a:buNone/>
            </a:pPr>
            <a:r>
              <a:rPr lang="ja-JP" altLang="en-US" dirty="0"/>
              <a:t>■簡易診察システム利用料</a:t>
            </a:r>
            <a:endParaRPr lang="en-US" altLang="ja-JP" dirty="0"/>
          </a:p>
          <a:p>
            <a:pPr marL="0" indent="0">
              <a:buNone/>
            </a:pPr>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=1</a:t>
            </a:r>
            <a:r>
              <a:rPr lang="ja-JP" altLang="en-US" dirty="0"/>
              <a:t>月あたり</a:t>
            </a:r>
            <a:r>
              <a:rPr lang="en-US" altLang="ja-JP" dirty="0"/>
              <a:t>30,000</a:t>
            </a:r>
            <a:r>
              <a:rPr lang="ja-JP" altLang="en-US" dirty="0"/>
              <a:t>円の売り上げ</a:t>
            </a:r>
            <a:endParaRPr lang="en-US" altLang="ja-JP" dirty="0"/>
          </a:p>
          <a:p>
            <a:pPr marL="0" indent="0">
              <a:buNone/>
            </a:pPr>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pPr marL="0" indent="0">
              <a:buNone/>
            </a:pPr>
            <a:r>
              <a:rPr lang="ja-JP" altLang="en-US" dirty="0"/>
              <a:t>■統合インフラ情報アプリ利用料</a:t>
            </a:r>
            <a:endParaRPr lang="en-US" altLang="ja-JP" dirty="0"/>
          </a:p>
          <a:p>
            <a:pPr marL="0" indent="0">
              <a:buNone/>
            </a:pPr>
            <a:r>
              <a:rPr lang="ja-JP" altLang="en-US" dirty="0"/>
              <a:t>月額</a:t>
            </a:r>
            <a:r>
              <a:rPr lang="en-US" altLang="ja-JP" dirty="0"/>
              <a:t>100</a:t>
            </a:r>
            <a:r>
              <a:rPr lang="ja-JP" altLang="en-US" dirty="0"/>
              <a:t>円</a:t>
            </a:r>
            <a:r>
              <a:rPr lang="en-US" altLang="ja-JP" dirty="0"/>
              <a:t>×174,417</a:t>
            </a:r>
            <a:r>
              <a:rPr lang="ja-JP" altLang="en-US" dirty="0"/>
              <a:t>人（長岡市内の</a:t>
            </a:r>
            <a:r>
              <a:rPr lang="en-US" altLang="ja-JP" dirty="0"/>
              <a:t>10</a:t>
            </a:r>
            <a:r>
              <a:rPr lang="ja-JP" altLang="en-US" dirty="0"/>
              <a:t>～</a:t>
            </a:r>
            <a:r>
              <a:rPr lang="en-US" altLang="ja-JP" dirty="0"/>
              <a:t>60</a:t>
            </a:r>
            <a:r>
              <a:rPr lang="ja-JP" altLang="en-US" dirty="0"/>
              <a:t>代の人口）</a:t>
            </a:r>
            <a:r>
              <a:rPr lang="en-US" altLang="ja-JP" dirty="0"/>
              <a:t>=1</a:t>
            </a:r>
            <a:r>
              <a:rPr lang="ja-JP" altLang="en-US" dirty="0"/>
              <a:t>月あたり</a:t>
            </a:r>
            <a:r>
              <a:rPr lang="en-US" altLang="ja-JP" dirty="0"/>
              <a:t>17,441,700</a:t>
            </a:r>
            <a:r>
              <a:rPr lang="ja-JP" altLang="en-US" dirty="0"/>
              <a:t>円</a:t>
            </a:r>
            <a:endParaRPr lang="en-US" altLang="ja-JP" dirty="0"/>
          </a:p>
          <a:p>
            <a:pPr marL="0" indent="0">
              <a:buNone/>
            </a:pPr>
            <a:r>
              <a:rPr lang="ja-JP" altLang="en-US" dirty="0"/>
              <a:t>⇒半年の売り上げ</a:t>
            </a:r>
            <a:r>
              <a:rPr lang="en-US" altLang="ja-JP" dirty="0"/>
              <a:t>104,650,200</a:t>
            </a:r>
            <a:r>
              <a:rPr lang="ja-JP" altLang="en-US" dirty="0"/>
              <a:t>円</a:t>
            </a:r>
            <a:r>
              <a:rPr lang="en-US" altLang="ja-JP" dirty="0"/>
              <a:t>/1</a:t>
            </a:r>
            <a:r>
              <a:rPr lang="ja-JP" altLang="en-US" dirty="0"/>
              <a:t>年の売り上げ</a:t>
            </a:r>
            <a:r>
              <a:rPr lang="en-US" altLang="ja-JP" dirty="0"/>
              <a:t>209,300,400</a:t>
            </a:r>
            <a:r>
              <a:rPr lang="ja-JP" altLang="en-US" dirty="0"/>
              <a:t>円</a:t>
            </a:r>
            <a:endParaRPr lang="en-US" altLang="ja-JP" dirty="0"/>
          </a:p>
          <a:p>
            <a:endParaRPr lang="en-US" altLang="ja-JP" dirty="0"/>
          </a:p>
          <a:p>
            <a:pPr marL="0" indent="0">
              <a:buNone/>
            </a:pPr>
            <a:r>
              <a:rPr lang="en-US" altLang="ja-JP" dirty="0"/>
              <a:t>1</a:t>
            </a:r>
            <a:r>
              <a:rPr lang="ja-JP" altLang="en-US" dirty="0"/>
              <a:t>年間の売り上げ合計：</a:t>
            </a:r>
            <a:r>
              <a:rPr lang="en-US" altLang="ja-JP" dirty="0"/>
              <a:t>1,320,000</a:t>
            </a:r>
            <a:r>
              <a:rPr lang="ja-JP" altLang="en-US" dirty="0"/>
              <a:t>円</a:t>
            </a:r>
            <a:r>
              <a:rPr lang="en-US" altLang="ja-JP" dirty="0"/>
              <a:t>+360,000</a:t>
            </a:r>
            <a:r>
              <a:rPr lang="ja-JP" altLang="en-US" dirty="0"/>
              <a:t>円</a:t>
            </a:r>
            <a:r>
              <a:rPr lang="en-US" altLang="ja-JP" dirty="0"/>
              <a:t>+360,000</a:t>
            </a:r>
            <a:r>
              <a:rPr lang="ja-JP" altLang="en-US" dirty="0"/>
              <a:t>円</a:t>
            </a:r>
            <a:r>
              <a:rPr lang="en-US" altLang="ja-JP" dirty="0"/>
              <a:t>+209,300,400</a:t>
            </a:r>
            <a:r>
              <a:rPr lang="ja-JP" altLang="en-US" dirty="0"/>
              <a:t>円</a:t>
            </a:r>
            <a:r>
              <a:rPr lang="en-US" altLang="ja-JP" dirty="0"/>
              <a:t>=211,340,400</a:t>
            </a:r>
            <a:r>
              <a:rPr lang="ja-JP" altLang="en-US" dirty="0"/>
              <a:t>円</a:t>
            </a:r>
            <a:endParaRPr lang="en-US" altLang="ja-JP" dirty="0"/>
          </a:p>
          <a:p>
            <a:pPr marL="0" indent="0">
              <a:buNone/>
            </a:pPr>
            <a:r>
              <a:rPr lang="en-US" altLang="ja-JP" dirty="0"/>
              <a:t>※</a:t>
            </a:r>
            <a:r>
              <a:rPr lang="ja-JP" altLang="en-US" dirty="0"/>
              <a:t>利用顧客数に比例して売り上げを伸ばすことが可能。</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12</a:t>
            </a:fld>
            <a:endParaRPr lang="ja-JP" altLang="en-US" dirty="0"/>
          </a:p>
        </p:txBody>
      </p:sp>
    </p:spTree>
    <p:extLst>
      <p:ext uri="{BB962C8B-B14F-4D97-AF65-F5344CB8AC3E}">
        <p14:creationId xmlns:p14="http://schemas.microsoft.com/office/powerpoint/2010/main" val="383576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en-US" altLang="ja-JP" sz="2400" b="1" dirty="0">
                  <a:latin typeface="Meiryo UI" panose="020B0604030504040204" pitchFamily="50" charset="-128"/>
                  <a:ea typeface="Meiryo UI" panose="020B0604030504040204" pitchFamily="50" charset="-128"/>
                  <a:cs typeface="Meiryo UI" panose="020B0604030504040204" pitchFamily="50" charset="-128"/>
                </a:rPr>
                <a:t>NS</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グループの</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MISSION</a:t>
              </a:r>
              <a:endParaRPr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人々の生活基盤を支える企業へ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a:bodyPr>
          <a:lstStyle/>
          <a:p>
            <a:r>
              <a:rPr lang="en-US" altLang="ja-JP" dirty="0"/>
              <a:t>NS</a:t>
            </a:r>
            <a:r>
              <a:rPr lang="ja-JP" altLang="en-US" dirty="0"/>
              <a:t>（日本精機）グループ</a:t>
            </a:r>
            <a:endParaRPr lang="en-US" altLang="ja-JP" dirty="0"/>
          </a:p>
          <a:p>
            <a:pPr marL="0" indent="0">
              <a:buNone/>
            </a:pPr>
            <a:r>
              <a:rPr lang="ja-JP" altLang="en-US" dirty="0"/>
              <a:t>⇒</a:t>
            </a:r>
            <a:r>
              <a:rPr lang="en-US" altLang="ja-JP" dirty="0"/>
              <a:t>NS</a:t>
            </a:r>
            <a:r>
              <a:rPr lang="ja-JP" altLang="en-US" dirty="0"/>
              <a:t>グループ各社が未知の領域へ一歩踏み出し次のステージへ</a:t>
            </a:r>
            <a:endParaRPr lang="en-US" altLang="ja-JP" dirty="0"/>
          </a:p>
          <a:p>
            <a:pPr marL="0" indent="0">
              <a:buNone/>
            </a:pPr>
            <a:r>
              <a:rPr lang="ja-JP" altLang="en-US" dirty="0"/>
              <a:t>　　　　　　↓</a:t>
            </a:r>
            <a:endParaRPr lang="en-US" altLang="ja-JP" dirty="0"/>
          </a:p>
          <a:p>
            <a:r>
              <a:rPr lang="en-US" altLang="ja-JP" dirty="0"/>
              <a:t>NS</a:t>
            </a:r>
            <a:r>
              <a:rPr lang="ja-JP" altLang="en-US" dirty="0"/>
              <a:t>（長岡を幸せにする）グループ</a:t>
            </a:r>
            <a:endParaRPr lang="en-US" altLang="ja-JP" dirty="0"/>
          </a:p>
          <a:p>
            <a:pPr marL="0" indent="0">
              <a:buNone/>
            </a:pPr>
            <a:r>
              <a:rPr lang="ja-JP" altLang="en-US" dirty="0"/>
              <a:t>　　　　　　↓</a:t>
            </a:r>
            <a:endParaRPr lang="en-US" altLang="ja-JP" dirty="0"/>
          </a:p>
          <a:p>
            <a:r>
              <a:rPr lang="en-US" altLang="ja-JP" dirty="0"/>
              <a:t>NS</a:t>
            </a:r>
            <a:r>
              <a:rPr lang="ja-JP" altLang="en-US" dirty="0"/>
              <a:t>（新潟を幸せにする）グループ</a:t>
            </a:r>
            <a:endParaRPr lang="en-US" altLang="ja-JP" dirty="0"/>
          </a:p>
          <a:p>
            <a:pPr marL="0" indent="0">
              <a:buNone/>
            </a:pPr>
            <a:r>
              <a:rPr lang="ja-JP" altLang="en-US" dirty="0"/>
              <a:t>　　　　　　↓</a:t>
            </a:r>
            <a:endParaRPr lang="en-US" altLang="ja-JP" dirty="0"/>
          </a:p>
          <a:p>
            <a:r>
              <a:rPr lang="en-US" altLang="ja-JP" dirty="0"/>
              <a:t>NS</a:t>
            </a:r>
            <a:r>
              <a:rPr lang="ja-JP" altLang="en-US" dirty="0"/>
              <a:t>（日本を幸せにする）グループ</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13</a:t>
            </a:fld>
            <a:endParaRPr lang="ja-JP" altLang="en-US" dirty="0"/>
          </a:p>
        </p:txBody>
      </p:sp>
    </p:spTree>
    <p:extLst>
      <p:ext uri="{BB962C8B-B14F-4D97-AF65-F5344CB8AC3E}">
        <p14:creationId xmlns:p14="http://schemas.microsoft.com/office/powerpoint/2010/main" val="104510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normAutofit/>
          </a:bodyPr>
          <a:lstStyle/>
          <a:p>
            <a:pPr algn="l"/>
            <a:br>
              <a:rPr lang="en-US" altLang="ja-JP" dirty="0"/>
            </a:br>
            <a:r>
              <a:rPr lang="en-US" altLang="ja-JP" sz="2000" dirty="0"/>
              <a:t>IT</a:t>
            </a:r>
            <a:r>
              <a:rPr lang="ja-JP" altLang="en-US" sz="2000" dirty="0"/>
              <a:t>サービスで地域と産業をつなぎ安心できる生活基盤を提供する。</a:t>
            </a:r>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a:xfrm>
            <a:off x="507076" y="1825625"/>
            <a:ext cx="8205124" cy="4351338"/>
          </a:xfrm>
        </p:spPr>
        <p:txBody>
          <a:bodyPr>
            <a:normAutofit fontScale="70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endParaRPr lang="en-US" altLang="ja-JP" dirty="0"/>
          </a:p>
          <a:p>
            <a:endParaRPr lang="en-US" altLang="ja-JP" dirty="0"/>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サーバと遠隔地のデバイスから取得したデータを連携し、生活基盤となる仕組みを提供。</a:t>
            </a:r>
            <a:endParaRPr lang="en-US" altLang="ja-JP" dirty="0"/>
          </a:p>
          <a:p>
            <a:pPr marL="0" indent="0">
              <a:buNone/>
            </a:pPr>
            <a:r>
              <a:rPr lang="ja-JP" altLang="en-US" dirty="0"/>
              <a:t>　　例：物資供給サービス（食料品と日用品の購入および配達サービスの提供）</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簡易診察サービス（自宅のタブレット端末から医療機関</a:t>
            </a:r>
            <a:r>
              <a:rPr lang="en-US" altLang="ja-JP" dirty="0"/>
              <a:t>/</a:t>
            </a:r>
            <a:r>
              <a:rPr lang="ja-JP" altLang="en-US" dirty="0"/>
              <a:t>薬局へ接続）</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pic>
        <p:nvPicPr>
          <p:cNvPr id="1026" name="Picture 2">
            <a:extLst>
              <a:ext uri="{FF2B5EF4-FFF2-40B4-BE49-F238E27FC236}">
                <a16:creationId xmlns:a16="http://schemas.microsoft.com/office/drawing/2014/main" id="{34E4F1F2-5FF1-9E06-04C0-F5EA244A0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38"/>
          <a:stretch/>
        </p:blipFill>
        <p:spPr bwMode="auto">
          <a:xfrm>
            <a:off x="2182761" y="3152273"/>
            <a:ext cx="1981914" cy="887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SISメインビジュアル">
            <a:extLst>
              <a:ext uri="{FF2B5EF4-FFF2-40B4-BE49-F238E27FC236}">
                <a16:creationId xmlns:a16="http://schemas.microsoft.com/office/drawing/2014/main" id="{C89C3BBE-03AC-ED80-FED1-6F8E1DFED6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38"/>
          <a:stretch/>
        </p:blipFill>
        <p:spPr bwMode="auto">
          <a:xfrm>
            <a:off x="4562882" y="3174396"/>
            <a:ext cx="1981915" cy="88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fontScale="92500" lnSpcReduction="10000"/>
          </a:bodyPr>
          <a:lstStyle/>
          <a:p>
            <a:pPr marL="0" indent="0">
              <a:buNone/>
            </a:pPr>
            <a:r>
              <a:rPr lang="ja-JP" altLang="en-US" sz="1800" b="1" u="sng" dirty="0"/>
              <a:t>■</a:t>
            </a:r>
            <a:r>
              <a:rPr lang="en-US" altLang="ja-JP" sz="1800" b="1" u="sng" dirty="0"/>
              <a:t>HPC</a:t>
            </a:r>
            <a:r>
              <a:rPr lang="ja-JP" altLang="en-US" sz="1800" b="1" u="sng" dirty="0"/>
              <a:t>解析サービスの必要性</a:t>
            </a:r>
            <a:endParaRPr lang="en-US" altLang="ja-JP" sz="1800" b="1" u="sng" dirty="0"/>
          </a:p>
          <a:p>
            <a:pPr marL="0" indent="0">
              <a:buNone/>
            </a:pPr>
            <a:r>
              <a:rPr lang="ja-JP" altLang="en-US" sz="1800" dirty="0"/>
              <a:t>近年発生している重大な危機や企業の課題に対して対策を打つためには、</a:t>
            </a:r>
            <a:endParaRPr lang="en-US" altLang="ja-JP" sz="1800" dirty="0"/>
          </a:p>
          <a:p>
            <a:pPr marL="0" indent="0">
              <a:buNone/>
            </a:pPr>
            <a:r>
              <a:rPr lang="ja-JP" altLang="en-US" sz="1800" dirty="0"/>
              <a:t>複雑な事象を素早くシミュレーション解析できる環境が必要。</a:t>
            </a:r>
            <a:endParaRPr lang="en-US" altLang="ja-JP" sz="1800" dirty="0"/>
          </a:p>
          <a:p>
            <a:pPr marL="0" indent="0">
              <a:buNone/>
            </a:pPr>
            <a:r>
              <a:rPr lang="en-US" altLang="ja-JP" sz="1800" dirty="0"/>
              <a:t>【</a:t>
            </a:r>
            <a:r>
              <a:rPr lang="ja-JP" altLang="en-US" sz="1800" dirty="0"/>
              <a:t>シミュレーション解析の例</a:t>
            </a:r>
            <a:r>
              <a:rPr lang="en-US" altLang="ja-JP" sz="1800" dirty="0"/>
              <a:t>】</a:t>
            </a:r>
          </a:p>
          <a:p>
            <a:r>
              <a:rPr lang="ja-JP" altLang="en-US" sz="1800" dirty="0"/>
              <a:t>ウイルスの構造解析やワクチン開発</a:t>
            </a:r>
            <a:endParaRPr lang="en-US" altLang="ja-JP" sz="1800" dirty="0"/>
          </a:p>
          <a:p>
            <a:r>
              <a:rPr lang="ja-JP" altLang="en-US" sz="1800" dirty="0"/>
              <a:t>災害時に被害を受けるエリア</a:t>
            </a:r>
            <a:r>
              <a:rPr lang="en-US" altLang="ja-JP" sz="1800" dirty="0"/>
              <a:t>/</a:t>
            </a:r>
            <a:r>
              <a:rPr lang="ja-JP" altLang="en-US" sz="1800" dirty="0"/>
              <a:t>深刻度の予測</a:t>
            </a:r>
            <a:endParaRPr lang="en-US" altLang="ja-JP" sz="1800" dirty="0"/>
          </a:p>
          <a:p>
            <a:r>
              <a:rPr lang="ja-JP" altLang="en-US" sz="1800" dirty="0"/>
              <a:t>機械産業（自動車開発</a:t>
            </a:r>
            <a:r>
              <a:rPr lang="en-US" altLang="ja-JP" sz="1800" dirty="0"/>
              <a:t>/</a:t>
            </a:r>
            <a:r>
              <a:rPr lang="ja-JP" altLang="en-US" sz="1800" dirty="0"/>
              <a:t>工場の生産システム）の効率化</a:t>
            </a:r>
            <a:endParaRPr lang="en-US" altLang="ja-JP" sz="1800" dirty="0"/>
          </a:p>
          <a:p>
            <a:r>
              <a:rPr lang="ja-JP" altLang="en-US" sz="1800" dirty="0"/>
              <a:t>顧客の消費動向・予測のデータ分析による商品ニーズの把握</a:t>
            </a:r>
            <a:endParaRPr lang="en-US" altLang="ja-JP" sz="1800" dirty="0"/>
          </a:p>
          <a:p>
            <a:endParaRPr lang="en-US" altLang="ja-JP" sz="1800" dirty="0"/>
          </a:p>
          <a:p>
            <a:pPr marL="0" indent="0">
              <a:buNone/>
            </a:pPr>
            <a:r>
              <a:rPr lang="ja-JP" altLang="en-US" sz="1800" b="1" u="sng" dirty="0"/>
              <a:t>■</a:t>
            </a:r>
            <a:r>
              <a:rPr lang="en-US" altLang="ja-JP" sz="1800" b="1" u="sng" dirty="0"/>
              <a:t>CC&amp;EC</a:t>
            </a:r>
            <a:r>
              <a:rPr lang="ja-JP" altLang="en-US" sz="1800" b="1" u="sng" dirty="0"/>
              <a:t>サービスの必要性</a:t>
            </a:r>
            <a:endParaRPr lang="en-US" altLang="ja-JP" sz="1800" b="1" u="sng" dirty="0"/>
          </a:p>
          <a:p>
            <a:r>
              <a:rPr lang="ja-JP" altLang="en-US" sz="1800" dirty="0"/>
              <a:t>高齢化</a:t>
            </a:r>
            <a:r>
              <a:rPr lang="en-US" altLang="ja-JP" sz="1800" dirty="0"/>
              <a:t>/</a:t>
            </a:r>
            <a:r>
              <a:rPr lang="ja-JP" altLang="en-US" sz="1800" dirty="0"/>
              <a:t>過疎化が進む地域では、買い物や医療機関の受診が困難。</a:t>
            </a:r>
            <a:endParaRPr lang="en-US" altLang="ja-JP" sz="1800" dirty="0"/>
          </a:p>
          <a:p>
            <a:r>
              <a:rPr lang="ja-JP" altLang="en-US" sz="1800" dirty="0"/>
              <a:t>物資の購入</a:t>
            </a:r>
            <a:r>
              <a:rPr lang="en-US" altLang="ja-JP" sz="1800" dirty="0"/>
              <a:t>/</a:t>
            </a:r>
            <a:r>
              <a:rPr lang="ja-JP" altLang="en-US" sz="1800" dirty="0"/>
              <a:t>配達や自宅で簡易診察を行える仕組みが必要。</a:t>
            </a:r>
            <a:endParaRPr lang="en-US" altLang="ja-JP" sz="1800" dirty="0"/>
          </a:p>
          <a:p>
            <a:r>
              <a:rPr lang="ja-JP" altLang="en-US" sz="1800" dirty="0"/>
              <a:t>災害時の被害状況の把握や最適な避難</a:t>
            </a:r>
            <a:r>
              <a:rPr lang="en-US" altLang="ja-JP" sz="1800" dirty="0"/>
              <a:t>/</a:t>
            </a:r>
            <a:r>
              <a:rPr lang="ja-JP" altLang="en-US" sz="1800" dirty="0"/>
              <a:t>救助ルートの確保に</a:t>
            </a:r>
            <a:endParaRPr lang="en-US" altLang="ja-JP" sz="1800" dirty="0"/>
          </a:p>
          <a:p>
            <a:pPr marL="0" indent="0">
              <a:buNone/>
            </a:pPr>
            <a:r>
              <a:rPr lang="ja-JP" altLang="en-US" sz="1800" dirty="0"/>
              <a:t>　防災</a:t>
            </a:r>
            <a:r>
              <a:rPr lang="en-US" altLang="ja-JP" sz="1800" dirty="0"/>
              <a:t>/</a:t>
            </a:r>
            <a:r>
              <a:rPr lang="ja-JP" altLang="en-US" sz="1800" dirty="0"/>
              <a:t>気象</a:t>
            </a:r>
            <a:r>
              <a:rPr lang="en-US" altLang="ja-JP" sz="1800" dirty="0"/>
              <a:t>/</a:t>
            </a:r>
            <a:r>
              <a:rPr lang="ja-JP" altLang="en-US" sz="1800" dirty="0"/>
              <a:t>交通情報の一元化と素早い情報提供が必要不可欠。</a:t>
            </a:r>
            <a:endParaRPr lang="en-US" altLang="ja-JP" sz="1800" dirty="0"/>
          </a:p>
          <a:p>
            <a:endParaRPr lang="en-US" altLang="ja-JP" sz="1800"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normAutofit fontScale="77500" lnSpcReduction="20000"/>
          </a:bodyPr>
          <a:lstStyle/>
          <a:p>
            <a:pPr marL="0" indent="0">
              <a:buNone/>
            </a:pPr>
            <a:r>
              <a:rPr lang="ja-JP" altLang="en-US" sz="3200" b="1" u="sng" dirty="0"/>
              <a:t>■</a:t>
            </a:r>
            <a:r>
              <a:rPr lang="en-US" altLang="ja-JP" sz="3200" b="1" u="sng" dirty="0"/>
              <a:t>HPC</a:t>
            </a:r>
            <a:r>
              <a:rPr lang="ja-JP" altLang="en-US" sz="3200" b="1" u="sng" dirty="0"/>
              <a:t>解析サービス</a:t>
            </a:r>
            <a:endParaRPr lang="en-US" altLang="ja-JP" b="1" u="sng" dirty="0"/>
          </a:p>
          <a:p>
            <a:r>
              <a:rPr lang="ja-JP" altLang="en-US" dirty="0"/>
              <a:t>スパコン利用にはリソース</a:t>
            </a:r>
            <a:r>
              <a:rPr lang="en-US" altLang="ja-JP" dirty="0"/>
              <a:t>/</a:t>
            </a:r>
            <a:r>
              <a:rPr lang="ja-JP" altLang="en-US" dirty="0"/>
              <a:t>占有期間の指定予約が必要。</a:t>
            </a:r>
            <a:endParaRPr lang="en-US" altLang="ja-JP" dirty="0"/>
          </a:p>
          <a:p>
            <a:r>
              <a:rPr lang="ja-JP" altLang="en-US" dirty="0"/>
              <a:t>スパコン利用時は申請種別によって成果の公開を求められるケースもあり。</a:t>
            </a:r>
            <a:endParaRPr lang="en-US" altLang="ja-JP" dirty="0"/>
          </a:p>
          <a:p>
            <a:r>
              <a:rPr lang="ja-JP" altLang="en-US" dirty="0"/>
              <a:t>大学</a:t>
            </a:r>
            <a:r>
              <a:rPr lang="en-US" altLang="ja-JP" dirty="0"/>
              <a:t>/</a:t>
            </a:r>
            <a:r>
              <a:rPr lang="ja-JP" altLang="en-US" dirty="0"/>
              <a:t>国立研究機関</a:t>
            </a:r>
            <a:r>
              <a:rPr lang="en-US" altLang="ja-JP" dirty="0"/>
              <a:t>/</a:t>
            </a:r>
            <a:r>
              <a:rPr lang="ja-JP" altLang="en-US" dirty="0"/>
              <a:t>大企業を中心に利用されている。</a:t>
            </a:r>
            <a:endParaRPr lang="en-US" altLang="ja-JP" dirty="0"/>
          </a:p>
          <a:p>
            <a:r>
              <a:rPr lang="ja-JP" altLang="en-US" dirty="0"/>
              <a:t>インフラ構築</a:t>
            </a:r>
            <a:r>
              <a:rPr lang="en-US" altLang="ja-JP" dirty="0"/>
              <a:t>/</a:t>
            </a:r>
            <a:r>
              <a:rPr lang="ja-JP" altLang="en-US" dirty="0"/>
              <a:t>保守が不要な</a:t>
            </a:r>
            <a:r>
              <a:rPr lang="en-US" altLang="ja-JP" dirty="0"/>
              <a:t>HPC</a:t>
            </a:r>
            <a:r>
              <a:rPr lang="ja-JP" altLang="en-US" dirty="0"/>
              <a:t>企業提供サービスの利用が一般的だが高コスト。</a:t>
            </a:r>
            <a:endParaRPr lang="en-US" altLang="ja-JP" dirty="0"/>
          </a:p>
          <a:p>
            <a:r>
              <a:rPr lang="ja-JP" altLang="en-US" dirty="0"/>
              <a:t>解析プログラムを自前で用意できることが前提条件のため利用ハードルが高い。</a:t>
            </a:r>
            <a:endParaRPr lang="en-US" altLang="ja-JP" dirty="0"/>
          </a:p>
          <a:p>
            <a:endParaRPr lang="en-US" altLang="ja-JP" dirty="0"/>
          </a:p>
          <a:p>
            <a:pPr marL="0" indent="0">
              <a:buNone/>
            </a:pPr>
            <a:r>
              <a:rPr lang="ja-JP" altLang="en-US" sz="3200" b="1" u="sng" dirty="0"/>
              <a:t>■</a:t>
            </a:r>
            <a:r>
              <a:rPr lang="en-US" altLang="ja-JP" sz="3200" b="1" u="sng" dirty="0"/>
              <a:t>CC&amp;EC</a:t>
            </a:r>
            <a:r>
              <a:rPr lang="ja-JP" altLang="en-US" sz="3200" b="1" u="sng" dirty="0"/>
              <a:t>サービス</a:t>
            </a:r>
            <a:endParaRPr lang="en-US" altLang="ja-JP" b="1" u="sng" dirty="0"/>
          </a:p>
          <a:p>
            <a:r>
              <a:rPr lang="ja-JP" altLang="en-US" dirty="0"/>
              <a:t>食料品</a:t>
            </a:r>
            <a:r>
              <a:rPr lang="en-US" altLang="ja-JP" dirty="0"/>
              <a:t>/</a:t>
            </a:r>
            <a:r>
              <a:rPr lang="ja-JP" altLang="en-US" dirty="0"/>
              <a:t>日用品の購入はネットショッピングの利用が可能だが送料込みだと割高。</a:t>
            </a:r>
            <a:endParaRPr lang="en-US" altLang="ja-JP" sz="3200" dirty="0"/>
          </a:p>
          <a:p>
            <a:r>
              <a:rPr lang="ja-JP" altLang="en-US" dirty="0"/>
              <a:t>食料品を積んだ移動販売車を提供する地域もあり。</a:t>
            </a:r>
            <a:endParaRPr lang="en-US" altLang="ja-JP" sz="3200" dirty="0"/>
          </a:p>
          <a:p>
            <a:r>
              <a:rPr lang="ja-JP" altLang="en-US" dirty="0"/>
              <a:t>冬季に必須な灯油は</a:t>
            </a:r>
            <a:r>
              <a:rPr lang="en-US" altLang="ja-JP" dirty="0"/>
              <a:t>GS/</a:t>
            </a:r>
            <a:r>
              <a:rPr lang="ja-JP" altLang="en-US" dirty="0"/>
              <a:t>ホームセンターが配達サービスを提供している。</a:t>
            </a:r>
            <a:endParaRPr lang="en-US" altLang="ja-JP" dirty="0"/>
          </a:p>
          <a:p>
            <a:r>
              <a:rPr lang="ja-JP" altLang="en-US" dirty="0"/>
              <a:t>移動手段がない高齢者は本数の少ないバスを利用して医療機関を受診している。</a:t>
            </a:r>
            <a:endParaRPr lang="en-US" altLang="ja-JP" sz="3200" dirty="0"/>
          </a:p>
          <a:p>
            <a:r>
              <a:rPr lang="ja-JP" altLang="en-US" dirty="0"/>
              <a:t>行政の防災ホームページでは個別に防災</a:t>
            </a:r>
            <a:r>
              <a:rPr lang="en-US" altLang="ja-JP" dirty="0"/>
              <a:t>/</a:t>
            </a:r>
            <a:r>
              <a:rPr lang="ja-JP" altLang="en-US" dirty="0"/>
              <a:t>気象</a:t>
            </a:r>
            <a:r>
              <a:rPr lang="en-US" altLang="ja-JP" dirty="0"/>
              <a:t>/</a:t>
            </a:r>
            <a:r>
              <a:rPr lang="ja-JP" altLang="en-US" dirty="0"/>
              <a:t>交通情報のページリンクに飛ぶのみ。</a:t>
            </a:r>
            <a:endParaRPr lang="en-US" altLang="ja-JP" dirty="0"/>
          </a:p>
          <a:p>
            <a:r>
              <a:rPr lang="ja-JP" altLang="en-US" dirty="0"/>
              <a:t>既存の道路交通情報は幹線道路中心で生活道路の状況を把握できない。</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85000" lnSpcReduction="20000"/>
          </a:bodyPr>
          <a:lstStyle/>
          <a:p>
            <a:pPr marL="0" indent="0">
              <a:buNone/>
            </a:pPr>
            <a:r>
              <a:rPr lang="ja-JP" altLang="en-US" b="1" u="sng" dirty="0"/>
              <a:t>■</a:t>
            </a:r>
            <a:r>
              <a:rPr lang="en-US" altLang="ja-JP" b="1" u="sng" dirty="0"/>
              <a:t>HPC</a:t>
            </a:r>
            <a:r>
              <a:rPr lang="ja-JP" altLang="en-US" b="1" u="sng" dirty="0"/>
              <a:t>解析サービス</a:t>
            </a:r>
            <a:endParaRPr lang="en-US" altLang="ja-JP" b="1" u="sng" dirty="0"/>
          </a:p>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解析対象に応じた並列化プログラムの提供</a:t>
            </a:r>
            <a:endParaRPr lang="en-US" altLang="ja-JP" dirty="0"/>
          </a:p>
          <a:p>
            <a:r>
              <a:rPr lang="ja-JP" altLang="en-US" dirty="0"/>
              <a:t>解析に必要なソフトウェアパッケージの対応</a:t>
            </a:r>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endParaRPr lang="en-US" altLang="ja-JP" dirty="0"/>
          </a:p>
          <a:p>
            <a:pPr marL="0" indent="0">
              <a:buNone/>
            </a:pPr>
            <a:r>
              <a:rPr lang="ja-JP" altLang="en-US" b="1" u="sng" dirty="0"/>
              <a:t>■</a:t>
            </a:r>
            <a:r>
              <a:rPr lang="en-US" altLang="ja-JP" b="1" u="sng" dirty="0"/>
              <a:t>CC&amp;EC</a:t>
            </a:r>
            <a:r>
              <a:rPr lang="ja-JP" altLang="en-US" b="1" u="sng" dirty="0"/>
              <a:t>サービス</a:t>
            </a:r>
            <a:endParaRPr lang="en-US" altLang="ja-JP" b="1" u="sng" dirty="0"/>
          </a:p>
          <a:p>
            <a:r>
              <a:rPr lang="ja-JP" altLang="en-US" dirty="0"/>
              <a:t>物資提供企業</a:t>
            </a:r>
            <a:r>
              <a:rPr lang="en-US" altLang="ja-JP" dirty="0"/>
              <a:t>/</a:t>
            </a:r>
            <a:r>
              <a:rPr lang="ja-JP" altLang="en-US" dirty="0"/>
              <a:t>配達企業との提携</a:t>
            </a:r>
            <a:endParaRPr lang="en-US" altLang="ja-JP" dirty="0"/>
          </a:p>
          <a:p>
            <a:r>
              <a:rPr lang="ja-JP" altLang="en-US" dirty="0"/>
              <a:t>物資供給システムの構築</a:t>
            </a:r>
            <a:r>
              <a:rPr lang="en-US" altLang="ja-JP" dirty="0"/>
              <a:t>/</a:t>
            </a:r>
            <a:r>
              <a:rPr lang="ja-JP" altLang="en-US" dirty="0"/>
              <a:t>関連企業への導入</a:t>
            </a:r>
            <a:endParaRPr lang="en-US" altLang="ja-JP" dirty="0"/>
          </a:p>
          <a:p>
            <a:r>
              <a:rPr lang="ja-JP" altLang="en-US" dirty="0"/>
              <a:t>簡易診察システムの構築</a:t>
            </a:r>
            <a:r>
              <a:rPr lang="en-US" altLang="ja-JP" dirty="0"/>
              <a:t>/</a:t>
            </a:r>
            <a:r>
              <a:rPr lang="ja-JP" altLang="en-US" dirty="0"/>
              <a:t>医療機関への導入</a:t>
            </a:r>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r>
              <a:rPr lang="ja-JP" altLang="en-US" dirty="0"/>
              <a:t>既存の提供情報に含まれていない詳細情報の把握</a:t>
            </a:r>
            <a:endParaRPr lang="en-US" altLang="ja-JP" dirty="0"/>
          </a:p>
          <a:p>
            <a:endParaRPr lang="en-US" altLang="ja-JP" dirty="0"/>
          </a:p>
          <a:p>
            <a:pPr marL="0" indent="0">
              <a:buNone/>
            </a:pPr>
            <a:r>
              <a:rPr lang="ja-JP" altLang="en-US" dirty="0"/>
              <a:t>⇒サービス利用者確保が共通課題（有用性と利便性の広報活動が必要）</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77500" lnSpcReduction="20000"/>
          </a:bodyPr>
          <a:lstStyle/>
          <a:p>
            <a:r>
              <a:rPr lang="en-US" altLang="ja-JP" dirty="0"/>
              <a:t>HPC</a:t>
            </a:r>
            <a:r>
              <a:rPr lang="ja-JP" altLang="en-US" dirty="0"/>
              <a:t>解析用</a:t>
            </a:r>
            <a:r>
              <a:rPr lang="en-US" altLang="ja-JP" dirty="0"/>
              <a:t>PC</a:t>
            </a:r>
            <a:r>
              <a:rPr lang="ja-JP" altLang="en-US" dirty="0"/>
              <a:t>クラスタの構築</a:t>
            </a:r>
            <a:endParaRPr lang="en-US" altLang="ja-JP" dirty="0"/>
          </a:p>
          <a:p>
            <a:pPr marL="0" indent="0">
              <a:buNone/>
            </a:pPr>
            <a:r>
              <a:rPr lang="ja-JP" altLang="en-US" dirty="0"/>
              <a:t>⇒</a:t>
            </a:r>
            <a:r>
              <a:rPr lang="en-US" altLang="ja-JP" dirty="0"/>
              <a:t>HPC</a:t>
            </a:r>
            <a:r>
              <a:rPr lang="ja-JP" altLang="en-US" dirty="0"/>
              <a:t>研究で</a:t>
            </a:r>
            <a:r>
              <a:rPr lang="en-US" altLang="ja-JP" dirty="0"/>
              <a:t>PC</a:t>
            </a:r>
            <a:r>
              <a:rPr lang="ja-JP" altLang="en-US" dirty="0"/>
              <a:t>クラスタ構築実績のある大学と産学連携し、</a:t>
            </a:r>
            <a:endParaRPr lang="en-US" altLang="ja-JP" dirty="0"/>
          </a:p>
          <a:p>
            <a:pPr marL="0" indent="0">
              <a:buNone/>
            </a:pPr>
            <a:r>
              <a:rPr lang="ja-JP" altLang="en-US" dirty="0"/>
              <a:t>　サーバを複数台組み合わせて</a:t>
            </a:r>
            <a:r>
              <a:rPr lang="en-US" altLang="ja-JP" dirty="0"/>
              <a:t>PC</a:t>
            </a:r>
            <a:r>
              <a:rPr lang="ja-JP" altLang="en-US" dirty="0"/>
              <a:t>クラスタを構築する。</a:t>
            </a:r>
            <a:endParaRPr lang="en-US" altLang="ja-JP" dirty="0"/>
          </a:p>
          <a:p>
            <a:endParaRPr lang="en-US" altLang="ja-JP" dirty="0"/>
          </a:p>
          <a:p>
            <a:r>
              <a:rPr lang="ja-JP" altLang="en-US" dirty="0"/>
              <a:t>解析対象に応じた並列化プログラム</a:t>
            </a:r>
            <a:r>
              <a:rPr lang="en-US" altLang="ja-JP" dirty="0"/>
              <a:t>/</a:t>
            </a:r>
            <a:r>
              <a:rPr lang="ja-JP" altLang="en-US" dirty="0"/>
              <a:t>解析シミュレーションの提供</a:t>
            </a:r>
            <a:endParaRPr lang="en-US" altLang="ja-JP" dirty="0"/>
          </a:p>
          <a:p>
            <a:pPr marL="0" indent="0">
              <a:buNone/>
            </a:pPr>
            <a:r>
              <a:rPr lang="ja-JP" altLang="en-US" dirty="0"/>
              <a:t>⇒</a:t>
            </a:r>
            <a:r>
              <a:rPr lang="en-US" altLang="ja-JP" dirty="0"/>
              <a:t>HPC</a:t>
            </a:r>
            <a:r>
              <a:rPr lang="ja-JP" altLang="en-US" dirty="0"/>
              <a:t>分野</a:t>
            </a:r>
            <a:r>
              <a:rPr lang="en-US" altLang="ja-JP" dirty="0"/>
              <a:t>/</a:t>
            </a:r>
            <a:r>
              <a:rPr lang="ja-JP" altLang="en-US" dirty="0"/>
              <a:t>解析対象分野の人材（学生含む）を積極的に採用し、</a:t>
            </a:r>
            <a:endParaRPr lang="en-US" altLang="ja-JP" dirty="0"/>
          </a:p>
          <a:p>
            <a:pPr marL="0" indent="0">
              <a:buNone/>
            </a:pPr>
            <a:r>
              <a:rPr lang="ja-JP" altLang="en-US" dirty="0"/>
              <a:t>　解析プログラムのチューニングサポート担当</a:t>
            </a:r>
            <a:r>
              <a:rPr lang="en-US" altLang="ja-JP" dirty="0"/>
              <a:t>T</a:t>
            </a:r>
            <a:r>
              <a:rPr lang="ja-JP" altLang="en-US" dirty="0"/>
              <a:t>を設立する。</a:t>
            </a:r>
            <a:endParaRPr lang="en-US" altLang="ja-JP" dirty="0"/>
          </a:p>
          <a:p>
            <a:pPr marL="0" indent="0">
              <a:buNone/>
            </a:pPr>
            <a:r>
              <a:rPr lang="ja-JP" altLang="en-US" dirty="0"/>
              <a:t>　</a:t>
            </a:r>
            <a:r>
              <a:rPr lang="en-US" altLang="ja-JP" dirty="0"/>
              <a:t>※</a:t>
            </a:r>
            <a:r>
              <a:rPr lang="ja-JP" altLang="en-US" dirty="0"/>
              <a:t>産学連携で大学側と</a:t>
            </a:r>
            <a:r>
              <a:rPr lang="en-US" altLang="ja-JP" dirty="0"/>
              <a:t>HPC/</a:t>
            </a:r>
            <a:r>
              <a:rPr lang="ja-JP" altLang="en-US" dirty="0"/>
              <a:t>並列化に関する情報共有も行う。</a:t>
            </a:r>
            <a:endParaRPr lang="en-US" altLang="ja-JP" dirty="0"/>
          </a:p>
          <a:p>
            <a:endParaRPr lang="en-US" altLang="ja-JP" dirty="0"/>
          </a:p>
          <a:p>
            <a:r>
              <a:rPr lang="ja-JP" altLang="en-US" dirty="0"/>
              <a:t>解析に必要なソフトウェアパッケージの対応</a:t>
            </a:r>
            <a:endParaRPr lang="en-US" altLang="ja-JP" dirty="0"/>
          </a:p>
          <a:p>
            <a:pPr marL="0" indent="0">
              <a:buNone/>
            </a:pPr>
            <a:r>
              <a:rPr lang="ja-JP" altLang="en-US" dirty="0"/>
              <a:t>⇒解析対象に応じて必要なソフトウェアパッケージは異なるため、</a:t>
            </a:r>
            <a:endParaRPr lang="en-US" altLang="ja-JP" dirty="0"/>
          </a:p>
          <a:p>
            <a:pPr marL="0" indent="0">
              <a:buNone/>
            </a:pPr>
            <a:r>
              <a:rPr lang="ja-JP" altLang="en-US" dirty="0"/>
              <a:t>　コンテナ化の仕組みを導入し仮想環境を構築する。</a:t>
            </a:r>
            <a:endParaRPr lang="en-US" altLang="ja-JP" dirty="0"/>
          </a:p>
          <a:p>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pPr marL="0" indent="0">
              <a:buNone/>
            </a:pPr>
            <a:r>
              <a:rPr lang="ja-JP" altLang="en-US" dirty="0"/>
              <a:t>⇒</a:t>
            </a:r>
            <a:r>
              <a:rPr lang="en-US" altLang="ja-JP" dirty="0"/>
              <a:t>mackerel</a:t>
            </a:r>
            <a:r>
              <a:rPr lang="ja-JP" altLang="en-US" dirty="0"/>
              <a:t>によるサーバ監視 </a:t>
            </a:r>
            <a:r>
              <a:rPr lang="en-US" altLang="ja-JP" dirty="0"/>
              <a:t>+ </a:t>
            </a:r>
            <a:r>
              <a:rPr lang="ja-JP" altLang="en-US" dirty="0"/>
              <a:t>予約管理システムを構築する。</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47500" lnSpcReduction="20000"/>
          </a:bodyPr>
          <a:lstStyle/>
          <a:p>
            <a:r>
              <a:rPr lang="ja-JP" altLang="en-US" dirty="0"/>
              <a:t>物資提供企業</a:t>
            </a:r>
            <a:r>
              <a:rPr lang="en-US" altLang="ja-JP" dirty="0"/>
              <a:t>/</a:t>
            </a:r>
            <a:r>
              <a:rPr lang="ja-JP" altLang="en-US" dirty="0"/>
              <a:t>配達企業との提携</a:t>
            </a:r>
            <a:endParaRPr lang="en-US" altLang="ja-JP" dirty="0"/>
          </a:p>
          <a:p>
            <a:pPr marL="0" indent="0">
              <a:buNone/>
            </a:pPr>
            <a:r>
              <a:rPr lang="ja-JP" altLang="en-US" dirty="0"/>
              <a:t>⇒物資提供企業</a:t>
            </a:r>
            <a:r>
              <a:rPr lang="en-US" altLang="ja-JP" dirty="0"/>
              <a:t>/</a:t>
            </a:r>
            <a:r>
              <a:rPr lang="ja-JP" altLang="en-US" dirty="0"/>
              <a:t>配達企業との提携は下記を想定。</a:t>
            </a:r>
            <a:endParaRPr lang="en-US" altLang="ja-JP" dirty="0"/>
          </a:p>
          <a:p>
            <a:pPr marL="0" indent="0">
              <a:buNone/>
            </a:pPr>
            <a:r>
              <a:rPr lang="ja-JP" altLang="en-US" dirty="0"/>
              <a:t>　食料品：地元の複数スーパーと提携</a:t>
            </a:r>
            <a:endParaRPr lang="en-US" altLang="ja-JP" dirty="0"/>
          </a:p>
          <a:p>
            <a:pPr marL="0" indent="0">
              <a:buNone/>
            </a:pPr>
            <a:r>
              <a:rPr lang="ja-JP" altLang="en-US" dirty="0"/>
              <a:t>　日用品：地元のドラッグストア</a:t>
            </a:r>
            <a:r>
              <a:rPr lang="en-US" altLang="ja-JP" dirty="0"/>
              <a:t>/</a:t>
            </a:r>
            <a:r>
              <a:rPr lang="ja-JP" altLang="en-US" dirty="0"/>
              <a:t>ホームセンターと提携</a:t>
            </a:r>
            <a:endParaRPr lang="en-US" altLang="ja-JP" dirty="0"/>
          </a:p>
          <a:p>
            <a:pPr marL="0" indent="0">
              <a:buNone/>
            </a:pPr>
            <a:r>
              <a:rPr lang="ja-JP" altLang="en-US" dirty="0"/>
              <a:t>　配達：日精サービスと連携（新規サービスとして共同で立ち上げ）</a:t>
            </a:r>
            <a:endParaRPr lang="en-US" altLang="ja-JP" dirty="0"/>
          </a:p>
          <a:p>
            <a:endParaRPr lang="en-US" altLang="ja-JP" dirty="0"/>
          </a:p>
          <a:p>
            <a:r>
              <a:rPr lang="ja-JP" altLang="en-US" dirty="0"/>
              <a:t>消費者側と企業側の食料品</a:t>
            </a:r>
            <a:r>
              <a:rPr lang="en-US" altLang="ja-JP" dirty="0"/>
              <a:t>/</a:t>
            </a:r>
            <a:r>
              <a:rPr lang="ja-JP" altLang="en-US" dirty="0"/>
              <a:t>日用品の情報共有方法の検討</a:t>
            </a:r>
            <a:endParaRPr lang="en-US" altLang="ja-JP" dirty="0"/>
          </a:p>
          <a:p>
            <a:pPr marL="0" indent="0">
              <a:buNone/>
            </a:pPr>
            <a:r>
              <a:rPr lang="ja-JP" altLang="en-US" dirty="0"/>
              <a:t>⇒タブレット端末を配布し、不足している食商品</a:t>
            </a:r>
            <a:r>
              <a:rPr lang="en-US" altLang="ja-JP" dirty="0"/>
              <a:t>/</a:t>
            </a:r>
            <a:r>
              <a:rPr lang="ja-JP" altLang="en-US" dirty="0"/>
              <a:t>日用品ともに一括で簡単に電子注文する仕組みを導入する。</a:t>
            </a:r>
            <a:endParaRPr lang="en-US" altLang="ja-JP" dirty="0"/>
          </a:p>
          <a:p>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pPr marL="0" indent="0">
              <a:buNone/>
            </a:pPr>
            <a:r>
              <a:rPr lang="ja-JP" altLang="en-US" dirty="0"/>
              <a:t>⇒高齢化</a:t>
            </a:r>
            <a:r>
              <a:rPr lang="en-US" altLang="ja-JP" dirty="0"/>
              <a:t>/</a:t>
            </a:r>
            <a:r>
              <a:rPr lang="ja-JP" altLang="en-US" dirty="0"/>
              <a:t>過疎化地域周辺の地元に根付くかかりつけ医院</a:t>
            </a:r>
            <a:r>
              <a:rPr lang="en-US" altLang="ja-JP" dirty="0"/>
              <a:t>/</a:t>
            </a:r>
            <a:r>
              <a:rPr lang="ja-JP" altLang="en-US" dirty="0"/>
              <a:t>薬局と提携する。</a:t>
            </a:r>
            <a:endParaRPr lang="en-US" altLang="ja-JP" dirty="0"/>
          </a:p>
          <a:p>
            <a:pPr marL="0" indent="0">
              <a:buNone/>
            </a:pPr>
            <a:r>
              <a:rPr lang="ja-JP" altLang="en-US" dirty="0"/>
              <a:t>　タブレット端末</a:t>
            </a:r>
            <a:r>
              <a:rPr lang="en-US" altLang="ja-JP" dirty="0"/>
              <a:t>/</a:t>
            </a:r>
            <a:r>
              <a:rPr lang="ja-JP" altLang="en-US" dirty="0"/>
              <a:t>スマートフォンを駆使して、軽微なケガや病気の初期症状を診断できるシステムを構築する。</a:t>
            </a:r>
            <a:endParaRPr lang="en-US" altLang="ja-JP" dirty="0"/>
          </a:p>
          <a:p>
            <a:pPr marL="0" indent="0">
              <a:buNone/>
            </a:pPr>
            <a:r>
              <a:rPr lang="ja-JP" altLang="en-US" dirty="0"/>
              <a:t>　簡易診察で薬が必要な場合、薬局ともコミュニケーションをとり薬を配達する。</a:t>
            </a:r>
            <a:endParaRPr lang="en-US" altLang="ja-JP" dirty="0"/>
          </a:p>
          <a:p>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pPr marL="0" indent="0">
              <a:buNone/>
            </a:pPr>
            <a:r>
              <a:rPr lang="ja-JP" altLang="en-US" dirty="0"/>
              <a:t>⇒長岡市等の行政と連携し、一元的に情報を確認できるアプリを構築し配布する。</a:t>
            </a:r>
            <a:endParaRPr lang="en-US" altLang="ja-JP" dirty="0"/>
          </a:p>
          <a:p>
            <a:endParaRPr lang="en-US" altLang="ja-JP" dirty="0"/>
          </a:p>
          <a:p>
            <a:r>
              <a:rPr lang="ja-JP" altLang="en-US" dirty="0"/>
              <a:t>既存の提供情報に含まれていない詳細情報の把握</a:t>
            </a:r>
            <a:endParaRPr lang="en-US" altLang="ja-JP" dirty="0"/>
          </a:p>
          <a:p>
            <a:pPr marL="0" indent="0">
              <a:buNone/>
            </a:pPr>
            <a:r>
              <a:rPr lang="ja-JP" altLang="en-US" dirty="0"/>
              <a:t>⇒</a:t>
            </a:r>
            <a:r>
              <a:rPr lang="en-US" altLang="ja-JP" dirty="0" err="1"/>
              <a:t>WeatherNews</a:t>
            </a:r>
            <a:r>
              <a:rPr lang="ja-JP" altLang="en-US" dirty="0"/>
              <a:t>のようにアプリユーザーの写真投稿情報を基にリアルタイムで周辺情報を更新する仕組みを導入する。</a:t>
            </a:r>
            <a:endParaRPr lang="en-US" altLang="ja-JP" dirty="0"/>
          </a:p>
          <a:p>
            <a:pPr marL="0" indent="0">
              <a:buNone/>
            </a:pPr>
            <a:r>
              <a:rPr lang="ja-JP" altLang="en-US" dirty="0"/>
              <a:t>　日常的に詳細エリアの天気や道路の点検作業</a:t>
            </a:r>
            <a:r>
              <a:rPr lang="en-US" altLang="ja-JP" dirty="0"/>
              <a:t>/</a:t>
            </a:r>
            <a:r>
              <a:rPr lang="ja-JP" altLang="en-US" dirty="0"/>
              <a:t>補修箇所の把握にも役立てる。</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1881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fontScale="92500" lnSpcReduction="10000"/>
          </a:bodyPr>
          <a:lstStyle/>
          <a:p>
            <a:r>
              <a:rPr lang="en-US" altLang="ja-JP" dirty="0"/>
              <a:t>HPC</a:t>
            </a:r>
            <a:r>
              <a:rPr lang="ja-JP" altLang="en-US" dirty="0"/>
              <a:t>解析サービス利用（空き状況に応じて随時予約可能）</a:t>
            </a:r>
            <a:endParaRPr lang="en-US" altLang="ja-JP" dirty="0"/>
          </a:p>
          <a:p>
            <a:pPr marL="0" indent="0">
              <a:buNone/>
            </a:pPr>
            <a:r>
              <a:rPr lang="ja-JP" altLang="en-US" dirty="0"/>
              <a:t>⇒リソースと占有期間に応じた従量制課金（</a:t>
            </a:r>
            <a:r>
              <a:rPr lang="en-US" altLang="ja-JP" dirty="0"/>
              <a:t>30</a:t>
            </a:r>
            <a:r>
              <a:rPr lang="ja-JP" altLang="en-US" dirty="0"/>
              <a:t>分：</a:t>
            </a:r>
            <a:r>
              <a:rPr lang="en-US" altLang="ja-JP" dirty="0"/>
              <a:t>5,000</a:t>
            </a:r>
            <a:r>
              <a:rPr lang="ja-JP" altLang="en-US" dirty="0"/>
              <a:t>円）</a:t>
            </a:r>
            <a:endParaRPr lang="en-US" altLang="ja-JP" dirty="0"/>
          </a:p>
          <a:p>
            <a:pPr marL="0" indent="0">
              <a:buNone/>
            </a:pPr>
            <a:r>
              <a:rPr lang="ja-JP" altLang="en-US" dirty="0"/>
              <a:t>　固定額でリソースを占有できるサブスク形式（月額：</a:t>
            </a:r>
            <a:r>
              <a:rPr lang="en-US" altLang="ja-JP" dirty="0"/>
              <a:t>100,000</a:t>
            </a:r>
            <a:r>
              <a:rPr lang="ja-JP" altLang="en-US" dirty="0"/>
              <a:t>円）</a:t>
            </a:r>
            <a:endParaRPr lang="en-US" altLang="ja-JP" dirty="0"/>
          </a:p>
          <a:p>
            <a:pPr marL="0" indent="0">
              <a:buNone/>
            </a:pPr>
            <a:r>
              <a:rPr lang="ja-JP" altLang="en-US" dirty="0"/>
              <a:t>　</a:t>
            </a:r>
            <a:r>
              <a:rPr lang="en-US" altLang="ja-JP" dirty="0"/>
              <a:t>※Web</a:t>
            </a:r>
            <a:r>
              <a:rPr lang="ja-JP" altLang="en-US" dirty="0"/>
              <a:t>上から予約可能なシステムで</a:t>
            </a:r>
            <a:r>
              <a:rPr lang="en-US" altLang="ja-JP" dirty="0"/>
              <a:t>365</a:t>
            </a:r>
            <a:r>
              <a:rPr lang="ja-JP" altLang="en-US" dirty="0"/>
              <a:t>日</a:t>
            </a:r>
            <a:r>
              <a:rPr lang="en-US" altLang="ja-JP" dirty="0"/>
              <a:t>24h</a:t>
            </a:r>
            <a:r>
              <a:rPr lang="ja-JP" altLang="en-US" dirty="0"/>
              <a:t>受付可能</a:t>
            </a:r>
            <a:endParaRPr lang="en-US" altLang="ja-JP" dirty="0"/>
          </a:p>
          <a:p>
            <a:endParaRPr lang="en-US" altLang="ja-JP" dirty="0"/>
          </a:p>
          <a:p>
            <a:r>
              <a:rPr lang="en-US" altLang="ja-JP" dirty="0"/>
              <a:t>PC</a:t>
            </a:r>
            <a:r>
              <a:rPr lang="ja-JP" altLang="en-US" dirty="0"/>
              <a:t>クラスタ構築</a:t>
            </a:r>
            <a:r>
              <a:rPr lang="en-US" altLang="ja-JP" dirty="0"/>
              <a:t>/</a:t>
            </a:r>
            <a:r>
              <a:rPr lang="ja-JP" altLang="en-US" dirty="0"/>
              <a:t>サーバ機器販売サポート</a:t>
            </a:r>
            <a:endParaRPr lang="en-US" altLang="ja-JP" dirty="0"/>
          </a:p>
          <a:p>
            <a:pPr marL="0" indent="0">
              <a:buNone/>
            </a:pPr>
            <a:r>
              <a:rPr lang="ja-JP" altLang="en-US" dirty="0"/>
              <a:t>⇒オンプレミスでの</a:t>
            </a:r>
            <a:r>
              <a:rPr lang="en-US" altLang="ja-JP" dirty="0"/>
              <a:t>HPC</a:t>
            </a:r>
            <a:r>
              <a:rPr lang="ja-JP" altLang="en-US" dirty="0"/>
              <a:t>インフラ整備を出張サポート</a:t>
            </a:r>
            <a:endParaRPr lang="en-US" altLang="ja-JP" dirty="0"/>
          </a:p>
          <a:p>
            <a:pPr marL="0" indent="0">
              <a:buNone/>
            </a:pPr>
            <a:r>
              <a:rPr lang="ja-JP" altLang="en-US" dirty="0"/>
              <a:t>　インフラ規模に応じた工数見積もり</a:t>
            </a:r>
            <a:endParaRPr lang="en-US" altLang="ja-JP" dirty="0"/>
          </a:p>
          <a:p>
            <a:endParaRPr lang="en-US" altLang="ja-JP" dirty="0"/>
          </a:p>
          <a:p>
            <a:r>
              <a:rPr lang="ja-JP" altLang="en-US" dirty="0"/>
              <a:t>シミュレーションプログラムの個別作成</a:t>
            </a:r>
            <a:r>
              <a:rPr lang="en-US" altLang="ja-JP" dirty="0"/>
              <a:t>/</a:t>
            </a:r>
            <a:r>
              <a:rPr lang="ja-JP" altLang="en-US" dirty="0"/>
              <a:t>提案</a:t>
            </a:r>
            <a:endParaRPr lang="en-US" altLang="ja-JP" dirty="0"/>
          </a:p>
          <a:p>
            <a:r>
              <a:rPr lang="ja-JP" altLang="en-US" dirty="0"/>
              <a:t>並列化プログラムサポート対応</a:t>
            </a:r>
            <a:endParaRPr lang="en-US" altLang="ja-JP" dirty="0"/>
          </a:p>
          <a:p>
            <a:pPr marL="0" indent="0">
              <a:buNone/>
            </a:pPr>
            <a:r>
              <a:rPr lang="ja-JP" altLang="en-US" dirty="0"/>
              <a:t>⇒解析シミュレーションプログラムの並列化</a:t>
            </a:r>
            <a:endParaRPr lang="en-US" altLang="ja-JP" dirty="0"/>
          </a:p>
          <a:p>
            <a:pPr marL="0" indent="0">
              <a:buNone/>
            </a:pPr>
            <a:r>
              <a:rPr lang="ja-JP" altLang="en-US" dirty="0"/>
              <a:t>　プログラムの規模に応じた工数見積もり</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a:bodyPr>
          <a:lstStyle/>
          <a:p>
            <a:r>
              <a:rPr lang="ja-JP" altLang="en-US" dirty="0"/>
              <a:t>物資供給サービス利用</a:t>
            </a:r>
            <a:endParaRPr lang="en-US" altLang="ja-JP" dirty="0"/>
          </a:p>
          <a:p>
            <a:pPr marL="0" indent="0">
              <a:buNone/>
            </a:pPr>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簡易診察サービス利用</a:t>
            </a:r>
            <a:endParaRPr lang="en-US" altLang="ja-JP" dirty="0"/>
          </a:p>
          <a:p>
            <a:pPr marL="0" indent="0">
              <a:buNone/>
            </a:pPr>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統合インフラ情報アプリの月額課金サービス</a:t>
            </a:r>
            <a:endParaRPr lang="en-US" altLang="ja-JP" dirty="0"/>
          </a:p>
          <a:p>
            <a:pPr marL="0" indent="0">
              <a:buNone/>
            </a:pPr>
            <a:r>
              <a:rPr lang="ja-JP" altLang="en-US" dirty="0"/>
              <a:t>⇒基本的には有料会員（月額</a:t>
            </a:r>
            <a:r>
              <a:rPr lang="en-US" altLang="ja-JP" dirty="0"/>
              <a:t>100</a:t>
            </a:r>
            <a:r>
              <a:rPr lang="ja-JP" altLang="en-US" dirty="0"/>
              <a:t>円）以外は利用不可</a:t>
            </a:r>
            <a:endParaRPr lang="en-US" altLang="ja-JP" dirty="0"/>
          </a:p>
          <a:p>
            <a:pPr marL="0" indent="0">
              <a:buNone/>
            </a:pPr>
            <a:r>
              <a:rPr lang="ja-JP" altLang="en-US" dirty="0"/>
              <a:t>　（インストール自体は有料会員登録なしでも可能）</a:t>
            </a:r>
            <a:endParaRPr lang="en-US" altLang="ja-JP" dirty="0"/>
          </a:p>
          <a:p>
            <a:pPr marL="0" indent="0">
              <a:buNone/>
            </a:pPr>
            <a:r>
              <a:rPr lang="ja-JP" altLang="en-US" dirty="0"/>
              <a:t>　</a:t>
            </a:r>
            <a:r>
              <a:rPr lang="en-US" altLang="ja-JP" dirty="0"/>
              <a:t>※</a:t>
            </a:r>
            <a:r>
              <a:rPr lang="ja-JP" altLang="en-US" dirty="0"/>
              <a:t>災害時のみ無料で全機能利用可能にすることを想定。</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30650348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C6FCC-D117-4483-8DEF-6D7839D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29018</TotalTime>
  <Words>1960</Words>
  <Application>Microsoft Office PowerPoint</Application>
  <PresentationFormat>画面に合わせる (4:3)</PresentationFormat>
  <Paragraphs>211</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游ゴシック Light</vt:lpstr>
      <vt:lpstr>Arial</vt:lpstr>
      <vt:lpstr>Calibri</vt:lpstr>
      <vt:lpstr>Office テーマ</vt:lpstr>
      <vt:lpstr>PowerPoint プレゼンテーション</vt:lpstr>
      <vt:lpstr> ITサービスで地域と産業をつなぎ安心できる生活基盤を提供する。</vt:lpstr>
      <vt:lpstr>PowerPoint プレゼンテーション</vt:lpstr>
      <vt:lpstr>PowerPoint プレゼンテーション</vt:lpstr>
      <vt:lpstr>PowerPoint プレゼンテーション</vt:lpstr>
      <vt:lpstr> ■HPC解析サービス</vt:lpstr>
      <vt:lpstr> ■CC&amp;ECサービス</vt:lpstr>
      <vt:lpstr> ■HPC解析サービス</vt:lpstr>
      <vt:lpstr> ■CC&amp;ECサービス</vt:lpstr>
      <vt:lpstr> ■HPC解析サービス</vt:lpstr>
      <vt:lpstr> ■CC&amp;ECサービス</vt:lpstr>
      <vt:lpstr> 収益イメージ</vt:lpstr>
      <vt:lpstr> 人々の生活基盤を支える企業へ</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中村 洋太</cp:lastModifiedBy>
  <cp:revision>1546</cp:revision>
  <cp:lastPrinted>2020-09-28T00:23:48Z</cp:lastPrinted>
  <dcterms:created xsi:type="dcterms:W3CDTF">2015-12-03T01:35:32Z</dcterms:created>
  <dcterms:modified xsi:type="dcterms:W3CDTF">2024-02-16T05:39:57Z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