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2" r:id="rId4"/>
    <p:sldId id="274" r:id="rId5"/>
    <p:sldId id="275" r:id="rId6"/>
    <p:sldId id="276" r:id="rId7"/>
    <p:sldId id="273" r:id="rId8"/>
    <p:sldId id="269" r:id="rId9"/>
    <p:sldId id="264" r:id="rId10"/>
    <p:sldId id="270" r:id="rId11"/>
    <p:sldId id="278" r:id="rId12"/>
    <p:sldId id="277"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3" d="100"/>
          <a:sy n="63" d="100"/>
        </p:scale>
        <p:origin x="78"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ja-JP" altLang="en-US" dirty="0"/>
              <a:t>ソフト開発環境（</a:t>
            </a:r>
            <a:r>
              <a:rPr lang="en-US" altLang="ja-JP" dirty="0"/>
              <a:t>Dev</a:t>
            </a:r>
            <a:r>
              <a:rPr kumimoji="1" lang="en-US" altLang="ja-JP" dirty="0"/>
              <a:t> Lab</a:t>
            </a:r>
            <a:r>
              <a:rPr kumimoji="1" lang="ja-JP" altLang="en-US" dirty="0"/>
              <a:t>）提供サービス</a:t>
            </a:r>
          </a:p>
        </p:txBody>
      </p:sp>
    </p:spTree>
    <p:extLst>
      <p:ext uri="{BB962C8B-B14F-4D97-AF65-F5344CB8AC3E}">
        <p14:creationId xmlns:p14="http://schemas.microsoft.com/office/powerpoint/2010/main" val="752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a:t>
            </a:r>
            <a:br>
              <a:rPr kumimoji="1" lang="en-US" altLang="ja-JP" dirty="0"/>
            </a:br>
            <a:r>
              <a:rPr lang="ja-JP" altLang="en-US" dirty="0"/>
              <a:t>①</a:t>
            </a:r>
            <a:r>
              <a:rPr lang="en-US" altLang="ja-JP" dirty="0"/>
              <a:t>IT</a:t>
            </a:r>
            <a:r>
              <a:rPr lang="ja-JP" altLang="en-US" dirty="0"/>
              <a:t>エンジニア教育サービス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55000" lnSpcReduction="20000"/>
          </a:bodyPr>
          <a:lstStyle/>
          <a:p>
            <a:r>
              <a:rPr kumimoji="1" lang="en-US" altLang="ja-JP" dirty="0"/>
              <a:t>IT</a:t>
            </a:r>
            <a:r>
              <a:rPr kumimoji="1" lang="ja-JP" altLang="en-US" dirty="0"/>
              <a:t>人材の教育・育成コストの削減</a:t>
            </a:r>
            <a:endParaRPr kumimoji="1" lang="en-US" altLang="ja-JP" dirty="0"/>
          </a:p>
          <a:p>
            <a:r>
              <a:rPr lang="ja-JP" altLang="en-US" dirty="0"/>
              <a:t>自社での研修を外部委託することで本来の業務にリソースを割くことが可能</a:t>
            </a:r>
            <a:endParaRPr lang="en-US" altLang="ja-JP" dirty="0"/>
          </a:p>
          <a:p>
            <a:r>
              <a:rPr lang="ja-JP" altLang="en-US" dirty="0"/>
              <a:t>いつでもどこでも誰でもタイムリーな受講が可能</a:t>
            </a:r>
            <a:endParaRPr lang="en-US" altLang="ja-JP" dirty="0"/>
          </a:p>
          <a:p>
            <a:r>
              <a:rPr lang="ja-JP" altLang="en-US" dirty="0"/>
              <a:t>開発現場では当たり前となった</a:t>
            </a:r>
            <a:r>
              <a:rPr lang="en-US" altLang="ja-JP" dirty="0"/>
              <a:t>CI/CD</a:t>
            </a:r>
            <a:r>
              <a:rPr lang="ja-JP" altLang="en-US" dirty="0"/>
              <a:t>環境も体験可能</a:t>
            </a:r>
            <a:endParaRPr lang="en-US" altLang="ja-JP" dirty="0"/>
          </a:p>
          <a:p>
            <a:endParaRPr kumimoji="1" lang="en-US" altLang="ja-JP" dirty="0"/>
          </a:p>
          <a:p>
            <a:r>
              <a:rPr kumimoji="1" lang="ja-JP" altLang="en-US" dirty="0"/>
              <a:t>収益の安定化</a:t>
            </a:r>
            <a:endParaRPr kumimoji="1" lang="en-US" altLang="ja-JP" dirty="0"/>
          </a:p>
          <a:p>
            <a:r>
              <a:rPr kumimoji="1" lang="en-US" altLang="ja-JP" dirty="0"/>
              <a:t>IT</a:t>
            </a:r>
            <a:r>
              <a:rPr kumimoji="1" lang="ja-JP" altLang="en-US" dirty="0"/>
              <a:t>技術を扱う高等教育機関や企業がターゲットのため１度導入すれば継続して安定した収益を見込める（サブスク形式など）</a:t>
            </a:r>
            <a:endParaRPr kumimoji="1" lang="en-US" altLang="ja-JP" dirty="0"/>
          </a:p>
          <a:p>
            <a:r>
              <a:rPr kumimoji="1" lang="ja-JP" altLang="en-US" dirty="0"/>
              <a:t>クラウド環境のため国内全域の顧客がターゲットになり販路を広げることが可能</a:t>
            </a:r>
            <a:endParaRPr kumimoji="1" lang="en-US" altLang="ja-JP" dirty="0"/>
          </a:p>
          <a:p>
            <a:endParaRPr lang="en-US" altLang="ja-JP" dirty="0"/>
          </a:p>
          <a:p>
            <a:r>
              <a:rPr kumimoji="1" lang="ja-JP" altLang="en-US" dirty="0"/>
              <a:t>コンテンツバリエーション（プログラミング言語</a:t>
            </a:r>
            <a:r>
              <a:rPr kumimoji="1" lang="en-US" altLang="ja-JP" dirty="0"/>
              <a:t>/</a:t>
            </a:r>
            <a:r>
              <a:rPr kumimoji="1" lang="ja-JP" altLang="en-US" dirty="0"/>
              <a:t>開発対象）の拡張性</a:t>
            </a:r>
            <a:endParaRPr kumimoji="1" lang="en-US" altLang="ja-JP" dirty="0"/>
          </a:p>
          <a:p>
            <a:r>
              <a:rPr lang="ja-JP" altLang="en-US" dirty="0"/>
              <a:t>共通プラットフォームを</a:t>
            </a:r>
            <a:r>
              <a:rPr lang="en-US" altLang="ja-JP" dirty="0"/>
              <a:t>1</a:t>
            </a:r>
            <a:r>
              <a:rPr lang="ja-JP" altLang="en-US" dirty="0"/>
              <a:t>度構築すれば新規領域のコンテンツを増やすのみで容易に拡張可能</a:t>
            </a:r>
            <a:endParaRPr kumimoji="1" lang="en-US" altLang="ja-JP" dirty="0"/>
          </a:p>
          <a:p>
            <a:endParaRPr kumimoji="1" lang="ja-JP" altLang="en-US" dirty="0"/>
          </a:p>
        </p:txBody>
      </p:sp>
    </p:spTree>
    <p:extLst>
      <p:ext uri="{BB962C8B-B14F-4D97-AF65-F5344CB8AC3E}">
        <p14:creationId xmlns:p14="http://schemas.microsoft.com/office/powerpoint/2010/main" val="326174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a:t>
            </a:r>
            <a:br>
              <a:rPr kumimoji="1" lang="en-US" altLang="ja-JP" dirty="0"/>
            </a:br>
            <a:r>
              <a:rPr lang="ja-JP" altLang="en-US" dirty="0">
                <a:effectLst/>
              </a:rPr>
              <a:t>②</a:t>
            </a:r>
            <a:r>
              <a:rPr lang="en-US" altLang="ja-JP" dirty="0">
                <a:effectLst/>
              </a:rPr>
              <a:t>IT</a:t>
            </a:r>
            <a:r>
              <a:rPr lang="ja-JP" altLang="en-US" dirty="0">
                <a:effectLst/>
              </a:rPr>
              <a:t>サービス開発基盤提供サービス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47500" lnSpcReduction="20000"/>
          </a:bodyPr>
          <a:lstStyle/>
          <a:p>
            <a:r>
              <a:rPr kumimoji="1" lang="ja-JP" altLang="en-US" dirty="0"/>
              <a:t>新規事業創出の活性化（社内</a:t>
            </a:r>
            <a:r>
              <a:rPr kumimoji="1" lang="en-US" altLang="ja-JP" dirty="0"/>
              <a:t>/</a:t>
            </a:r>
            <a:r>
              <a:rPr kumimoji="1" lang="ja-JP" altLang="en-US" dirty="0"/>
              <a:t>社外問わず）</a:t>
            </a:r>
            <a:endParaRPr kumimoji="1" lang="en-US" altLang="ja-JP" dirty="0"/>
          </a:p>
          <a:p>
            <a:r>
              <a:rPr kumimoji="1" lang="ja-JP" altLang="en-US" dirty="0"/>
              <a:t>開発環境が整っているため新規事業のトライアル開発が容易になる</a:t>
            </a:r>
            <a:endParaRPr kumimoji="1" lang="en-US" altLang="ja-JP" dirty="0"/>
          </a:p>
          <a:p>
            <a:r>
              <a:rPr kumimoji="1" lang="ja-JP" altLang="en-US" dirty="0"/>
              <a:t>お手軽に思いついた新規サービスのサンプルを構築できる</a:t>
            </a:r>
            <a:endParaRPr kumimoji="1" lang="en-US" altLang="ja-JP" dirty="0"/>
          </a:p>
          <a:p>
            <a:endParaRPr kumimoji="1" lang="ja-JP" altLang="en-US" dirty="0"/>
          </a:p>
          <a:p>
            <a:r>
              <a:rPr lang="ja-JP" altLang="en-US" dirty="0"/>
              <a:t>ソフト開発効率化</a:t>
            </a:r>
            <a:endParaRPr lang="en-US" altLang="ja-JP" dirty="0"/>
          </a:p>
          <a:p>
            <a:r>
              <a:rPr kumimoji="1" lang="en-US" altLang="ja-JP" dirty="0"/>
              <a:t>CI/CD</a:t>
            </a:r>
            <a:r>
              <a:rPr kumimoji="1" lang="ja-JP" altLang="en-US" dirty="0"/>
              <a:t>による開発サイクルのスピードアップ（原価低減）</a:t>
            </a:r>
            <a:endParaRPr kumimoji="1" lang="en-US" altLang="ja-JP" dirty="0"/>
          </a:p>
          <a:p>
            <a:r>
              <a:rPr kumimoji="1" lang="ja-JP" altLang="en-US" dirty="0"/>
              <a:t>組み込みソフト開発向けとして多種多用のマイコンに対応した</a:t>
            </a:r>
            <a:r>
              <a:rPr kumimoji="1" lang="en-US" altLang="ja-JP" dirty="0"/>
              <a:t>HW</a:t>
            </a:r>
            <a:r>
              <a:rPr kumimoji="1" lang="ja-JP" altLang="en-US" dirty="0"/>
              <a:t>デバッグの支援（リモート</a:t>
            </a:r>
            <a:r>
              <a:rPr kumimoji="1" lang="en-US" altLang="ja-JP" dirty="0"/>
              <a:t>/</a:t>
            </a:r>
            <a:r>
              <a:rPr kumimoji="1" lang="ja-JP" altLang="en-US" dirty="0"/>
              <a:t>シミュレータ）</a:t>
            </a:r>
            <a:endParaRPr kumimoji="1" lang="en-US" altLang="ja-JP" dirty="0"/>
          </a:p>
          <a:p>
            <a:endParaRPr lang="en-US" altLang="ja-JP" dirty="0"/>
          </a:p>
          <a:p>
            <a:r>
              <a:rPr lang="ja-JP" altLang="en-US" dirty="0"/>
              <a:t>人材獲得</a:t>
            </a:r>
            <a:r>
              <a:rPr lang="en-US" altLang="ja-JP" dirty="0"/>
              <a:t>/</a:t>
            </a:r>
            <a:r>
              <a:rPr lang="ja-JP" altLang="en-US" dirty="0"/>
              <a:t>キャリア形成</a:t>
            </a:r>
            <a:endParaRPr lang="en-US" altLang="ja-JP" dirty="0"/>
          </a:p>
          <a:p>
            <a:r>
              <a:rPr lang="ja-JP" altLang="en-US" dirty="0"/>
              <a:t>若手人材の獲得に向けたブランド力向上（魅力ある新規ビジネスの考案から参画可能）</a:t>
            </a:r>
            <a:endParaRPr lang="en-US" altLang="ja-JP" dirty="0"/>
          </a:p>
          <a:p>
            <a:r>
              <a:rPr lang="ja-JP" altLang="en-US" dirty="0"/>
              <a:t>様々な業務に横断的に関わることで柔軟なキャリア形成が可能（既存事業に縛られずタスクフォースのようなスキルを加味した流動的な人材配置）</a:t>
            </a:r>
            <a:endParaRPr lang="en-US" altLang="ja-JP" dirty="0"/>
          </a:p>
        </p:txBody>
      </p:sp>
    </p:spTree>
    <p:extLst>
      <p:ext uri="{BB962C8B-B14F-4D97-AF65-F5344CB8AC3E}">
        <p14:creationId xmlns:p14="http://schemas.microsoft.com/office/powerpoint/2010/main" val="328414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■付加価値</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p:txBody>
          <a:bodyPr>
            <a:normAutofit fontScale="85000" lnSpcReduction="10000"/>
          </a:bodyPr>
          <a:lstStyle/>
          <a:p>
            <a:r>
              <a:rPr kumimoji="1" lang="en-US" altLang="ja-JP" dirty="0"/>
              <a:t>NSCS</a:t>
            </a:r>
            <a:r>
              <a:rPr kumimoji="1" lang="ja-JP" altLang="en-US" dirty="0"/>
              <a:t>の強み（ノウハウ）を含めた実務に即したレベルのスキルを習得可能</a:t>
            </a:r>
            <a:endParaRPr kumimoji="1" lang="en-US" altLang="ja-JP" dirty="0"/>
          </a:p>
          <a:p>
            <a:r>
              <a:rPr lang="ja-JP" altLang="en-US" dirty="0"/>
              <a:t>組み込みソフト開発向けの例</a:t>
            </a:r>
            <a:endParaRPr lang="en-US" altLang="ja-JP" dirty="0"/>
          </a:p>
          <a:p>
            <a:r>
              <a:rPr lang="ja-JP" altLang="en-US" dirty="0"/>
              <a:t>⇒車載ソフト開発向けに</a:t>
            </a:r>
            <a:r>
              <a:rPr lang="ja-JP" altLang="en-US" dirty="0">
                <a:effectLst/>
              </a:rPr>
              <a:t>実際の現場で用いられる資料やツールも併せて利用可能</a:t>
            </a:r>
            <a:endParaRPr lang="en-US" altLang="ja-JP" dirty="0"/>
          </a:p>
          <a:p>
            <a:r>
              <a:rPr kumimoji="1" lang="en-US" altLang="ja-JP" dirty="0"/>
              <a:t>※</a:t>
            </a:r>
            <a:r>
              <a:rPr kumimoji="1" lang="ja-JP" altLang="en-US" dirty="0"/>
              <a:t>定期的なコンテンツのアップデートで上記以外の新領域</a:t>
            </a:r>
            <a:r>
              <a:rPr lang="ja-JP" altLang="en-US" dirty="0"/>
              <a:t>に対しても</a:t>
            </a:r>
            <a:r>
              <a:rPr kumimoji="1" lang="ja-JP" altLang="en-US" dirty="0"/>
              <a:t>拡大可能</a:t>
            </a:r>
            <a:endParaRPr kumimoji="1" lang="en-US" altLang="ja-JP" dirty="0"/>
          </a:p>
          <a:p>
            <a:endParaRPr lang="en-US" altLang="ja-JP" dirty="0">
              <a:effectLst/>
            </a:endParaRPr>
          </a:p>
          <a:p>
            <a:r>
              <a:rPr kumimoji="1" lang="ja-JP" altLang="en-US" dirty="0"/>
              <a:t>学習～開発まで一気通貫で同一環境を利用可能（学習資料の閲覧は学習時のみ可）</a:t>
            </a:r>
            <a:endParaRPr kumimoji="1" lang="en-US" altLang="ja-JP" dirty="0"/>
          </a:p>
          <a:p>
            <a:r>
              <a:rPr kumimoji="1" lang="ja-JP" altLang="en-US" dirty="0"/>
              <a:t>（教育時と実務での環境差異に戸惑わない）</a:t>
            </a:r>
          </a:p>
          <a:p>
            <a:endParaRPr kumimoji="1" lang="ja-JP" altLang="en-US" dirty="0"/>
          </a:p>
        </p:txBody>
      </p:sp>
    </p:spTree>
    <p:extLst>
      <p:ext uri="{BB962C8B-B14F-4D97-AF65-F5344CB8AC3E}">
        <p14:creationId xmlns:p14="http://schemas.microsoft.com/office/powerpoint/2010/main" val="298877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BB851-05CF-A769-AC39-F8F403AD4039}"/>
              </a:ext>
            </a:extLst>
          </p:cNvPr>
          <p:cNvSpPr>
            <a:spLocks noGrp="1"/>
          </p:cNvSpPr>
          <p:nvPr>
            <p:ph type="title"/>
          </p:nvPr>
        </p:nvSpPr>
        <p:spPr/>
        <p:txBody>
          <a:bodyPr/>
          <a:lstStyle/>
          <a:p>
            <a:r>
              <a:rPr kumimoji="1" lang="ja-JP" altLang="en-US" dirty="0"/>
              <a:t>■付加価値</a:t>
            </a:r>
          </a:p>
        </p:txBody>
      </p:sp>
      <p:sp>
        <p:nvSpPr>
          <p:cNvPr id="3" name="コンテンツ プレースホルダー 2">
            <a:extLst>
              <a:ext uri="{FF2B5EF4-FFF2-40B4-BE49-F238E27FC236}">
                <a16:creationId xmlns:a16="http://schemas.microsoft.com/office/drawing/2014/main" id="{B02A8849-B3C3-6169-C43B-B07DE267CD18}"/>
              </a:ext>
            </a:extLst>
          </p:cNvPr>
          <p:cNvSpPr>
            <a:spLocks noGrp="1"/>
          </p:cNvSpPr>
          <p:nvPr>
            <p:ph idx="1"/>
          </p:nvPr>
        </p:nvSpPr>
        <p:spPr/>
        <p:txBody>
          <a:bodyPr/>
          <a:lstStyle/>
          <a:p>
            <a:r>
              <a:rPr kumimoji="1" lang="ja-JP" altLang="en-US" dirty="0"/>
              <a:t>ビルドだけでなくコーディングや機材を用いた検査までブラウザ上で対応</a:t>
            </a:r>
            <a:endParaRPr kumimoji="1" lang="en-US" altLang="ja-JP" dirty="0"/>
          </a:p>
          <a:p>
            <a:r>
              <a:rPr lang="ja-JP" altLang="en-US" dirty="0"/>
              <a:t>様々なマイコンや専用ツールに対応（段階的に対応機種を増やす？）</a:t>
            </a:r>
            <a:endParaRPr kumimoji="1" lang="ja-JP" altLang="en-US" dirty="0"/>
          </a:p>
          <a:p>
            <a:r>
              <a:rPr kumimoji="1" lang="ja-JP" altLang="en-US" dirty="0"/>
              <a:t>開発者ごとに</a:t>
            </a:r>
            <a:r>
              <a:rPr kumimoji="1" lang="en-US" altLang="ja-JP" dirty="0"/>
              <a:t>PC</a:t>
            </a:r>
            <a:r>
              <a:rPr kumimoji="1" lang="ja-JP" altLang="en-US" dirty="0"/>
              <a:t>やツールを設定する手間を省ける</a:t>
            </a:r>
            <a:endParaRPr kumimoji="1" lang="en-US" altLang="ja-JP" dirty="0"/>
          </a:p>
          <a:p>
            <a:r>
              <a:rPr lang="ja-JP" altLang="en-US" dirty="0"/>
              <a:t>誰でもいつでもどこでもアクセス可能</a:t>
            </a:r>
            <a:endParaRPr lang="en-US" altLang="ja-JP" dirty="0"/>
          </a:p>
          <a:p>
            <a:r>
              <a:rPr lang="ja-JP" altLang="en-US" dirty="0"/>
              <a:t>クラウド環境外とデータはやり取りできないよう</a:t>
            </a:r>
            <a:r>
              <a:rPr kumimoji="1" lang="ja-JP" altLang="en-US" dirty="0"/>
              <a:t>セキュリティを確保</a:t>
            </a:r>
          </a:p>
        </p:txBody>
      </p:sp>
    </p:spTree>
    <p:extLst>
      <p:ext uri="{BB962C8B-B14F-4D97-AF65-F5344CB8AC3E}">
        <p14:creationId xmlns:p14="http://schemas.microsoft.com/office/powerpoint/2010/main" val="114008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p:txBody>
          <a:bodyPr>
            <a:normAutofit lnSpcReduction="10000"/>
          </a:bodyPr>
          <a:lstStyle/>
          <a:p>
            <a:r>
              <a:rPr kumimoji="1" lang="en-US" altLang="ja-JP" dirty="0"/>
              <a:t>RENESAS</a:t>
            </a:r>
            <a:r>
              <a:rPr kumimoji="1" lang="ja-JP" altLang="en-US" dirty="0"/>
              <a:t>のクイックコネクトスタジオ</a:t>
            </a:r>
            <a:r>
              <a:rPr kumimoji="1" lang="en-US" altLang="ja-JP" dirty="0"/>
              <a:t>/RENESAS LAB ON THE CLOUD</a:t>
            </a:r>
            <a:r>
              <a:rPr kumimoji="1" lang="ja-JP" altLang="en-US" dirty="0"/>
              <a:t>なども活用</a:t>
            </a:r>
            <a:endParaRPr kumimoji="1" lang="en-US" altLang="ja-JP" dirty="0"/>
          </a:p>
          <a:p>
            <a:r>
              <a:rPr lang="ja-JP" altLang="en-US" dirty="0"/>
              <a:t>⇒マイコンメーカーだけあって手ごわい先行されてる感あり</a:t>
            </a:r>
            <a:endParaRPr kumimoji="1" lang="ja-JP" altLang="en-US" dirty="0"/>
          </a:p>
          <a:p>
            <a:r>
              <a:rPr kumimoji="1" lang="ja-JP" altLang="en-US" dirty="0"/>
              <a:t>初心者向けのなんちゃって研修（</a:t>
            </a:r>
            <a:r>
              <a:rPr kumimoji="1" lang="en-US" altLang="ja-JP" dirty="0"/>
              <a:t>C</a:t>
            </a:r>
            <a:r>
              <a:rPr kumimoji="1" lang="ja-JP" altLang="en-US" dirty="0"/>
              <a:t>言語入門を数日間</a:t>
            </a:r>
            <a:r>
              <a:rPr kumimoji="1" lang="en-US" altLang="ja-JP" dirty="0"/>
              <a:t>/L</a:t>
            </a:r>
            <a:r>
              <a:rPr lang="ja-JP" altLang="en-US" dirty="0"/>
              <a:t>チカ</a:t>
            </a:r>
            <a:r>
              <a:rPr kumimoji="1" lang="ja-JP" altLang="en-US" dirty="0"/>
              <a:t>レベル）</a:t>
            </a:r>
            <a:endParaRPr kumimoji="1" lang="en-US" altLang="ja-JP" dirty="0"/>
          </a:p>
          <a:p>
            <a:r>
              <a:rPr lang="ja-JP" altLang="en-US" dirty="0"/>
              <a:t>⇒敵じゃない</a:t>
            </a:r>
            <a:endParaRPr lang="en-US" altLang="ja-JP" dirty="0"/>
          </a:p>
          <a:p>
            <a:r>
              <a:rPr kumimoji="1" lang="ja-JP" altLang="en-US" dirty="0"/>
              <a:t>マイコン学習キット</a:t>
            </a:r>
            <a:endParaRPr kumimoji="1" lang="en-US" altLang="ja-JP" dirty="0"/>
          </a:p>
          <a:p>
            <a:r>
              <a:rPr lang="ja-JP" altLang="en-US" dirty="0"/>
              <a:t>⇒業務レベルと乖離（なにもやらないよりはましレベル）</a:t>
            </a:r>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lstStyle/>
          <a:p>
            <a:r>
              <a:rPr kumimoji="1" lang="ja-JP" altLang="en-US" dirty="0"/>
              <a:t>ビジネスアイディア考案の背景</a:t>
            </a:r>
            <a:endParaRPr kumimoji="1" lang="en-US" altLang="ja-JP" dirty="0"/>
          </a:p>
          <a:p>
            <a:r>
              <a:rPr kumimoji="1" lang="ja-JP" altLang="en-US" dirty="0"/>
              <a:t>ビジネスアイディアに紐づく</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endParaRPr lang="en-US" altLang="ja-JP" dirty="0"/>
          </a:p>
          <a:p>
            <a:r>
              <a:rPr kumimoji="1" lang="ja-JP" altLang="en-US" dirty="0"/>
              <a:t>競合サービスの調査</a:t>
            </a:r>
          </a:p>
        </p:txBody>
      </p:sp>
    </p:spTree>
    <p:extLst>
      <p:ext uri="{BB962C8B-B14F-4D97-AF65-F5344CB8AC3E}">
        <p14:creationId xmlns:p14="http://schemas.microsoft.com/office/powerpoint/2010/main" val="10859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7810E-F3A9-A76D-51E1-EB3B3FF36825}"/>
              </a:ext>
            </a:extLst>
          </p:cNvPr>
          <p:cNvSpPr>
            <a:spLocks noGrp="1"/>
          </p:cNvSpPr>
          <p:nvPr>
            <p:ph type="title"/>
          </p:nvPr>
        </p:nvSpPr>
        <p:spPr/>
        <p:txBody>
          <a:bodyPr/>
          <a:lstStyle/>
          <a:p>
            <a:r>
              <a:rPr kumimoji="1" lang="ja-JP" altLang="en-US" dirty="0"/>
              <a:t>■ビジネスアイディア考案の背景</a:t>
            </a:r>
          </a:p>
        </p:txBody>
      </p:sp>
      <p:sp>
        <p:nvSpPr>
          <p:cNvPr id="3" name="コンテンツ プレースホルダー 2">
            <a:extLst>
              <a:ext uri="{FF2B5EF4-FFF2-40B4-BE49-F238E27FC236}">
                <a16:creationId xmlns:a16="http://schemas.microsoft.com/office/drawing/2014/main" id="{0B5EA717-D832-4D09-06BB-3613B73847AE}"/>
              </a:ext>
            </a:extLst>
          </p:cNvPr>
          <p:cNvSpPr>
            <a:spLocks noGrp="1"/>
          </p:cNvSpPr>
          <p:nvPr>
            <p:ph idx="1"/>
          </p:nvPr>
        </p:nvSpPr>
        <p:spPr/>
        <p:txBody>
          <a:bodyPr>
            <a:normAutofit/>
          </a:bodyPr>
          <a:lstStyle/>
          <a:p>
            <a:r>
              <a:rPr kumimoji="1" lang="en-US" altLang="ja-JP" b="1" u="sng" dirty="0"/>
              <a:t>NSCS</a:t>
            </a:r>
            <a:r>
              <a:rPr kumimoji="1" lang="ja-JP" altLang="en-US" b="1" u="sng" dirty="0"/>
              <a:t>のソフト開発における課題</a:t>
            </a:r>
            <a:endParaRPr kumimoji="1" lang="en-US" altLang="ja-JP" b="1" u="sng" dirty="0"/>
          </a:p>
          <a:p>
            <a:r>
              <a:rPr kumimoji="1" lang="ja-JP" altLang="en-US" dirty="0"/>
              <a:t>①即戦力レベルの</a:t>
            </a:r>
            <a:r>
              <a:rPr kumimoji="1" lang="en-US" altLang="ja-JP" dirty="0"/>
              <a:t>IT</a:t>
            </a:r>
            <a:r>
              <a:rPr kumimoji="1" lang="ja-JP" altLang="en-US" dirty="0"/>
              <a:t>人材の不足</a:t>
            </a:r>
            <a:endParaRPr kumimoji="1" lang="en-US" altLang="ja-JP" dirty="0"/>
          </a:p>
          <a:p>
            <a:r>
              <a:rPr lang="ja-JP" altLang="en-US" dirty="0"/>
              <a:t>②ソフト開発効率化（競争力</a:t>
            </a:r>
            <a:r>
              <a:rPr lang="en-US" altLang="ja-JP" dirty="0"/>
              <a:t>UP</a:t>
            </a:r>
            <a:r>
              <a:rPr lang="ja-JP" altLang="en-US" dirty="0"/>
              <a:t>）</a:t>
            </a:r>
            <a:endParaRPr lang="en-US" altLang="ja-JP" dirty="0"/>
          </a:p>
          <a:p>
            <a:r>
              <a:rPr kumimoji="1" lang="ja-JP" altLang="en-US" dirty="0"/>
              <a:t>③ビジネスモデル転換（新規収益源確保）の必要性</a:t>
            </a:r>
            <a:endParaRPr kumimoji="1" lang="en-US" altLang="ja-JP" dirty="0"/>
          </a:p>
          <a:p>
            <a:r>
              <a:rPr lang="en-US" altLang="ja-JP" dirty="0"/>
              <a:t>NSCS</a:t>
            </a:r>
            <a:r>
              <a:rPr lang="ja-JP" altLang="en-US" dirty="0"/>
              <a:t>のソフト開発に対する課題は</a:t>
            </a:r>
            <a:r>
              <a:rPr lang="en-US" altLang="ja-JP" dirty="0"/>
              <a:t>IT</a:t>
            </a:r>
            <a:r>
              <a:rPr lang="ja-JP" altLang="en-US" dirty="0"/>
              <a:t>業界共通の課題</a:t>
            </a:r>
            <a:endParaRPr lang="en-US" altLang="ja-JP" dirty="0"/>
          </a:p>
          <a:p>
            <a:r>
              <a:rPr lang="ja-JP" altLang="en-US" dirty="0"/>
              <a:t>市場価値の高いビジネスチャンス領域</a:t>
            </a:r>
            <a:endParaRPr lang="en-US" altLang="ja-JP" dirty="0"/>
          </a:p>
        </p:txBody>
      </p:sp>
    </p:spTree>
    <p:extLst>
      <p:ext uri="{BB962C8B-B14F-4D97-AF65-F5344CB8AC3E}">
        <p14:creationId xmlns:p14="http://schemas.microsoft.com/office/powerpoint/2010/main" val="7213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CCE56-9EBA-DFC1-8B0E-4806D7D959B9}"/>
              </a:ext>
            </a:extLst>
          </p:cNvPr>
          <p:cNvSpPr>
            <a:spLocks noGrp="1"/>
          </p:cNvSpPr>
          <p:nvPr>
            <p:ph type="title"/>
          </p:nvPr>
        </p:nvSpPr>
        <p:spPr/>
        <p:txBody>
          <a:bodyPr/>
          <a:lstStyle/>
          <a:p>
            <a:r>
              <a:rPr kumimoji="1" lang="ja-JP" altLang="en-US" dirty="0"/>
              <a:t>①即戦力レベルの</a:t>
            </a:r>
            <a:r>
              <a:rPr kumimoji="1" lang="en-US" altLang="ja-JP" dirty="0"/>
              <a:t>IT</a:t>
            </a:r>
            <a:r>
              <a:rPr kumimoji="1" lang="ja-JP" altLang="en-US" dirty="0"/>
              <a:t>人材の不足</a:t>
            </a:r>
          </a:p>
        </p:txBody>
      </p:sp>
      <p:sp>
        <p:nvSpPr>
          <p:cNvPr id="3" name="コンテンツ プレースホルダー 2">
            <a:extLst>
              <a:ext uri="{FF2B5EF4-FFF2-40B4-BE49-F238E27FC236}">
                <a16:creationId xmlns:a16="http://schemas.microsoft.com/office/drawing/2014/main" id="{44F2841E-2EF5-3DF7-0959-05236DD44D2E}"/>
              </a:ext>
            </a:extLst>
          </p:cNvPr>
          <p:cNvSpPr>
            <a:spLocks noGrp="1"/>
          </p:cNvSpPr>
          <p:nvPr>
            <p:ph idx="1"/>
          </p:nvPr>
        </p:nvSpPr>
        <p:spPr/>
        <p:txBody>
          <a:bodyPr>
            <a:normAutofit/>
          </a:bodyPr>
          <a:lstStyle/>
          <a:p>
            <a:r>
              <a:rPr kumimoji="1" lang="ja-JP" altLang="en-US" dirty="0"/>
              <a:t>ソフトウェア開発は日々複雑化</a:t>
            </a:r>
            <a:endParaRPr kumimoji="1" lang="en-US" altLang="ja-JP" dirty="0"/>
          </a:p>
          <a:p>
            <a:r>
              <a:rPr kumimoji="1" lang="ja-JP" altLang="en-US" dirty="0"/>
              <a:t>知識</a:t>
            </a:r>
            <a:r>
              <a:rPr kumimoji="1" lang="en-US" altLang="ja-JP" dirty="0"/>
              <a:t>/</a:t>
            </a:r>
            <a:r>
              <a:rPr kumimoji="1" lang="ja-JP" altLang="en-US" dirty="0"/>
              <a:t>技能の体系化が課題</a:t>
            </a:r>
            <a:endParaRPr kumimoji="1" lang="en-US" altLang="ja-JP" dirty="0"/>
          </a:p>
          <a:p>
            <a:r>
              <a:rPr kumimoji="1" lang="ja-JP" altLang="en-US" dirty="0"/>
              <a:t>プログラミング言語の習得だけではスキル不足</a:t>
            </a:r>
            <a:endParaRPr kumimoji="1" lang="en-US" altLang="ja-JP" dirty="0"/>
          </a:p>
          <a:p>
            <a:r>
              <a:rPr kumimoji="1" lang="ja-JP" altLang="en-US" dirty="0"/>
              <a:t>実務（仕様理解</a:t>
            </a:r>
            <a:r>
              <a:rPr kumimoji="1" lang="en-US" altLang="ja-JP" dirty="0"/>
              <a:t>/</a:t>
            </a:r>
            <a:r>
              <a:rPr kumimoji="1" lang="ja-JP" altLang="en-US" dirty="0"/>
              <a:t>設計知識</a:t>
            </a:r>
            <a:r>
              <a:rPr kumimoji="1" lang="en-US" altLang="ja-JP" dirty="0"/>
              <a:t>/</a:t>
            </a:r>
            <a:r>
              <a:rPr kumimoji="1" lang="ja-JP" altLang="en-US" dirty="0"/>
              <a:t>製品知識</a:t>
            </a:r>
            <a:r>
              <a:rPr kumimoji="1" lang="en-US" altLang="ja-JP" dirty="0"/>
              <a:t>/</a:t>
            </a:r>
            <a:r>
              <a:rPr kumimoji="1" lang="ja-JP" altLang="en-US" dirty="0"/>
              <a:t>機材活用）のスキル習得が困難</a:t>
            </a:r>
            <a:endParaRPr kumimoji="1" lang="en-US" altLang="ja-JP" dirty="0"/>
          </a:p>
          <a:p>
            <a:r>
              <a:rPr lang="en-US" altLang="ja-JP" dirty="0"/>
              <a:t>OJT</a:t>
            </a:r>
            <a:r>
              <a:rPr lang="ja-JP" altLang="en-US" dirty="0"/>
              <a:t>では不足する経験を十分にカバーしきれず若手人材が成長しにくい</a:t>
            </a:r>
            <a:endParaRPr kumimoji="1" lang="en-US" altLang="ja-JP" dirty="0"/>
          </a:p>
          <a:p>
            <a:endParaRPr kumimoji="1" lang="ja-JP" altLang="en-US" dirty="0"/>
          </a:p>
        </p:txBody>
      </p:sp>
    </p:spTree>
    <p:extLst>
      <p:ext uri="{BB962C8B-B14F-4D97-AF65-F5344CB8AC3E}">
        <p14:creationId xmlns:p14="http://schemas.microsoft.com/office/powerpoint/2010/main" val="310713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E5F3C-8642-73BC-DE28-0DF18D336A8F}"/>
              </a:ext>
            </a:extLst>
          </p:cNvPr>
          <p:cNvSpPr>
            <a:spLocks noGrp="1"/>
          </p:cNvSpPr>
          <p:nvPr>
            <p:ph type="title"/>
          </p:nvPr>
        </p:nvSpPr>
        <p:spPr/>
        <p:txBody>
          <a:bodyPr/>
          <a:lstStyle/>
          <a:p>
            <a:r>
              <a:rPr lang="ja-JP" altLang="en-US" dirty="0"/>
              <a:t>②ソフト開発効率化（競争力</a:t>
            </a:r>
            <a:r>
              <a:rPr lang="en-US" altLang="ja-JP" dirty="0"/>
              <a:t>UP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0DA74E4-1CE5-8A63-696A-78C9F45279F8}"/>
              </a:ext>
            </a:extLst>
          </p:cNvPr>
          <p:cNvSpPr>
            <a:spLocks noGrp="1"/>
          </p:cNvSpPr>
          <p:nvPr>
            <p:ph idx="1"/>
          </p:nvPr>
        </p:nvSpPr>
        <p:spPr/>
        <p:txBody>
          <a:bodyPr/>
          <a:lstStyle/>
          <a:p>
            <a:r>
              <a:rPr kumimoji="1" lang="ja-JP" altLang="en-US" dirty="0"/>
              <a:t>ソフトウェア開発は品質だけでなくスピードが求められる</a:t>
            </a:r>
            <a:endParaRPr kumimoji="1" lang="en-US" altLang="ja-JP" dirty="0"/>
          </a:p>
          <a:p>
            <a:r>
              <a:rPr lang="ja-JP" altLang="en-US" dirty="0"/>
              <a:t>製品</a:t>
            </a:r>
            <a:r>
              <a:rPr lang="en-US" altLang="ja-JP" dirty="0"/>
              <a:t>/</a:t>
            </a:r>
            <a:r>
              <a:rPr lang="ja-JP" altLang="en-US" dirty="0"/>
              <a:t>サービスの開発だけでなくリリース後の運用保守も効率化が必要</a:t>
            </a:r>
            <a:endParaRPr lang="en-US" altLang="ja-JP" dirty="0"/>
          </a:p>
          <a:p>
            <a:r>
              <a:rPr lang="ja-JP" altLang="en-US" dirty="0"/>
              <a:t>開発前の準備や開発後のリリース作業の省力化</a:t>
            </a:r>
            <a:endParaRPr lang="en-US" altLang="ja-JP" dirty="0"/>
          </a:p>
          <a:p>
            <a:r>
              <a:rPr kumimoji="1" lang="en-US" altLang="ja-JP" dirty="0"/>
              <a:t>CI/CD</a:t>
            </a:r>
            <a:r>
              <a:rPr kumimoji="1" lang="ja-JP" altLang="en-US" dirty="0"/>
              <a:t>ツールを活用してトータルで効率化する仕組みが必要</a:t>
            </a:r>
            <a:endParaRPr kumimoji="1" lang="en-US" altLang="ja-JP" dirty="0"/>
          </a:p>
          <a:p>
            <a:endParaRPr kumimoji="1" lang="ja-JP" altLang="en-US" dirty="0"/>
          </a:p>
        </p:txBody>
      </p:sp>
    </p:spTree>
    <p:extLst>
      <p:ext uri="{BB962C8B-B14F-4D97-AF65-F5344CB8AC3E}">
        <p14:creationId xmlns:p14="http://schemas.microsoft.com/office/powerpoint/2010/main" val="295997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BD7E-7C3F-1246-2E58-A214ED5DF934}"/>
              </a:ext>
            </a:extLst>
          </p:cNvPr>
          <p:cNvSpPr>
            <a:spLocks noGrp="1"/>
          </p:cNvSpPr>
          <p:nvPr>
            <p:ph type="title"/>
          </p:nvPr>
        </p:nvSpPr>
        <p:spPr/>
        <p:txBody>
          <a:bodyPr/>
          <a:lstStyle/>
          <a:p>
            <a:r>
              <a:rPr kumimoji="1" lang="ja-JP" altLang="en-US" dirty="0"/>
              <a:t>③ビジネスモデル転換の必要性</a:t>
            </a:r>
          </a:p>
        </p:txBody>
      </p:sp>
      <p:sp>
        <p:nvSpPr>
          <p:cNvPr id="3" name="コンテンツ プレースホルダー 2">
            <a:extLst>
              <a:ext uri="{FF2B5EF4-FFF2-40B4-BE49-F238E27FC236}">
                <a16:creationId xmlns:a16="http://schemas.microsoft.com/office/drawing/2014/main" id="{B4F53B45-1CFA-C2B7-21B0-5E41FC68AEE2}"/>
              </a:ext>
            </a:extLst>
          </p:cNvPr>
          <p:cNvSpPr>
            <a:spLocks noGrp="1"/>
          </p:cNvSpPr>
          <p:nvPr>
            <p:ph idx="1"/>
          </p:nvPr>
        </p:nvSpPr>
        <p:spPr/>
        <p:txBody>
          <a:bodyPr>
            <a:normAutofit/>
          </a:bodyPr>
          <a:lstStyle/>
          <a:p>
            <a:r>
              <a:rPr kumimoji="1" lang="ja-JP" altLang="en-US" b="1" u="sng" dirty="0"/>
              <a:t>リソースビジネスモデルの課題</a:t>
            </a:r>
            <a:endParaRPr kumimoji="1" lang="en-US" altLang="ja-JP" b="1" u="sng" dirty="0"/>
          </a:p>
          <a:p>
            <a:r>
              <a:rPr kumimoji="1" lang="ja-JP" altLang="en-US" dirty="0"/>
              <a:t>顧客要件を満たすエンジニアの不足</a:t>
            </a:r>
            <a:r>
              <a:rPr kumimoji="1" lang="en-US" altLang="ja-JP" dirty="0"/>
              <a:t>/</a:t>
            </a:r>
            <a:r>
              <a:rPr kumimoji="1" lang="ja-JP" altLang="en-US" dirty="0"/>
              <a:t>受け入れ先の確保のハードルの高さ</a:t>
            </a:r>
            <a:endParaRPr kumimoji="1" lang="en-US" altLang="ja-JP" dirty="0"/>
          </a:p>
          <a:p>
            <a:r>
              <a:rPr kumimoji="1" lang="en-US" altLang="ja-JP" dirty="0"/>
              <a:t>OJT</a:t>
            </a:r>
            <a:r>
              <a:rPr kumimoji="1" lang="ja-JP" altLang="en-US" dirty="0"/>
              <a:t>頼みによる現場エンジニアの負担増加</a:t>
            </a:r>
          </a:p>
          <a:p>
            <a:r>
              <a:rPr kumimoji="1" lang="ja-JP" altLang="en-US" dirty="0"/>
              <a:t>変化のない業務が多く長期的なビジョン</a:t>
            </a:r>
            <a:r>
              <a:rPr kumimoji="1" lang="en-US" altLang="ja-JP" dirty="0"/>
              <a:t>/</a:t>
            </a:r>
            <a:r>
              <a:rPr kumimoji="1" lang="ja-JP" altLang="en-US" dirty="0"/>
              <a:t>キャリアを描けない</a:t>
            </a:r>
          </a:p>
          <a:p>
            <a:r>
              <a:rPr kumimoji="1" lang="ja-JP" altLang="en-US" dirty="0"/>
              <a:t>売り上げ</a:t>
            </a:r>
            <a:r>
              <a:rPr kumimoji="1" lang="en-US" altLang="ja-JP" dirty="0"/>
              <a:t>=</a:t>
            </a:r>
            <a:r>
              <a:rPr kumimoji="1" lang="ja-JP" altLang="en-US" dirty="0"/>
              <a:t>投入人数のため顧客の経営（開発）状況など外的要因に依存</a:t>
            </a:r>
            <a:endParaRPr kumimoji="1" lang="en-US" altLang="ja-JP" dirty="0"/>
          </a:p>
          <a:p>
            <a:r>
              <a:rPr lang="ja-JP" altLang="en-US" dirty="0"/>
              <a:t>指示型業務のためモチベーションが低く離職傾向が高まる</a:t>
            </a:r>
            <a:endParaRPr kumimoji="1" lang="ja-JP" altLang="en-US" dirty="0"/>
          </a:p>
        </p:txBody>
      </p:sp>
    </p:spTree>
    <p:extLst>
      <p:ext uri="{BB962C8B-B14F-4D97-AF65-F5344CB8AC3E}">
        <p14:creationId xmlns:p14="http://schemas.microsoft.com/office/powerpoint/2010/main" val="13933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■ビジネスアイディアに紐づく</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r>
              <a:rPr kumimoji="1" lang="ja-JP" altLang="en-US" sz="1800" dirty="0"/>
              <a:t>「強靱なインフラ構築、包摂的かつ持続可能な産業化の促進及び技術革新の推進を図る」</a:t>
            </a:r>
          </a:p>
          <a:p>
            <a:endParaRPr kumimoji="1" lang="en-US" altLang="ja-JP" dirty="0"/>
          </a:p>
          <a:p>
            <a:r>
              <a:rPr lang="en-US" altLang="ja-JP" dirty="0"/>
              <a:t>SDGs</a:t>
            </a:r>
            <a:r>
              <a:rPr lang="ja-JP" altLang="en-US" dirty="0"/>
              <a:t>テーマに取り組む意義</a:t>
            </a:r>
            <a:endParaRPr kumimoji="1" lang="ja-JP" altLang="en-US" dirty="0"/>
          </a:p>
          <a:p>
            <a:r>
              <a:rPr kumimoji="1" lang="en-US" altLang="ja-JP" dirty="0"/>
              <a:t>IT</a:t>
            </a:r>
            <a:r>
              <a:rPr kumimoji="1" lang="ja-JP" altLang="en-US" dirty="0"/>
              <a:t>業界全体の課題解決（社会貢献）による企業価値の向上</a:t>
            </a:r>
            <a:endParaRPr kumimoji="1" lang="en-US" altLang="ja-JP" dirty="0"/>
          </a:p>
          <a:p>
            <a:r>
              <a:rPr lang="ja-JP" altLang="en-US" dirty="0"/>
              <a:t>新規ビジネス創出により既存事業への依存を脱却し経営リスクを分散</a:t>
            </a:r>
            <a:endParaRPr lang="en-US" altLang="ja-JP" dirty="0"/>
          </a:p>
          <a:p>
            <a:r>
              <a:rPr kumimoji="1" lang="ja-JP" altLang="en-US" dirty="0"/>
              <a:t>従業員のキャリア形成およびモチベーション向上</a:t>
            </a:r>
          </a:p>
        </p:txBody>
      </p:sp>
    </p:spTree>
    <p:extLst>
      <p:ext uri="{BB962C8B-B14F-4D97-AF65-F5344CB8AC3E}">
        <p14:creationId xmlns:p14="http://schemas.microsoft.com/office/powerpoint/2010/main" val="13610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lstStyle/>
          <a:p>
            <a:r>
              <a:rPr lang="ja-JP" altLang="en-US" dirty="0"/>
              <a:t>■ビジネスアイディア</a:t>
            </a:r>
            <a:r>
              <a:rPr kumimoji="1" lang="ja-JP" altLang="en-US" dirty="0"/>
              <a:t>の概要</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p:txBody>
          <a:bodyPr>
            <a:normAutofit fontScale="62500" lnSpcReduction="20000"/>
          </a:bodyPr>
          <a:lstStyle/>
          <a:p>
            <a:r>
              <a:rPr lang="ja-JP" altLang="en-US" dirty="0"/>
              <a:t>クラウド上にソフト開発環境を構築し、学習や開発のインフラ基盤として提供するサービス。</a:t>
            </a:r>
            <a:endParaRPr lang="en-US" altLang="ja-JP" dirty="0"/>
          </a:p>
          <a:p>
            <a:endParaRPr lang="en-US" altLang="ja-JP" dirty="0"/>
          </a:p>
          <a:p>
            <a:r>
              <a:rPr lang="ja-JP" altLang="en-US" dirty="0"/>
              <a:t>①</a:t>
            </a:r>
            <a:r>
              <a:rPr lang="en-US" altLang="ja-JP" dirty="0"/>
              <a:t>IT</a:t>
            </a:r>
            <a:r>
              <a:rPr lang="ja-JP" altLang="en-US" dirty="0"/>
              <a:t>エンジニア教育サービス</a:t>
            </a:r>
            <a:endParaRPr lang="en-US" altLang="ja-JP" dirty="0"/>
          </a:p>
          <a:p>
            <a:r>
              <a:rPr lang="ja-JP" altLang="en-US" dirty="0"/>
              <a:t>⇒クラウド上の学習プラットフォーム及び</a:t>
            </a:r>
            <a:r>
              <a:rPr lang="en-US" altLang="ja-JP" dirty="0"/>
              <a:t>NSCS</a:t>
            </a:r>
            <a:r>
              <a:rPr lang="ja-JP" altLang="en-US" dirty="0"/>
              <a:t>の実務に関するノウハウが詰まったコンテンツの提供</a:t>
            </a:r>
            <a:endParaRPr lang="en-US" altLang="ja-JP" dirty="0"/>
          </a:p>
          <a:p>
            <a:r>
              <a:rPr lang="ja-JP" altLang="en-US" dirty="0">
                <a:effectLst/>
              </a:rPr>
              <a:t>　 学生向けの初心者レベルや企業研修等の実業務レベルなど受講者に合わせた幅広いカリキュラムを想定</a:t>
            </a:r>
            <a:endParaRPr lang="en-US" altLang="ja-JP" dirty="0">
              <a:effectLst/>
            </a:endParaRPr>
          </a:p>
          <a:p>
            <a:endParaRPr lang="en-US" altLang="ja-JP" dirty="0">
              <a:effectLst/>
            </a:endParaRPr>
          </a:p>
          <a:p>
            <a:r>
              <a:rPr lang="ja-JP" altLang="en-US" dirty="0">
                <a:effectLst/>
              </a:rPr>
              <a:t>②</a:t>
            </a:r>
            <a:r>
              <a:rPr lang="en-US" altLang="ja-JP" dirty="0">
                <a:effectLst/>
              </a:rPr>
              <a:t>IT</a:t>
            </a:r>
            <a:r>
              <a:rPr lang="ja-JP" altLang="en-US" dirty="0">
                <a:effectLst/>
              </a:rPr>
              <a:t>サービス開発基盤提供サービス</a:t>
            </a:r>
            <a:endParaRPr lang="en-US" altLang="ja-JP" dirty="0">
              <a:effectLst/>
            </a:endParaRPr>
          </a:p>
          <a:p>
            <a:r>
              <a:rPr lang="ja-JP" altLang="en-US" dirty="0">
                <a:effectLst/>
              </a:rPr>
              <a:t>⇒</a:t>
            </a:r>
            <a:r>
              <a:rPr lang="en-US" altLang="ja-JP" dirty="0">
                <a:effectLst/>
              </a:rPr>
              <a:t>CI/CD</a:t>
            </a:r>
            <a:r>
              <a:rPr lang="ja-JP" altLang="en-US" dirty="0">
                <a:effectLst/>
              </a:rPr>
              <a:t>を活用したソフトウェアファーストな開発環境の提供</a:t>
            </a:r>
            <a:endParaRPr lang="en-US" altLang="ja-JP" dirty="0">
              <a:effectLst/>
            </a:endParaRPr>
          </a:p>
          <a:p>
            <a:r>
              <a:rPr lang="ja-JP" altLang="en-US" dirty="0"/>
              <a:t>　 </a:t>
            </a:r>
            <a:r>
              <a:rPr lang="en-US" altLang="ja-JP" dirty="0"/>
              <a:t>Web</a:t>
            </a:r>
            <a:r>
              <a:rPr lang="ja-JP" altLang="en-US" dirty="0"/>
              <a:t>アプリケーション</a:t>
            </a:r>
            <a:r>
              <a:rPr lang="en-US" altLang="ja-JP" dirty="0"/>
              <a:t>/</a:t>
            </a:r>
            <a:r>
              <a:rPr lang="ja-JP" altLang="en-US" dirty="0"/>
              <a:t>組み込みソフトなど様々な製品</a:t>
            </a:r>
            <a:r>
              <a:rPr lang="en-US" altLang="ja-JP" dirty="0"/>
              <a:t>/</a:t>
            </a:r>
            <a:r>
              <a:rPr lang="ja-JP" altLang="en-US" dirty="0"/>
              <a:t>サービス開発が可能な環境を想定</a:t>
            </a:r>
            <a:endParaRPr lang="en-US" altLang="ja-JP" dirty="0">
              <a:effectLst/>
            </a:endParaRPr>
          </a:p>
          <a:p>
            <a:r>
              <a:rPr lang="ja-JP" altLang="en-US" dirty="0">
                <a:effectLst/>
              </a:rPr>
              <a:t>　 </a:t>
            </a:r>
            <a:r>
              <a:rPr lang="en-US" altLang="ja-JP" dirty="0">
                <a:effectLst/>
              </a:rPr>
              <a:t>※</a:t>
            </a:r>
            <a:r>
              <a:rPr lang="ja-JP" altLang="en-US" dirty="0">
                <a:effectLst/>
              </a:rPr>
              <a:t>組み込みソフト開発特有の機材</a:t>
            </a:r>
            <a:r>
              <a:rPr lang="ja-JP" altLang="en-US" dirty="0"/>
              <a:t>等のリモート使用</a:t>
            </a:r>
            <a:r>
              <a:rPr lang="en-US" altLang="ja-JP" dirty="0"/>
              <a:t>/</a:t>
            </a:r>
            <a:r>
              <a:rPr lang="ja-JP" altLang="en-US" dirty="0"/>
              <a:t>シミュレーション環境も併せて構築</a:t>
            </a:r>
            <a:endParaRPr lang="en-US" altLang="ja-JP" dirty="0">
              <a:effectLst/>
            </a:endParaRPr>
          </a:p>
        </p:txBody>
      </p:sp>
    </p:spTree>
    <p:extLst>
      <p:ext uri="{BB962C8B-B14F-4D97-AF65-F5344CB8AC3E}">
        <p14:creationId xmlns:p14="http://schemas.microsoft.com/office/powerpoint/2010/main" val="41817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lstStyle/>
          <a:p>
            <a:r>
              <a:rPr lang="ja-JP" altLang="en-US" dirty="0">
                <a:effectLst/>
              </a:rPr>
              <a:t>対象範囲</a:t>
            </a:r>
          </a:p>
          <a:p>
            <a:pPr>
              <a:buFont typeface="+mj-lt"/>
              <a:buAutoNum type="arabicPeriod"/>
            </a:pPr>
            <a:r>
              <a:rPr lang="ja-JP" altLang="en-US" dirty="0">
                <a:effectLst/>
              </a:rPr>
              <a:t>高等教育機関（高専</a:t>
            </a:r>
            <a:r>
              <a:rPr lang="en-US" altLang="ja-JP" dirty="0">
                <a:effectLst/>
              </a:rPr>
              <a:t>/</a:t>
            </a:r>
            <a:r>
              <a:rPr lang="ja-JP" altLang="en-US" dirty="0">
                <a:effectLst/>
              </a:rPr>
              <a:t>大学）</a:t>
            </a:r>
          </a:p>
          <a:p>
            <a:pPr>
              <a:buFont typeface="+mj-lt"/>
              <a:buAutoNum type="arabicPeriod"/>
            </a:pPr>
            <a:r>
              <a:rPr lang="ja-JP" altLang="en-US" dirty="0">
                <a:effectLst/>
              </a:rPr>
              <a:t>機械</a:t>
            </a:r>
            <a:r>
              <a:rPr lang="en-US" altLang="ja-JP" dirty="0">
                <a:effectLst/>
              </a:rPr>
              <a:t>/</a:t>
            </a:r>
            <a:r>
              <a:rPr lang="ja-JP" altLang="en-US" dirty="0">
                <a:effectLst/>
              </a:rPr>
              <a:t>電気</a:t>
            </a:r>
            <a:r>
              <a:rPr lang="en-US" altLang="ja-JP" dirty="0">
                <a:effectLst/>
              </a:rPr>
              <a:t>/</a:t>
            </a:r>
            <a:r>
              <a:rPr lang="ja-JP" altLang="en-US" dirty="0">
                <a:effectLst/>
              </a:rPr>
              <a:t>電子</a:t>
            </a:r>
            <a:r>
              <a:rPr lang="en-US" altLang="ja-JP" dirty="0">
                <a:effectLst/>
              </a:rPr>
              <a:t>/IT</a:t>
            </a:r>
            <a:r>
              <a:rPr lang="ja-JP" altLang="en-US" dirty="0">
                <a:effectLst/>
              </a:rPr>
              <a:t>分野の製品・サービス開発企業</a:t>
            </a:r>
          </a:p>
          <a:p>
            <a:pPr>
              <a:buFont typeface="+mj-lt"/>
              <a:buAutoNum type="arabicPeriod"/>
            </a:pPr>
            <a:r>
              <a:rPr lang="en-US" altLang="ja-JP" dirty="0">
                <a:effectLst/>
              </a:rPr>
              <a:t>IT</a:t>
            </a:r>
            <a:r>
              <a:rPr lang="ja-JP" altLang="en-US" dirty="0">
                <a:effectLst/>
              </a:rPr>
              <a:t>人材派遣サービス業の企業</a:t>
            </a:r>
          </a:p>
          <a:p>
            <a:pPr>
              <a:buFont typeface="+mj-lt"/>
              <a:buAutoNum type="arabicPeriod"/>
            </a:pPr>
            <a:r>
              <a:rPr lang="en-US" altLang="ja-JP" dirty="0"/>
              <a:t>NSCS</a:t>
            </a:r>
            <a:r>
              <a:rPr lang="ja-JP" altLang="en-US" dirty="0">
                <a:effectLst/>
              </a:rPr>
              <a:t>内の新人</a:t>
            </a:r>
            <a:r>
              <a:rPr lang="en-US" altLang="ja-JP" dirty="0">
                <a:effectLst/>
              </a:rPr>
              <a:t>/</a:t>
            </a:r>
            <a:r>
              <a:rPr lang="ja-JP" altLang="en-US" dirty="0">
                <a:effectLst/>
              </a:rPr>
              <a:t>転職者</a:t>
            </a:r>
            <a:r>
              <a:rPr lang="en-US" altLang="ja-JP" dirty="0">
                <a:effectLst/>
              </a:rPr>
              <a:t>/</a:t>
            </a:r>
            <a:r>
              <a:rPr lang="ja-JP" altLang="en-US" dirty="0">
                <a:effectLst/>
              </a:rPr>
              <a:t>リスキリング対象者</a:t>
            </a: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1859</TotalTime>
  <Words>1030</Words>
  <Application>Microsoft Office PowerPoint</Application>
  <PresentationFormat>ワイド画面</PresentationFormat>
  <Paragraphs>104</Paragraphs>
  <Slides>14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14</vt:i4>
      </vt:variant>
    </vt:vector>
  </HeadingPairs>
  <TitlesOfParts>
    <vt:vector size="17" baseType="lpstr">
      <vt:lpstr>Arial</vt:lpstr>
      <vt:lpstr>Tw Cen MT</vt:lpstr>
      <vt:lpstr>回路</vt:lpstr>
      <vt:lpstr>39期ビジネスアイディア</vt:lpstr>
      <vt:lpstr>目次</vt:lpstr>
      <vt:lpstr>■ビジネスアイディア考案の背景</vt:lpstr>
      <vt:lpstr>①即戦力レベルのIT人材の不足</vt:lpstr>
      <vt:lpstr>②ソフト開発効率化（競争力UP）</vt:lpstr>
      <vt:lpstr>③ビジネスモデル転換の必要性</vt:lpstr>
      <vt:lpstr>■ビジネスアイディアに紐づくMISSION</vt:lpstr>
      <vt:lpstr>■ビジネスアイディアの概要</vt:lpstr>
      <vt:lpstr>■ターゲット市場</vt:lpstr>
      <vt:lpstr>■効果 ①ITエンジニア教育サービス</vt:lpstr>
      <vt:lpstr>■効果 ②ITサービス開発基盤提供サービス</vt:lpstr>
      <vt:lpstr>■付加価値</vt:lpstr>
      <vt:lpstr>■付加価値</vt:lpstr>
      <vt:lpstr>■競合サービス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中村 洋太</cp:lastModifiedBy>
  <cp:revision>11</cp:revision>
  <dcterms:created xsi:type="dcterms:W3CDTF">2023-08-31T13:03:39Z</dcterms:created>
  <dcterms:modified xsi:type="dcterms:W3CDTF">2023-11-21T18:05:23Z</dcterms:modified>
</cp:coreProperties>
</file>