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72" r:id="rId4"/>
    <p:sldId id="274" r:id="rId5"/>
    <p:sldId id="275" r:id="rId6"/>
    <p:sldId id="276" r:id="rId7"/>
    <p:sldId id="273" r:id="rId8"/>
    <p:sldId id="269" r:id="rId9"/>
    <p:sldId id="264" r:id="rId10"/>
    <p:sldId id="270" r:id="rId11"/>
    <p:sldId id="278" r:id="rId12"/>
    <p:sldId id="277"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60"/>
  </p:normalViewPr>
  <p:slideViewPr>
    <p:cSldViewPr snapToGrid="0">
      <p:cViewPr varScale="1">
        <p:scale>
          <a:sx n="65" d="100"/>
          <a:sy n="65" d="100"/>
        </p:scale>
        <p:origin x="3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村 洋太" userId="06635d7e66826256" providerId="LiveId" clId="{4EDA7254-23AA-4534-BE2D-74CD26032B84}"/>
    <pc:docChg chg="undo custSel addSld modSld">
      <pc:chgData name="中村 洋太" userId="06635d7e66826256" providerId="LiveId" clId="{4EDA7254-23AA-4534-BE2D-74CD26032B84}" dt="2023-09-04T23:11:17.558" v="113"/>
      <pc:docMkLst>
        <pc:docMk/>
      </pc:docMkLst>
      <pc:sldChg chg="modSp mod">
        <pc:chgData name="中村 洋太" userId="06635d7e66826256" providerId="LiveId" clId="{4EDA7254-23AA-4534-BE2D-74CD26032B84}" dt="2023-09-04T14:06:54.719" v="48" actId="20577"/>
        <pc:sldMkLst>
          <pc:docMk/>
          <pc:sldMk cId="752584556" sldId="256"/>
        </pc:sldMkLst>
        <pc:spChg chg="mod">
          <ac:chgData name="中村 洋太" userId="06635d7e66826256" providerId="LiveId" clId="{4EDA7254-23AA-4534-BE2D-74CD26032B84}" dt="2023-09-04T14:06:54.719" v="48" actId="20577"/>
          <ac:spMkLst>
            <pc:docMk/>
            <pc:sldMk cId="752584556" sldId="256"/>
            <ac:spMk id="3" creationId="{34FEB370-2667-BA11-288C-7E782444E537}"/>
          </ac:spMkLst>
        </pc:spChg>
      </pc:sldChg>
      <pc:sldChg chg="modSp mod">
        <pc:chgData name="中村 洋太" userId="06635d7e66826256" providerId="LiveId" clId="{4EDA7254-23AA-4534-BE2D-74CD26032B84}" dt="2023-09-04T17:28:36.435" v="98"/>
        <pc:sldMkLst>
          <pc:docMk/>
          <pc:sldMk cId="2054990926" sldId="257"/>
        </pc:sldMkLst>
        <pc:spChg chg="mod">
          <ac:chgData name="中村 洋太" userId="06635d7e66826256" providerId="LiveId" clId="{4EDA7254-23AA-4534-BE2D-74CD26032B84}" dt="2023-09-04T17:25:16.922" v="79" actId="20577"/>
          <ac:spMkLst>
            <pc:docMk/>
            <pc:sldMk cId="2054990926" sldId="257"/>
            <ac:spMk id="2" creationId="{E5AA667A-2776-6C22-20E5-F88A377DF013}"/>
          </ac:spMkLst>
        </pc:spChg>
        <pc:spChg chg="mod">
          <ac:chgData name="中村 洋太" userId="06635d7e66826256" providerId="LiveId" clId="{4EDA7254-23AA-4534-BE2D-74CD26032B84}" dt="2023-09-04T17:28:36.435" v="98"/>
          <ac:spMkLst>
            <pc:docMk/>
            <pc:sldMk cId="2054990926" sldId="257"/>
            <ac:spMk id="3" creationId="{2F76E138-C27A-C382-1219-E3CBB5D514A3}"/>
          </ac:spMkLst>
        </pc:spChg>
      </pc:sldChg>
      <pc:sldChg chg="modSp mod">
        <pc:chgData name="中村 洋太" userId="06635d7e66826256" providerId="LiveId" clId="{4EDA7254-23AA-4534-BE2D-74CD26032B84}" dt="2023-09-04T17:25:35.138" v="89" actId="20577"/>
        <pc:sldMkLst>
          <pc:docMk/>
          <pc:sldMk cId="2040907546" sldId="258"/>
        </pc:sldMkLst>
        <pc:spChg chg="mod">
          <ac:chgData name="中村 洋太" userId="06635d7e66826256" providerId="LiveId" clId="{4EDA7254-23AA-4534-BE2D-74CD26032B84}" dt="2023-09-04T17:25:35.138" v="89" actId="20577"/>
          <ac:spMkLst>
            <pc:docMk/>
            <pc:sldMk cId="2040907546" sldId="258"/>
            <ac:spMk id="2" creationId="{0489F82C-0787-C03F-75F2-9821FC463D9F}"/>
          </ac:spMkLst>
        </pc:spChg>
      </pc:sldChg>
      <pc:sldChg chg="modSp mod">
        <pc:chgData name="中村 洋太" userId="06635d7e66826256" providerId="LiveId" clId="{4EDA7254-23AA-4534-BE2D-74CD26032B84}" dt="2023-09-04T17:25:45.097" v="96" actId="20577"/>
        <pc:sldMkLst>
          <pc:docMk/>
          <pc:sldMk cId="422442063" sldId="259"/>
        </pc:sldMkLst>
        <pc:spChg chg="mod">
          <ac:chgData name="中村 洋太" userId="06635d7e66826256" providerId="LiveId" clId="{4EDA7254-23AA-4534-BE2D-74CD26032B84}" dt="2023-09-04T17:25:45.097" v="96" actId="20577"/>
          <ac:spMkLst>
            <pc:docMk/>
            <pc:sldMk cId="422442063" sldId="259"/>
            <ac:spMk id="2" creationId="{A34F5AA4-A8D0-3F3F-5830-ABD7A831F537}"/>
          </ac:spMkLst>
        </pc:spChg>
      </pc:sldChg>
      <pc:sldChg chg="modSp new mod">
        <pc:chgData name="中村 洋太" userId="06635d7e66826256" providerId="LiveId" clId="{4EDA7254-23AA-4534-BE2D-74CD26032B84}" dt="2023-09-04T23:10:06.168" v="103" actId="27636"/>
        <pc:sldMkLst>
          <pc:docMk/>
          <pc:sldMk cId="3167925559" sldId="262"/>
        </pc:sldMkLst>
        <pc:spChg chg="mod">
          <ac:chgData name="中村 洋太" userId="06635d7e66826256" providerId="LiveId" clId="{4EDA7254-23AA-4534-BE2D-74CD26032B84}" dt="2023-09-04T23:09:59.987" v="101" actId="20577"/>
          <ac:spMkLst>
            <pc:docMk/>
            <pc:sldMk cId="3167925559" sldId="262"/>
            <ac:spMk id="2" creationId="{250E02CF-640D-0A15-01D7-764E05F0B27F}"/>
          </ac:spMkLst>
        </pc:spChg>
        <pc:spChg chg="mod">
          <ac:chgData name="中村 洋太" userId="06635d7e66826256" providerId="LiveId" clId="{4EDA7254-23AA-4534-BE2D-74CD26032B84}" dt="2023-09-04T23:10:06.168" v="103" actId="27636"/>
          <ac:spMkLst>
            <pc:docMk/>
            <pc:sldMk cId="3167925559" sldId="262"/>
            <ac:spMk id="3" creationId="{C77E2F8F-C7EC-EF28-9B8B-685294AAAD31}"/>
          </ac:spMkLst>
        </pc:spChg>
      </pc:sldChg>
      <pc:sldChg chg="modSp new mod">
        <pc:chgData name="中村 洋太" userId="06635d7e66826256" providerId="LiveId" clId="{4EDA7254-23AA-4534-BE2D-74CD26032B84}" dt="2023-09-04T23:10:24.772" v="107"/>
        <pc:sldMkLst>
          <pc:docMk/>
          <pc:sldMk cId="4068591850" sldId="263"/>
        </pc:sldMkLst>
        <pc:spChg chg="mod">
          <ac:chgData name="中村 洋太" userId="06635d7e66826256" providerId="LiveId" clId="{4EDA7254-23AA-4534-BE2D-74CD26032B84}" dt="2023-09-04T23:10:18.419" v="106" actId="20577"/>
          <ac:spMkLst>
            <pc:docMk/>
            <pc:sldMk cId="4068591850" sldId="263"/>
            <ac:spMk id="2" creationId="{A2F6387C-125D-08DF-8AF2-1D5372010532}"/>
          </ac:spMkLst>
        </pc:spChg>
        <pc:spChg chg="mod">
          <ac:chgData name="中村 洋太" userId="06635d7e66826256" providerId="LiveId" clId="{4EDA7254-23AA-4534-BE2D-74CD26032B84}" dt="2023-09-04T23:10:24.772" v="107"/>
          <ac:spMkLst>
            <pc:docMk/>
            <pc:sldMk cId="4068591850" sldId="263"/>
            <ac:spMk id="3" creationId="{AE09A3D8-FF24-BCB0-42C3-E1C71791EE8E}"/>
          </ac:spMkLst>
        </pc:spChg>
      </pc:sldChg>
      <pc:sldChg chg="modSp new mod">
        <pc:chgData name="中村 洋太" userId="06635d7e66826256" providerId="LiveId" clId="{4EDA7254-23AA-4534-BE2D-74CD26032B84}" dt="2023-09-04T23:10:42.680" v="111"/>
        <pc:sldMkLst>
          <pc:docMk/>
          <pc:sldMk cId="827651240" sldId="264"/>
        </pc:sldMkLst>
        <pc:spChg chg="mod">
          <ac:chgData name="中村 洋太" userId="06635d7e66826256" providerId="LiveId" clId="{4EDA7254-23AA-4534-BE2D-74CD26032B84}" dt="2023-09-04T23:10:35.422" v="110" actId="20577"/>
          <ac:spMkLst>
            <pc:docMk/>
            <pc:sldMk cId="827651240" sldId="264"/>
            <ac:spMk id="2" creationId="{A39B1CD9-C685-7DAA-9CCA-A6F4536113B8}"/>
          </ac:spMkLst>
        </pc:spChg>
        <pc:spChg chg="mod">
          <ac:chgData name="中村 洋太" userId="06635d7e66826256" providerId="LiveId" clId="{4EDA7254-23AA-4534-BE2D-74CD26032B84}" dt="2023-09-04T23:10:42.680" v="111"/>
          <ac:spMkLst>
            <pc:docMk/>
            <pc:sldMk cId="827651240" sldId="264"/>
            <ac:spMk id="3" creationId="{FAEC0AF5-A651-E2DF-4451-B40879EB2AFB}"/>
          </ac:spMkLst>
        </pc:spChg>
      </pc:sldChg>
      <pc:sldChg chg="modSp new mod">
        <pc:chgData name="中村 洋太" userId="06635d7e66826256" providerId="LiveId" clId="{4EDA7254-23AA-4534-BE2D-74CD26032B84}" dt="2023-09-04T23:11:17.558" v="113"/>
        <pc:sldMkLst>
          <pc:docMk/>
          <pc:sldMk cId="1457129863" sldId="265"/>
        </pc:sldMkLst>
        <pc:spChg chg="mod">
          <ac:chgData name="中村 洋太" userId="06635d7e66826256" providerId="LiveId" clId="{4EDA7254-23AA-4534-BE2D-74CD26032B84}" dt="2023-09-04T23:11:17.558" v="113"/>
          <ac:spMkLst>
            <pc:docMk/>
            <pc:sldMk cId="1457129863" sldId="265"/>
            <ac:spMk id="3" creationId="{3DD563D0-221C-905D-8365-1FCF8614B24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nesas.com/jp/ja/labonthecloud" TargetMode="External"/><Relationship Id="rId7" Type="http://schemas.openxmlformats.org/officeDocument/2006/relationships/hyperlink" Target="https://azure.microsoft.com/ja-jp/products/dev-box/" TargetMode="External"/><Relationship Id="rId2" Type="http://schemas.openxmlformats.org/officeDocument/2006/relationships/hyperlink" Target="https://www.renesas.com/jp/ja/software-tool/quick-connect-studio" TargetMode="External"/><Relationship Id="rId1" Type="http://schemas.openxmlformats.org/officeDocument/2006/relationships/slideLayout" Target="../slideLayouts/slideLayout2.xml"/><Relationship Id="rId6" Type="http://schemas.openxmlformats.org/officeDocument/2006/relationships/hyperlink" Target="https://www.arm.com/ja/products/development-tools/simulation/fast-models" TargetMode="External"/><Relationship Id="rId5" Type="http://schemas.openxmlformats.org/officeDocument/2006/relationships/hyperlink" Target="https://www.arm.com/ja/products/development-tools/simulation/fixed-virtual-platforms" TargetMode="External"/><Relationship Id="rId4" Type="http://schemas.openxmlformats.org/officeDocument/2006/relationships/hyperlink" Target="https://www.arm.com/ja/products/development-tools/simulation/virtual-hard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37922-C5CC-0198-C3C7-FE7C58148DCA}"/>
              </a:ext>
            </a:extLst>
          </p:cNvPr>
          <p:cNvSpPr>
            <a:spLocks noGrp="1"/>
          </p:cNvSpPr>
          <p:nvPr>
            <p:ph type="ctrTitle"/>
          </p:nvPr>
        </p:nvSpPr>
        <p:spPr/>
        <p:txBody>
          <a:bodyPr/>
          <a:lstStyle/>
          <a:p>
            <a:r>
              <a:rPr kumimoji="1" lang="en-US" altLang="ja-JP" dirty="0"/>
              <a:t>39</a:t>
            </a:r>
            <a:r>
              <a:rPr kumimoji="1" lang="ja-JP" altLang="en-US" dirty="0"/>
              <a:t>期ビジネスアイディア</a:t>
            </a:r>
          </a:p>
        </p:txBody>
      </p:sp>
      <p:sp>
        <p:nvSpPr>
          <p:cNvPr id="3" name="字幕 2">
            <a:extLst>
              <a:ext uri="{FF2B5EF4-FFF2-40B4-BE49-F238E27FC236}">
                <a16:creationId xmlns:a16="http://schemas.microsoft.com/office/drawing/2014/main" id="{34FEB370-2667-BA11-288C-7E782444E537}"/>
              </a:ext>
            </a:extLst>
          </p:cNvPr>
          <p:cNvSpPr>
            <a:spLocks noGrp="1"/>
          </p:cNvSpPr>
          <p:nvPr>
            <p:ph type="subTitle" idx="1"/>
          </p:nvPr>
        </p:nvSpPr>
        <p:spPr/>
        <p:txBody>
          <a:bodyPr/>
          <a:lstStyle/>
          <a:p>
            <a:r>
              <a:rPr kumimoji="1" lang="ja-JP" altLang="en-US" dirty="0"/>
              <a:t>クラウドソフト開発環境（</a:t>
            </a:r>
            <a:r>
              <a:rPr lang="en-US" altLang="ja-JP" dirty="0"/>
              <a:t>Dev</a:t>
            </a:r>
            <a:r>
              <a:rPr kumimoji="1" lang="en-US" altLang="ja-JP" dirty="0"/>
              <a:t> Lab</a:t>
            </a:r>
            <a:r>
              <a:rPr kumimoji="1" lang="ja-JP" altLang="en-US" dirty="0"/>
              <a:t>）提供サービス</a:t>
            </a:r>
          </a:p>
        </p:txBody>
      </p:sp>
    </p:spTree>
    <p:extLst>
      <p:ext uri="{BB962C8B-B14F-4D97-AF65-F5344CB8AC3E}">
        <p14:creationId xmlns:p14="http://schemas.microsoft.com/office/powerpoint/2010/main" val="75258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0514E-73CF-0201-40C0-3E453C5B8E48}"/>
              </a:ext>
            </a:extLst>
          </p:cNvPr>
          <p:cNvSpPr>
            <a:spLocks noGrp="1"/>
          </p:cNvSpPr>
          <p:nvPr>
            <p:ph type="title"/>
          </p:nvPr>
        </p:nvSpPr>
        <p:spPr/>
        <p:txBody>
          <a:bodyPr>
            <a:normAutofit/>
          </a:bodyPr>
          <a:lstStyle/>
          <a:p>
            <a:r>
              <a:rPr kumimoji="1" lang="ja-JP" altLang="en-US" dirty="0"/>
              <a:t>■効果（顧客側のメリット）</a:t>
            </a:r>
            <a:br>
              <a:rPr kumimoji="1" lang="en-US" altLang="ja-JP" dirty="0"/>
            </a:br>
            <a:r>
              <a:rPr lang="ja-JP" altLang="en-US" dirty="0"/>
              <a:t>①</a:t>
            </a:r>
            <a:r>
              <a:rPr lang="en-US" altLang="ja-JP" dirty="0"/>
              <a:t>IT</a:t>
            </a:r>
            <a:r>
              <a:rPr lang="ja-JP" altLang="en-US" dirty="0"/>
              <a:t>エンジニア教育サービス</a:t>
            </a:r>
            <a:endParaRPr kumimoji="1" lang="ja-JP" altLang="en-US" dirty="0"/>
          </a:p>
        </p:txBody>
      </p:sp>
      <p:sp>
        <p:nvSpPr>
          <p:cNvPr id="3" name="コンテンツ プレースホルダー 2">
            <a:extLst>
              <a:ext uri="{FF2B5EF4-FFF2-40B4-BE49-F238E27FC236}">
                <a16:creationId xmlns:a16="http://schemas.microsoft.com/office/drawing/2014/main" id="{3D4A484F-740B-A152-0E2A-72CB4B6B32D1}"/>
              </a:ext>
            </a:extLst>
          </p:cNvPr>
          <p:cNvSpPr>
            <a:spLocks noGrp="1"/>
          </p:cNvSpPr>
          <p:nvPr>
            <p:ph idx="1"/>
          </p:nvPr>
        </p:nvSpPr>
        <p:spPr/>
        <p:txBody>
          <a:bodyPr>
            <a:normAutofit fontScale="62500" lnSpcReduction="20000"/>
          </a:bodyPr>
          <a:lstStyle/>
          <a:p>
            <a:r>
              <a:rPr kumimoji="1" lang="en-US" altLang="ja-JP" dirty="0"/>
              <a:t>IT</a:t>
            </a:r>
            <a:r>
              <a:rPr kumimoji="1" lang="ja-JP" altLang="en-US" dirty="0"/>
              <a:t>人材の教育・育成コストの削減</a:t>
            </a:r>
            <a:endParaRPr kumimoji="1" lang="en-US" altLang="ja-JP" dirty="0"/>
          </a:p>
          <a:p>
            <a:pPr marL="0" indent="0">
              <a:buNone/>
            </a:pPr>
            <a:r>
              <a:rPr lang="ja-JP" altLang="en-US" dirty="0"/>
              <a:t>⇒自社研修を外部委託化し開発業務へリソースを集中させることが可能</a:t>
            </a:r>
            <a:endParaRPr lang="en-US" altLang="ja-JP" dirty="0"/>
          </a:p>
          <a:p>
            <a:endParaRPr lang="en-US" altLang="ja-JP" dirty="0"/>
          </a:p>
          <a:p>
            <a:r>
              <a:rPr lang="ja-JP" altLang="en-US" dirty="0"/>
              <a:t>学習時間を選ばずに受講可能なクラウドプラットフォーム</a:t>
            </a:r>
            <a:endParaRPr lang="en-US" altLang="ja-JP" dirty="0"/>
          </a:p>
          <a:p>
            <a:pPr marL="0" indent="0">
              <a:buNone/>
            </a:pPr>
            <a:r>
              <a:rPr lang="ja-JP" altLang="en-US" dirty="0"/>
              <a:t>⇒インターネット環境さえあれば時間</a:t>
            </a:r>
            <a:r>
              <a:rPr lang="en-US" altLang="ja-JP" dirty="0"/>
              <a:t>/</a:t>
            </a:r>
            <a:r>
              <a:rPr lang="ja-JP" altLang="en-US" dirty="0"/>
              <a:t>場所を選ばずタイムリーに受講が可能</a:t>
            </a:r>
            <a:endParaRPr lang="en-US" altLang="ja-JP" dirty="0"/>
          </a:p>
          <a:p>
            <a:endParaRPr lang="en-US" altLang="ja-JP" dirty="0"/>
          </a:p>
          <a:p>
            <a:r>
              <a:rPr lang="ja-JP" altLang="en-US" dirty="0"/>
              <a:t>実際のソフト開発境を模擬した実践的な開発環境</a:t>
            </a:r>
            <a:endParaRPr lang="en-US" altLang="ja-JP" dirty="0"/>
          </a:p>
          <a:p>
            <a:pPr marL="0" indent="0">
              <a:buNone/>
            </a:pPr>
            <a:r>
              <a:rPr lang="ja-JP" altLang="en-US" dirty="0"/>
              <a:t>⇒ソフト開発では標準となりつつある</a:t>
            </a:r>
            <a:r>
              <a:rPr lang="en-US" altLang="ja-JP" dirty="0"/>
              <a:t>CI/CD</a:t>
            </a:r>
            <a:r>
              <a:rPr lang="ja-JP" altLang="en-US" dirty="0"/>
              <a:t>環境での開発体験が可能</a:t>
            </a:r>
            <a:endParaRPr lang="en-US" altLang="ja-JP" dirty="0"/>
          </a:p>
          <a:p>
            <a:pPr marL="0" indent="0">
              <a:buNone/>
            </a:pPr>
            <a:r>
              <a:rPr lang="ja-JP" altLang="en-US" b="0" dirty="0">
                <a:effectLst/>
                <a:latin typeface="Consolas" panose="020B0609020204030204" pitchFamily="49" charset="0"/>
              </a:rPr>
              <a:t>　 </a:t>
            </a:r>
            <a:r>
              <a:rPr lang="en-US" altLang="ja-JP" b="0" dirty="0">
                <a:effectLst/>
                <a:latin typeface="Consolas" panose="020B0609020204030204" pitchFamily="49" charset="0"/>
              </a:rPr>
              <a:t>NSCS</a:t>
            </a:r>
            <a:r>
              <a:rPr lang="ja-JP" altLang="en-US" b="0" dirty="0">
                <a:effectLst/>
                <a:latin typeface="Consolas" panose="020B0609020204030204" pitchFamily="49" charset="0"/>
              </a:rPr>
              <a:t>の強み（ノウハウ）を含む実務に即したレベルのスキルを習得可能</a:t>
            </a:r>
          </a:p>
          <a:p>
            <a:pPr marL="0" indent="0">
              <a:buNone/>
            </a:pPr>
            <a:r>
              <a:rPr lang="ja-JP" altLang="en-US" dirty="0">
                <a:latin typeface="Consolas" panose="020B0609020204030204" pitchFamily="49" charset="0"/>
              </a:rPr>
              <a:t> 　</a:t>
            </a:r>
            <a:r>
              <a:rPr lang="ja-JP" altLang="en-US" b="0" dirty="0">
                <a:effectLst/>
                <a:latin typeface="Consolas" panose="020B0609020204030204" pitchFamily="49" charset="0"/>
              </a:rPr>
              <a:t>車載ソフト開発向けに実際の現場で用いられる資料やツールも併せて利用可能</a:t>
            </a:r>
          </a:p>
          <a:p>
            <a:pPr marL="0" indent="0">
              <a:buNone/>
            </a:pPr>
            <a:endParaRPr lang="en-US" altLang="ja-JP" dirty="0"/>
          </a:p>
          <a:p>
            <a:endParaRPr kumimoji="1" lang="en-US" altLang="ja-JP" dirty="0"/>
          </a:p>
          <a:p>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26174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0514E-73CF-0201-40C0-3E453C5B8E48}"/>
              </a:ext>
            </a:extLst>
          </p:cNvPr>
          <p:cNvSpPr>
            <a:spLocks noGrp="1"/>
          </p:cNvSpPr>
          <p:nvPr>
            <p:ph type="title"/>
          </p:nvPr>
        </p:nvSpPr>
        <p:spPr/>
        <p:txBody>
          <a:bodyPr>
            <a:normAutofit/>
          </a:bodyPr>
          <a:lstStyle/>
          <a:p>
            <a:r>
              <a:rPr kumimoji="1" lang="ja-JP" altLang="en-US" dirty="0"/>
              <a:t>■効果（顧客側のメリット）</a:t>
            </a:r>
            <a:br>
              <a:rPr kumimoji="1" lang="en-US" altLang="ja-JP" dirty="0"/>
            </a:br>
            <a:r>
              <a:rPr lang="ja-JP" altLang="en-US" dirty="0">
                <a:effectLst/>
              </a:rPr>
              <a:t>②</a:t>
            </a:r>
            <a:r>
              <a:rPr lang="en-US" altLang="ja-JP" dirty="0">
                <a:effectLst/>
              </a:rPr>
              <a:t>IT</a:t>
            </a:r>
            <a:r>
              <a:rPr lang="ja-JP" altLang="en-US" dirty="0">
                <a:effectLst/>
              </a:rPr>
              <a:t>サービス開発基盤提供サービス</a:t>
            </a:r>
            <a:endParaRPr kumimoji="1" lang="ja-JP" altLang="en-US" dirty="0"/>
          </a:p>
        </p:txBody>
      </p:sp>
      <p:sp>
        <p:nvSpPr>
          <p:cNvPr id="3" name="コンテンツ プレースホルダー 2">
            <a:extLst>
              <a:ext uri="{FF2B5EF4-FFF2-40B4-BE49-F238E27FC236}">
                <a16:creationId xmlns:a16="http://schemas.microsoft.com/office/drawing/2014/main" id="{3D4A484F-740B-A152-0E2A-72CB4B6B32D1}"/>
              </a:ext>
            </a:extLst>
          </p:cNvPr>
          <p:cNvSpPr>
            <a:spLocks noGrp="1"/>
          </p:cNvSpPr>
          <p:nvPr>
            <p:ph idx="1"/>
          </p:nvPr>
        </p:nvSpPr>
        <p:spPr/>
        <p:txBody>
          <a:bodyPr>
            <a:normAutofit fontScale="85000" lnSpcReduction="20000"/>
          </a:bodyPr>
          <a:lstStyle/>
          <a:p>
            <a:r>
              <a:rPr kumimoji="1" lang="ja-JP" altLang="en-US" dirty="0"/>
              <a:t>新規</a:t>
            </a:r>
            <a:r>
              <a:rPr kumimoji="1" lang="en-US" altLang="ja-JP" dirty="0"/>
              <a:t>IT</a:t>
            </a:r>
            <a:r>
              <a:rPr kumimoji="1" lang="ja-JP" altLang="en-US" dirty="0"/>
              <a:t>サービス創出の活性化</a:t>
            </a:r>
            <a:endParaRPr kumimoji="1" lang="en-US" altLang="ja-JP" dirty="0"/>
          </a:p>
          <a:p>
            <a:pPr marL="0" indent="0">
              <a:buNone/>
            </a:pPr>
            <a:r>
              <a:rPr kumimoji="1" lang="ja-JP" altLang="en-US" dirty="0"/>
              <a:t>⇒開発環境が整っているため新規</a:t>
            </a:r>
            <a:r>
              <a:rPr kumimoji="1" lang="en-US" altLang="ja-JP" dirty="0"/>
              <a:t>IT</a:t>
            </a:r>
            <a:r>
              <a:rPr kumimoji="1" lang="ja-JP" altLang="en-US" dirty="0"/>
              <a:t>サービスのトライアル開発が容易になる</a:t>
            </a:r>
            <a:endParaRPr kumimoji="1" lang="en-US" altLang="ja-JP" dirty="0"/>
          </a:p>
          <a:p>
            <a:endParaRPr kumimoji="1" lang="ja-JP" altLang="en-US" dirty="0"/>
          </a:p>
          <a:p>
            <a:r>
              <a:rPr kumimoji="1" lang="en-US" altLang="ja-JP" dirty="0"/>
              <a:t>CI/CD</a:t>
            </a:r>
            <a:r>
              <a:rPr kumimoji="1" lang="ja-JP" altLang="en-US" dirty="0"/>
              <a:t>環境による</a:t>
            </a:r>
            <a:r>
              <a:rPr lang="ja-JP" altLang="en-US" dirty="0"/>
              <a:t>ソフト開発効率化</a:t>
            </a:r>
            <a:endParaRPr lang="en-US" altLang="ja-JP" dirty="0"/>
          </a:p>
          <a:p>
            <a:pPr marL="0" indent="0">
              <a:buNone/>
            </a:pPr>
            <a:r>
              <a:rPr kumimoji="1" lang="ja-JP" altLang="en-US" dirty="0"/>
              <a:t>⇒多数</a:t>
            </a:r>
            <a:r>
              <a:rPr lang="ja-JP" altLang="en-US" dirty="0"/>
              <a:t>の</a:t>
            </a:r>
            <a:r>
              <a:rPr kumimoji="1" lang="ja-JP" altLang="en-US" dirty="0"/>
              <a:t>プログラミング言語</a:t>
            </a:r>
            <a:r>
              <a:rPr kumimoji="1" lang="en-US" altLang="ja-JP" dirty="0"/>
              <a:t>+CI/CD</a:t>
            </a:r>
            <a:r>
              <a:rPr kumimoji="1" lang="ja-JP" altLang="en-US" dirty="0"/>
              <a:t>ツールに対応し開発サイクルのスピードアップが可能</a:t>
            </a:r>
            <a:endParaRPr kumimoji="1" lang="en-US" altLang="ja-JP" dirty="0"/>
          </a:p>
          <a:p>
            <a:endParaRPr kumimoji="1" lang="en-US" altLang="ja-JP" dirty="0"/>
          </a:p>
          <a:p>
            <a:r>
              <a:rPr kumimoji="1" lang="ja-JP" altLang="en-US" dirty="0"/>
              <a:t>組み込みソフト開発向けとして各種マイコンに対応した</a:t>
            </a:r>
            <a:r>
              <a:rPr kumimoji="1" lang="en-US" altLang="ja-JP" dirty="0"/>
              <a:t>HW</a:t>
            </a:r>
            <a:r>
              <a:rPr kumimoji="1" lang="ja-JP" altLang="en-US" dirty="0"/>
              <a:t>デバッグの支援</a:t>
            </a:r>
            <a:endParaRPr kumimoji="1" lang="en-US" altLang="ja-JP" dirty="0"/>
          </a:p>
          <a:p>
            <a:pPr marL="0" indent="0">
              <a:buNone/>
            </a:pPr>
            <a:r>
              <a:rPr kumimoji="1" lang="ja-JP" altLang="en-US" dirty="0"/>
              <a:t>⇒実機</a:t>
            </a:r>
            <a:r>
              <a:rPr kumimoji="1" lang="en-US" altLang="ja-JP" dirty="0"/>
              <a:t>+</a:t>
            </a:r>
            <a:r>
              <a:rPr kumimoji="1" lang="ja-JP" altLang="en-US" dirty="0"/>
              <a:t>専用機材での評価をリモート</a:t>
            </a:r>
            <a:r>
              <a:rPr kumimoji="1" lang="en-US" altLang="ja-JP" dirty="0"/>
              <a:t>/</a:t>
            </a:r>
            <a:r>
              <a:rPr kumimoji="1" lang="ja-JP" altLang="en-US" dirty="0"/>
              <a:t>シミュレータ化し遠隔評価に対応</a:t>
            </a:r>
            <a:endParaRPr kumimoji="1" lang="en-US" altLang="ja-JP" dirty="0"/>
          </a:p>
          <a:p>
            <a:endParaRPr lang="en-US" altLang="ja-JP" dirty="0"/>
          </a:p>
        </p:txBody>
      </p:sp>
    </p:spTree>
    <p:extLst>
      <p:ext uri="{BB962C8B-B14F-4D97-AF65-F5344CB8AC3E}">
        <p14:creationId xmlns:p14="http://schemas.microsoft.com/office/powerpoint/2010/main" val="328414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75FC36-08BD-357F-2F66-285B04D51192}"/>
              </a:ext>
            </a:extLst>
          </p:cNvPr>
          <p:cNvSpPr>
            <a:spLocks noGrp="1"/>
          </p:cNvSpPr>
          <p:nvPr>
            <p:ph type="title"/>
          </p:nvPr>
        </p:nvSpPr>
        <p:spPr/>
        <p:txBody>
          <a:bodyPr/>
          <a:lstStyle/>
          <a:p>
            <a:r>
              <a:rPr kumimoji="1" lang="ja-JP" altLang="en-US" dirty="0"/>
              <a:t>■効果（</a:t>
            </a:r>
            <a:r>
              <a:rPr kumimoji="1" lang="en-US" altLang="ja-JP" dirty="0"/>
              <a:t>NSCS</a:t>
            </a:r>
            <a:r>
              <a:rPr kumimoji="1" lang="ja-JP" altLang="en-US" dirty="0"/>
              <a:t>側のメリット）</a:t>
            </a:r>
          </a:p>
        </p:txBody>
      </p:sp>
      <p:sp>
        <p:nvSpPr>
          <p:cNvPr id="3" name="コンテンツ プレースホルダー 2">
            <a:extLst>
              <a:ext uri="{FF2B5EF4-FFF2-40B4-BE49-F238E27FC236}">
                <a16:creationId xmlns:a16="http://schemas.microsoft.com/office/drawing/2014/main" id="{FAC8E789-76C4-E1F1-E623-AAC231898F39}"/>
              </a:ext>
            </a:extLst>
          </p:cNvPr>
          <p:cNvSpPr>
            <a:spLocks noGrp="1"/>
          </p:cNvSpPr>
          <p:nvPr>
            <p:ph idx="1"/>
          </p:nvPr>
        </p:nvSpPr>
        <p:spPr/>
        <p:txBody>
          <a:bodyPr>
            <a:normAutofit fontScale="85000" lnSpcReduction="20000"/>
          </a:bodyPr>
          <a:lstStyle/>
          <a:p>
            <a:r>
              <a:rPr kumimoji="1" lang="ja-JP" altLang="en-US" dirty="0"/>
              <a:t>新たな収益源の確保</a:t>
            </a:r>
          </a:p>
          <a:p>
            <a:pPr marL="0" indent="0">
              <a:buNone/>
            </a:pPr>
            <a:r>
              <a:rPr kumimoji="1" lang="ja-JP" altLang="en-US" dirty="0"/>
              <a:t>⇒新規ビジネス創出により既存事業への依存度を下げ経営リスクの分散が可能</a:t>
            </a:r>
          </a:p>
          <a:p>
            <a:pPr marL="0" indent="0">
              <a:buNone/>
            </a:pPr>
            <a:r>
              <a:rPr kumimoji="1" lang="ja-JP" altLang="en-US" dirty="0"/>
              <a:t>　 教育サービスは長期的に継続かつ安定した収益を見込める</a:t>
            </a:r>
          </a:p>
          <a:p>
            <a:pPr marL="0" indent="0">
              <a:buNone/>
            </a:pPr>
            <a:r>
              <a:rPr kumimoji="1" lang="ja-JP" altLang="en-US" dirty="0"/>
              <a:t> 　クラウド環境を活かし地元エリアに限らず国内全域を市場として販路拡大可能</a:t>
            </a:r>
          </a:p>
          <a:p>
            <a:endParaRPr kumimoji="1" lang="ja-JP" altLang="en-US" dirty="0"/>
          </a:p>
          <a:p>
            <a:r>
              <a:rPr kumimoji="1" lang="ja-JP" altLang="en-US" dirty="0"/>
              <a:t>幅広いキャリア形成およびモチベーションの向上</a:t>
            </a:r>
          </a:p>
          <a:p>
            <a:pPr marL="0" indent="0">
              <a:buNone/>
            </a:pPr>
            <a:r>
              <a:rPr kumimoji="1" lang="ja-JP" altLang="en-US" dirty="0"/>
              <a:t>⇒新たな人材のニーズが発生しリスキリングやジョブローテーションが活発化</a:t>
            </a:r>
            <a:endParaRPr kumimoji="1" lang="en-US" altLang="ja-JP" dirty="0"/>
          </a:p>
          <a:p>
            <a:pPr marL="0" indent="0">
              <a:buNone/>
            </a:pPr>
            <a:r>
              <a:rPr kumimoji="1" lang="ja-JP" altLang="en-US" dirty="0"/>
              <a:t>　 キャリアの選択肢増加や若手人材の積極的な活躍につながる</a:t>
            </a:r>
          </a:p>
        </p:txBody>
      </p:sp>
    </p:spTree>
    <p:extLst>
      <p:ext uri="{BB962C8B-B14F-4D97-AF65-F5344CB8AC3E}">
        <p14:creationId xmlns:p14="http://schemas.microsoft.com/office/powerpoint/2010/main" val="2988778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730-8FC1-291B-3EDC-DA21B58CEBA7}"/>
              </a:ext>
            </a:extLst>
          </p:cNvPr>
          <p:cNvSpPr>
            <a:spLocks noGrp="1"/>
          </p:cNvSpPr>
          <p:nvPr>
            <p:ph type="title"/>
          </p:nvPr>
        </p:nvSpPr>
        <p:spPr/>
        <p:txBody>
          <a:bodyPr/>
          <a:lstStyle/>
          <a:p>
            <a:r>
              <a:rPr kumimoji="1" lang="ja-JP" altLang="en-US" dirty="0"/>
              <a:t>■</a:t>
            </a:r>
            <a:r>
              <a:rPr kumimoji="1" lang="en-US" altLang="ja-JP" dirty="0"/>
              <a:t>【</a:t>
            </a:r>
            <a:r>
              <a:rPr kumimoji="1" lang="ja-JP" altLang="en-US" dirty="0"/>
              <a:t>参考</a:t>
            </a:r>
            <a:r>
              <a:rPr kumimoji="1" lang="en-US" altLang="ja-JP" dirty="0"/>
              <a:t>】</a:t>
            </a:r>
            <a:r>
              <a:rPr kumimoji="1" lang="ja-JP" altLang="en-US" dirty="0"/>
              <a:t>他社競合サービス</a:t>
            </a:r>
          </a:p>
        </p:txBody>
      </p:sp>
      <p:sp>
        <p:nvSpPr>
          <p:cNvPr id="3" name="コンテンツ プレースホルダー 2">
            <a:extLst>
              <a:ext uri="{FF2B5EF4-FFF2-40B4-BE49-F238E27FC236}">
                <a16:creationId xmlns:a16="http://schemas.microsoft.com/office/drawing/2014/main" id="{164322B9-7837-ABCF-B724-37CBD560DDB2}"/>
              </a:ext>
            </a:extLst>
          </p:cNvPr>
          <p:cNvSpPr>
            <a:spLocks noGrp="1"/>
          </p:cNvSpPr>
          <p:nvPr>
            <p:ph idx="1"/>
          </p:nvPr>
        </p:nvSpPr>
        <p:spPr/>
        <p:txBody>
          <a:bodyPr>
            <a:normAutofit fontScale="55000" lnSpcReduction="20000"/>
          </a:bodyPr>
          <a:lstStyle/>
          <a:p>
            <a:r>
              <a:rPr kumimoji="1" lang="en-US" altLang="ja-JP" dirty="0"/>
              <a:t>RENESAS</a:t>
            </a:r>
            <a:r>
              <a:rPr kumimoji="1" lang="ja-JP" altLang="en-US" dirty="0"/>
              <a:t>製「クイックコネクトスタジオ」</a:t>
            </a:r>
            <a:r>
              <a:rPr kumimoji="1" lang="en-US" altLang="ja-JP" dirty="0"/>
              <a:t>/</a:t>
            </a:r>
            <a:r>
              <a:rPr kumimoji="1" lang="ja-JP" altLang="en-US" dirty="0"/>
              <a:t>「</a:t>
            </a:r>
            <a:r>
              <a:rPr kumimoji="1" lang="en-US" altLang="ja-JP" dirty="0"/>
              <a:t>LAB ON THE CLOUD</a:t>
            </a:r>
            <a:r>
              <a:rPr kumimoji="1" lang="ja-JP" altLang="en-US" dirty="0"/>
              <a:t>」</a:t>
            </a:r>
            <a:endParaRPr kumimoji="1" lang="en-US" altLang="ja-JP" dirty="0"/>
          </a:p>
          <a:p>
            <a:r>
              <a:rPr lang="ja-JP" altLang="en-US" dirty="0">
                <a:hlinkClick r:id="rId2"/>
              </a:rPr>
              <a:t>クイックコネクトスタジオ </a:t>
            </a:r>
            <a:r>
              <a:rPr lang="en-US" altLang="ja-JP" dirty="0">
                <a:hlinkClick r:id="rId2"/>
              </a:rPr>
              <a:t>| Renesas</a:t>
            </a:r>
            <a:endParaRPr lang="en-US" altLang="ja-JP" dirty="0"/>
          </a:p>
          <a:p>
            <a:r>
              <a:rPr lang="en-US" altLang="ja-JP" dirty="0">
                <a:hlinkClick r:id="rId3"/>
              </a:rPr>
              <a:t>Renesas Lab on the Cloud | Renesas</a:t>
            </a:r>
            <a:endParaRPr lang="en-US" altLang="ja-JP" dirty="0"/>
          </a:p>
          <a:p>
            <a:endParaRPr kumimoji="1" lang="en-US" altLang="ja-JP" dirty="0"/>
          </a:p>
          <a:p>
            <a:r>
              <a:rPr lang="en-US" altLang="ja-JP" dirty="0"/>
              <a:t>ARM</a:t>
            </a:r>
            <a:r>
              <a:rPr lang="ja-JP" altLang="en-US" dirty="0"/>
              <a:t>製「</a:t>
            </a:r>
            <a:r>
              <a:rPr lang="en-US" altLang="ja-JP" dirty="0"/>
              <a:t>Arm Virtual Hardware</a:t>
            </a:r>
            <a:r>
              <a:rPr lang="ja-JP" altLang="en-US" dirty="0"/>
              <a:t>」「</a:t>
            </a:r>
            <a:r>
              <a:rPr lang="en-US" altLang="ja-JP" dirty="0"/>
              <a:t>Fixed Virtual Platform</a:t>
            </a:r>
            <a:r>
              <a:rPr lang="ja-JP" altLang="en-US" dirty="0"/>
              <a:t>」「</a:t>
            </a:r>
            <a:r>
              <a:rPr lang="en-US" altLang="ja-JP" dirty="0"/>
              <a:t>Fast Models</a:t>
            </a:r>
            <a:r>
              <a:rPr lang="ja-JP" altLang="en-US" dirty="0"/>
              <a:t>」</a:t>
            </a:r>
            <a:endParaRPr lang="en-US" altLang="ja-JP" dirty="0"/>
          </a:p>
          <a:p>
            <a:r>
              <a:rPr lang="en-US" altLang="ja-JP" dirty="0">
                <a:hlinkClick r:id="rId4"/>
              </a:rPr>
              <a:t>Virtual Hardware – </a:t>
            </a:r>
            <a:r>
              <a:rPr lang="ja-JP" altLang="en-US" dirty="0">
                <a:hlinkClick r:id="rId4"/>
              </a:rPr>
              <a:t>ハードウェアなしのソフトウェア開発 </a:t>
            </a:r>
            <a:r>
              <a:rPr lang="en-US" altLang="ja-JP" dirty="0">
                <a:hlinkClick r:id="rId4"/>
              </a:rPr>
              <a:t>– Arm®</a:t>
            </a:r>
            <a:endParaRPr lang="en-US" altLang="ja-JP" dirty="0"/>
          </a:p>
          <a:p>
            <a:r>
              <a:rPr lang="ja-JP" altLang="en-US" dirty="0">
                <a:hlinkClick r:id="rId5"/>
              </a:rPr>
              <a:t>固定仮想プラットフォーム </a:t>
            </a:r>
            <a:r>
              <a:rPr lang="en-US" altLang="ja-JP" dirty="0">
                <a:hlinkClick r:id="rId5"/>
              </a:rPr>
              <a:t>– Arm®</a:t>
            </a:r>
            <a:endParaRPr lang="en-US" altLang="ja-JP" dirty="0"/>
          </a:p>
          <a:p>
            <a:r>
              <a:rPr lang="en-US" altLang="ja-JP" dirty="0">
                <a:hlinkClick r:id="rId6"/>
              </a:rPr>
              <a:t>Fast Models – Arm®</a:t>
            </a:r>
            <a:endParaRPr lang="en-US" altLang="ja-JP" dirty="0"/>
          </a:p>
          <a:p>
            <a:endParaRPr kumimoji="1" lang="en-US" altLang="ja-JP" dirty="0"/>
          </a:p>
          <a:p>
            <a:r>
              <a:rPr kumimoji="1" lang="en-US" altLang="ja-JP" dirty="0"/>
              <a:t>Microsoft</a:t>
            </a:r>
            <a:r>
              <a:rPr kumimoji="1" lang="ja-JP" altLang="en-US" dirty="0"/>
              <a:t>製「</a:t>
            </a:r>
            <a:r>
              <a:rPr kumimoji="1" lang="en-US" altLang="ja-JP" dirty="0"/>
              <a:t>Microsoft Dev Box</a:t>
            </a:r>
            <a:r>
              <a:rPr kumimoji="1" lang="ja-JP" altLang="en-US" dirty="0"/>
              <a:t>」</a:t>
            </a:r>
            <a:endParaRPr kumimoji="1" lang="en-US" altLang="ja-JP" dirty="0"/>
          </a:p>
          <a:p>
            <a:r>
              <a:rPr lang="en-US" altLang="ja-JP" dirty="0">
                <a:hlinkClick r:id="rId7"/>
              </a:rPr>
              <a:t>Microsoft Dev Box – </a:t>
            </a:r>
            <a:r>
              <a:rPr lang="ja-JP" altLang="en-US" dirty="0">
                <a:hlinkClick r:id="rId7"/>
              </a:rPr>
              <a:t>クラウド内の開発ワークステーション </a:t>
            </a:r>
            <a:r>
              <a:rPr lang="en-US" altLang="ja-JP" dirty="0">
                <a:hlinkClick r:id="rId7"/>
              </a:rPr>
              <a:t>| Microsoft Azure</a:t>
            </a:r>
            <a:endParaRPr lang="en-US" altLang="ja-JP" dirty="0"/>
          </a:p>
          <a:p>
            <a:endParaRPr kumimoji="1" lang="ja-JP" altLang="en-US" dirty="0"/>
          </a:p>
        </p:txBody>
      </p:sp>
    </p:spTree>
    <p:extLst>
      <p:ext uri="{BB962C8B-B14F-4D97-AF65-F5344CB8AC3E}">
        <p14:creationId xmlns:p14="http://schemas.microsoft.com/office/powerpoint/2010/main" val="358451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08597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67810E-F3A9-A76D-51E1-EB3B3FF36825}"/>
              </a:ext>
            </a:extLst>
          </p:cNvPr>
          <p:cNvSpPr>
            <a:spLocks noGrp="1"/>
          </p:cNvSpPr>
          <p:nvPr>
            <p:ph type="title"/>
          </p:nvPr>
        </p:nvSpPr>
        <p:spPr/>
        <p:txBody>
          <a:bodyPr/>
          <a:lstStyle/>
          <a:p>
            <a:r>
              <a:rPr kumimoji="1" lang="ja-JP" altLang="en-US" dirty="0"/>
              <a:t>■ビジネスアイディア考案の背景</a:t>
            </a:r>
          </a:p>
        </p:txBody>
      </p:sp>
      <p:sp>
        <p:nvSpPr>
          <p:cNvPr id="3" name="コンテンツ プレースホルダー 2">
            <a:extLst>
              <a:ext uri="{FF2B5EF4-FFF2-40B4-BE49-F238E27FC236}">
                <a16:creationId xmlns:a16="http://schemas.microsoft.com/office/drawing/2014/main" id="{0B5EA717-D832-4D09-06BB-3613B73847AE}"/>
              </a:ext>
            </a:extLst>
          </p:cNvPr>
          <p:cNvSpPr>
            <a:spLocks noGrp="1"/>
          </p:cNvSpPr>
          <p:nvPr>
            <p:ph idx="1"/>
          </p:nvPr>
        </p:nvSpPr>
        <p:spPr/>
        <p:txBody>
          <a:bodyPr>
            <a:normAutofit/>
          </a:bodyPr>
          <a:lstStyle/>
          <a:p>
            <a:r>
              <a:rPr kumimoji="1" lang="en-US" altLang="ja-JP" b="1" u="sng" dirty="0"/>
              <a:t>NSCS</a:t>
            </a:r>
            <a:r>
              <a:rPr kumimoji="1" lang="ja-JP" altLang="en-US" b="1" u="sng" dirty="0"/>
              <a:t>のソフト開発における課題</a:t>
            </a:r>
            <a:endParaRPr kumimoji="1" lang="en-US" altLang="ja-JP" b="1" u="sng" dirty="0"/>
          </a:p>
          <a:p>
            <a:r>
              <a:rPr kumimoji="1" lang="ja-JP" altLang="en-US" dirty="0"/>
              <a:t>①即戦力レベルの</a:t>
            </a:r>
            <a:r>
              <a:rPr kumimoji="1" lang="en-US" altLang="ja-JP" dirty="0"/>
              <a:t>IT</a:t>
            </a:r>
            <a:r>
              <a:rPr kumimoji="1" lang="ja-JP" altLang="en-US" dirty="0"/>
              <a:t>人材の不足</a:t>
            </a:r>
            <a:endParaRPr kumimoji="1" lang="en-US" altLang="ja-JP" dirty="0"/>
          </a:p>
          <a:p>
            <a:r>
              <a:rPr lang="ja-JP" altLang="en-US" dirty="0"/>
              <a:t>②ソフト開発効率化（競争力</a:t>
            </a:r>
            <a:r>
              <a:rPr lang="en-US" altLang="ja-JP" dirty="0"/>
              <a:t>UP</a:t>
            </a:r>
            <a:r>
              <a:rPr lang="ja-JP" altLang="en-US" dirty="0"/>
              <a:t>）</a:t>
            </a:r>
            <a:endParaRPr lang="en-US" altLang="ja-JP" dirty="0"/>
          </a:p>
          <a:p>
            <a:r>
              <a:rPr kumimoji="1" lang="ja-JP" altLang="en-US" dirty="0"/>
              <a:t>③ビジネスモデル転換（新規収益源確保）の必要性</a:t>
            </a:r>
            <a:endParaRPr kumimoji="1" lang="en-US" altLang="ja-JP" dirty="0"/>
          </a:p>
          <a:p>
            <a:pPr marL="0" indent="0">
              <a:buNone/>
            </a:pPr>
            <a:r>
              <a:rPr lang="ja-JP" altLang="en-US" dirty="0"/>
              <a:t>⇒</a:t>
            </a:r>
            <a:r>
              <a:rPr lang="en-US" altLang="ja-JP" dirty="0"/>
              <a:t>NSCS</a:t>
            </a:r>
            <a:r>
              <a:rPr lang="ja-JP" altLang="en-US" dirty="0"/>
              <a:t>のソフト開発に対する課題は</a:t>
            </a:r>
            <a:r>
              <a:rPr lang="en-US" altLang="ja-JP" dirty="0"/>
              <a:t>IT</a:t>
            </a:r>
            <a:r>
              <a:rPr lang="ja-JP" altLang="en-US" dirty="0"/>
              <a:t>業界共通の課題</a:t>
            </a:r>
            <a:endParaRPr lang="en-US" altLang="ja-JP" dirty="0"/>
          </a:p>
          <a:p>
            <a:pPr marL="0" indent="0">
              <a:buNone/>
            </a:pPr>
            <a:r>
              <a:rPr lang="ja-JP" altLang="en-US" dirty="0"/>
              <a:t>　 </a:t>
            </a:r>
            <a:r>
              <a:rPr lang="ja-JP" altLang="en-US" dirty="0">
                <a:solidFill>
                  <a:srgbClr val="FF0000"/>
                </a:solidFill>
              </a:rPr>
              <a:t>市場価値の高いビジネスチャンス領域</a:t>
            </a:r>
            <a:endParaRPr lang="en-US" altLang="ja-JP" dirty="0">
              <a:solidFill>
                <a:srgbClr val="FF0000"/>
              </a:solidFill>
            </a:endParaRPr>
          </a:p>
        </p:txBody>
      </p:sp>
    </p:spTree>
    <p:extLst>
      <p:ext uri="{BB962C8B-B14F-4D97-AF65-F5344CB8AC3E}">
        <p14:creationId xmlns:p14="http://schemas.microsoft.com/office/powerpoint/2010/main" val="72138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FCCE56-9EBA-DFC1-8B0E-4806D7D959B9}"/>
              </a:ext>
            </a:extLst>
          </p:cNvPr>
          <p:cNvSpPr>
            <a:spLocks noGrp="1"/>
          </p:cNvSpPr>
          <p:nvPr>
            <p:ph type="title"/>
          </p:nvPr>
        </p:nvSpPr>
        <p:spPr/>
        <p:txBody>
          <a:bodyPr/>
          <a:lstStyle/>
          <a:p>
            <a:r>
              <a:rPr kumimoji="1" lang="ja-JP" altLang="en-US" dirty="0"/>
              <a:t>①即戦力レベルの</a:t>
            </a:r>
            <a:r>
              <a:rPr kumimoji="1" lang="en-US" altLang="ja-JP" dirty="0"/>
              <a:t>IT</a:t>
            </a:r>
            <a:r>
              <a:rPr kumimoji="1" lang="ja-JP" altLang="en-US" dirty="0"/>
              <a:t>人材の不足</a:t>
            </a:r>
          </a:p>
        </p:txBody>
      </p:sp>
      <p:sp>
        <p:nvSpPr>
          <p:cNvPr id="3" name="コンテンツ プレースホルダー 2">
            <a:extLst>
              <a:ext uri="{FF2B5EF4-FFF2-40B4-BE49-F238E27FC236}">
                <a16:creationId xmlns:a16="http://schemas.microsoft.com/office/drawing/2014/main" id="{44F2841E-2EF5-3DF7-0959-05236DD44D2E}"/>
              </a:ext>
            </a:extLst>
          </p:cNvPr>
          <p:cNvSpPr>
            <a:spLocks noGrp="1"/>
          </p:cNvSpPr>
          <p:nvPr>
            <p:ph idx="1"/>
          </p:nvPr>
        </p:nvSpPr>
        <p:spPr/>
        <p:txBody>
          <a:bodyPr>
            <a:normAutofit/>
          </a:bodyPr>
          <a:lstStyle/>
          <a:p>
            <a:r>
              <a:rPr kumimoji="1" lang="ja-JP" altLang="en-US" dirty="0"/>
              <a:t>ソフトウェア開発は日々複雑化</a:t>
            </a:r>
            <a:endParaRPr kumimoji="1" lang="en-US" altLang="ja-JP" dirty="0"/>
          </a:p>
          <a:p>
            <a:r>
              <a:rPr kumimoji="1" lang="ja-JP" altLang="en-US" dirty="0"/>
              <a:t>知識</a:t>
            </a:r>
            <a:r>
              <a:rPr kumimoji="1" lang="en-US" altLang="ja-JP" dirty="0"/>
              <a:t>/</a:t>
            </a:r>
            <a:r>
              <a:rPr kumimoji="1" lang="ja-JP" altLang="en-US" dirty="0"/>
              <a:t>技能の体系化</a:t>
            </a:r>
            <a:r>
              <a:rPr kumimoji="1" lang="en-US" altLang="ja-JP" dirty="0"/>
              <a:t>/</a:t>
            </a:r>
            <a:r>
              <a:rPr kumimoji="1" lang="ja-JP" altLang="en-US" dirty="0"/>
              <a:t>継承が課題</a:t>
            </a:r>
            <a:endParaRPr kumimoji="1" lang="en-US" altLang="ja-JP" dirty="0"/>
          </a:p>
          <a:p>
            <a:r>
              <a:rPr kumimoji="1" lang="ja-JP" altLang="en-US" dirty="0"/>
              <a:t>プログラミング言語の習得だけではスキル不足</a:t>
            </a:r>
            <a:endParaRPr kumimoji="1" lang="en-US" altLang="ja-JP" dirty="0"/>
          </a:p>
          <a:p>
            <a:r>
              <a:rPr kumimoji="1" lang="ja-JP" altLang="en-US" dirty="0"/>
              <a:t>実務（仕様理解</a:t>
            </a:r>
            <a:r>
              <a:rPr kumimoji="1" lang="en-US" altLang="ja-JP" dirty="0"/>
              <a:t>/</a:t>
            </a:r>
            <a:r>
              <a:rPr kumimoji="1" lang="ja-JP" altLang="en-US" dirty="0"/>
              <a:t>設計知識</a:t>
            </a:r>
            <a:r>
              <a:rPr kumimoji="1" lang="en-US" altLang="ja-JP" dirty="0"/>
              <a:t>/</a:t>
            </a:r>
            <a:r>
              <a:rPr kumimoji="1" lang="ja-JP" altLang="en-US" dirty="0"/>
              <a:t>製品知識</a:t>
            </a:r>
            <a:r>
              <a:rPr kumimoji="1" lang="en-US" altLang="ja-JP" dirty="0"/>
              <a:t>/</a:t>
            </a:r>
            <a:r>
              <a:rPr kumimoji="1" lang="ja-JP" altLang="en-US" dirty="0"/>
              <a:t>機材活用）のスキル習得が困難</a:t>
            </a:r>
            <a:endParaRPr kumimoji="1" lang="en-US" altLang="ja-JP" dirty="0"/>
          </a:p>
          <a:p>
            <a:r>
              <a:rPr lang="en-US" altLang="ja-JP" dirty="0"/>
              <a:t>OJT</a:t>
            </a:r>
            <a:r>
              <a:rPr lang="ja-JP" altLang="en-US" dirty="0"/>
              <a:t>では不足する経験を十分にカバーしきれず若手人材が成長しにくい</a:t>
            </a:r>
            <a:endParaRPr kumimoji="1" lang="en-US" altLang="ja-JP" dirty="0"/>
          </a:p>
          <a:p>
            <a:endParaRPr kumimoji="1" lang="ja-JP" altLang="en-US" dirty="0"/>
          </a:p>
        </p:txBody>
      </p:sp>
    </p:spTree>
    <p:extLst>
      <p:ext uri="{BB962C8B-B14F-4D97-AF65-F5344CB8AC3E}">
        <p14:creationId xmlns:p14="http://schemas.microsoft.com/office/powerpoint/2010/main" val="310713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E5F3C-8642-73BC-DE28-0DF18D336A8F}"/>
              </a:ext>
            </a:extLst>
          </p:cNvPr>
          <p:cNvSpPr>
            <a:spLocks noGrp="1"/>
          </p:cNvSpPr>
          <p:nvPr>
            <p:ph type="title"/>
          </p:nvPr>
        </p:nvSpPr>
        <p:spPr/>
        <p:txBody>
          <a:bodyPr/>
          <a:lstStyle/>
          <a:p>
            <a:r>
              <a:rPr lang="ja-JP" altLang="en-US" dirty="0"/>
              <a:t>②ソフト開発効率化（競争力</a:t>
            </a:r>
            <a:r>
              <a:rPr lang="en-US" altLang="ja-JP" dirty="0"/>
              <a:t>UP</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E0DA74E4-1CE5-8A63-696A-78C9F45279F8}"/>
              </a:ext>
            </a:extLst>
          </p:cNvPr>
          <p:cNvSpPr>
            <a:spLocks noGrp="1"/>
          </p:cNvSpPr>
          <p:nvPr>
            <p:ph idx="1"/>
          </p:nvPr>
        </p:nvSpPr>
        <p:spPr/>
        <p:txBody>
          <a:bodyPr/>
          <a:lstStyle/>
          <a:p>
            <a:r>
              <a:rPr kumimoji="1" lang="ja-JP" altLang="en-US" dirty="0"/>
              <a:t>ソフトウェア開発は品質だけでなくスピードが求められる</a:t>
            </a:r>
            <a:endParaRPr kumimoji="1" lang="en-US" altLang="ja-JP" dirty="0"/>
          </a:p>
          <a:p>
            <a:r>
              <a:rPr lang="ja-JP" altLang="en-US" dirty="0"/>
              <a:t>製品</a:t>
            </a:r>
            <a:r>
              <a:rPr lang="en-US" altLang="ja-JP" dirty="0"/>
              <a:t>/</a:t>
            </a:r>
            <a:r>
              <a:rPr lang="ja-JP" altLang="en-US" dirty="0"/>
              <a:t>サービスの開発だけでなくリリース後の運用保守も効率化が必要</a:t>
            </a:r>
            <a:endParaRPr lang="en-US" altLang="ja-JP" dirty="0"/>
          </a:p>
          <a:p>
            <a:r>
              <a:rPr lang="ja-JP" altLang="en-US" dirty="0"/>
              <a:t>開発前の環境構築準備やリリース作業の自動化</a:t>
            </a:r>
            <a:endParaRPr lang="en-US" altLang="ja-JP" dirty="0"/>
          </a:p>
          <a:p>
            <a:pPr marL="0" indent="0">
              <a:buNone/>
            </a:pPr>
            <a:r>
              <a:rPr kumimoji="1" lang="ja-JP" altLang="en-US" dirty="0"/>
              <a:t>⇒</a:t>
            </a:r>
            <a:r>
              <a:rPr kumimoji="1" lang="en-US" altLang="ja-JP" dirty="0"/>
              <a:t>CI/CD</a:t>
            </a:r>
            <a:r>
              <a:rPr kumimoji="1" lang="ja-JP" altLang="en-US" dirty="0"/>
              <a:t>ツールを活用してトータルで効率化する仕組みが必要</a:t>
            </a:r>
            <a:endParaRPr kumimoji="1" lang="en-US" altLang="ja-JP" dirty="0"/>
          </a:p>
          <a:p>
            <a:endParaRPr kumimoji="1" lang="ja-JP" altLang="en-US" dirty="0"/>
          </a:p>
        </p:txBody>
      </p:sp>
    </p:spTree>
    <p:extLst>
      <p:ext uri="{BB962C8B-B14F-4D97-AF65-F5344CB8AC3E}">
        <p14:creationId xmlns:p14="http://schemas.microsoft.com/office/powerpoint/2010/main" val="295997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1BD7E-7C3F-1246-2E58-A214ED5DF934}"/>
              </a:ext>
            </a:extLst>
          </p:cNvPr>
          <p:cNvSpPr>
            <a:spLocks noGrp="1"/>
          </p:cNvSpPr>
          <p:nvPr>
            <p:ph type="title"/>
          </p:nvPr>
        </p:nvSpPr>
        <p:spPr/>
        <p:txBody>
          <a:bodyPr/>
          <a:lstStyle/>
          <a:p>
            <a:r>
              <a:rPr kumimoji="1" lang="ja-JP" altLang="en-US" dirty="0"/>
              <a:t>③ビジネスモデル転換の必要性</a:t>
            </a:r>
          </a:p>
        </p:txBody>
      </p:sp>
      <p:sp>
        <p:nvSpPr>
          <p:cNvPr id="3" name="コンテンツ プレースホルダー 2">
            <a:extLst>
              <a:ext uri="{FF2B5EF4-FFF2-40B4-BE49-F238E27FC236}">
                <a16:creationId xmlns:a16="http://schemas.microsoft.com/office/drawing/2014/main" id="{B4F53B45-1CFA-C2B7-21B0-5E41FC68AEE2}"/>
              </a:ext>
            </a:extLst>
          </p:cNvPr>
          <p:cNvSpPr>
            <a:spLocks noGrp="1"/>
          </p:cNvSpPr>
          <p:nvPr>
            <p:ph idx="1"/>
          </p:nvPr>
        </p:nvSpPr>
        <p:spPr/>
        <p:txBody>
          <a:bodyPr>
            <a:normAutofit/>
          </a:bodyPr>
          <a:lstStyle/>
          <a:p>
            <a:r>
              <a:rPr kumimoji="1" lang="ja-JP" altLang="en-US" b="1" u="sng" dirty="0"/>
              <a:t>リソースビジネスモデルの課題</a:t>
            </a:r>
            <a:endParaRPr kumimoji="1" lang="en-US" altLang="ja-JP" b="1" u="sng" dirty="0"/>
          </a:p>
          <a:p>
            <a:r>
              <a:rPr kumimoji="1" lang="ja-JP" altLang="en-US" dirty="0"/>
              <a:t>顧客要件を満たすエンジニアの不足</a:t>
            </a:r>
            <a:r>
              <a:rPr kumimoji="1" lang="en-US" altLang="ja-JP" dirty="0"/>
              <a:t>/</a:t>
            </a:r>
            <a:r>
              <a:rPr kumimoji="1" lang="ja-JP" altLang="en-US" dirty="0"/>
              <a:t>受け入れ先の確保のハードルの高さ</a:t>
            </a:r>
            <a:endParaRPr kumimoji="1" lang="en-US" altLang="ja-JP" dirty="0"/>
          </a:p>
          <a:p>
            <a:r>
              <a:rPr kumimoji="1" lang="en-US" altLang="ja-JP" dirty="0"/>
              <a:t>OJT</a:t>
            </a:r>
            <a:r>
              <a:rPr kumimoji="1" lang="ja-JP" altLang="en-US" dirty="0"/>
              <a:t>頼みによる現場エンジニアの負担増加</a:t>
            </a:r>
          </a:p>
          <a:p>
            <a:r>
              <a:rPr kumimoji="1" lang="ja-JP" altLang="en-US" dirty="0"/>
              <a:t>変化のない業務が多く長期的なビジョン</a:t>
            </a:r>
            <a:r>
              <a:rPr kumimoji="1" lang="en-US" altLang="ja-JP" dirty="0"/>
              <a:t>/</a:t>
            </a:r>
            <a:r>
              <a:rPr kumimoji="1" lang="ja-JP" altLang="en-US" dirty="0"/>
              <a:t>キャリアを描けない</a:t>
            </a:r>
          </a:p>
          <a:p>
            <a:r>
              <a:rPr kumimoji="1" lang="ja-JP" altLang="en-US" dirty="0"/>
              <a:t>売り上げ</a:t>
            </a:r>
            <a:r>
              <a:rPr kumimoji="1" lang="en-US" altLang="ja-JP" dirty="0"/>
              <a:t>=</a:t>
            </a:r>
            <a:r>
              <a:rPr kumimoji="1" lang="ja-JP" altLang="en-US" dirty="0"/>
              <a:t>投入人数のため顧客の経営（開発）状況など外的要因に依存</a:t>
            </a:r>
            <a:endParaRPr kumimoji="1" lang="en-US" altLang="ja-JP" dirty="0"/>
          </a:p>
          <a:p>
            <a:r>
              <a:rPr lang="ja-JP" altLang="en-US" dirty="0"/>
              <a:t>指示型定型業務が多くなりモチベーションが下がり離職傾向が高まる</a:t>
            </a:r>
            <a:endParaRPr kumimoji="1" lang="ja-JP" altLang="en-US" dirty="0"/>
          </a:p>
        </p:txBody>
      </p:sp>
    </p:spTree>
    <p:extLst>
      <p:ext uri="{BB962C8B-B14F-4D97-AF65-F5344CB8AC3E}">
        <p14:creationId xmlns:p14="http://schemas.microsoft.com/office/powerpoint/2010/main" val="139336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3A43D5-C65D-EA55-6204-BAE12E1E9180}"/>
              </a:ext>
            </a:extLst>
          </p:cNvPr>
          <p:cNvSpPr>
            <a:spLocks noGrp="1"/>
          </p:cNvSpPr>
          <p:nvPr>
            <p:ph type="title"/>
          </p:nvPr>
        </p:nvSpPr>
        <p:spPr/>
        <p:txBody>
          <a:bodyPr/>
          <a:lstStyle/>
          <a:p>
            <a:r>
              <a:rPr kumimoji="1" lang="ja-JP" altLang="en-US" dirty="0"/>
              <a:t>■ソフトウェア開発と関連する社会的</a:t>
            </a:r>
            <a:r>
              <a:rPr kumimoji="1" lang="en-US" altLang="ja-JP" dirty="0"/>
              <a:t>MISSION</a:t>
            </a:r>
            <a:endParaRPr kumimoji="1" lang="ja-JP" altLang="en-US" dirty="0"/>
          </a:p>
        </p:txBody>
      </p:sp>
      <p:sp>
        <p:nvSpPr>
          <p:cNvPr id="3" name="コンテンツ プレースホルダー 2">
            <a:extLst>
              <a:ext uri="{FF2B5EF4-FFF2-40B4-BE49-F238E27FC236}">
                <a16:creationId xmlns:a16="http://schemas.microsoft.com/office/drawing/2014/main" id="{6AE845F7-BF9D-8DF6-D6F8-D38BED456920}"/>
              </a:ext>
            </a:extLst>
          </p:cNvPr>
          <p:cNvSpPr>
            <a:spLocks noGrp="1"/>
          </p:cNvSpPr>
          <p:nvPr>
            <p:ph idx="1"/>
          </p:nvPr>
        </p:nvSpPr>
        <p:spPr/>
        <p:txBody>
          <a:bodyPr>
            <a:normAutofit fontScale="92500" lnSpcReduction="10000"/>
          </a:bodyPr>
          <a:lstStyle/>
          <a:p>
            <a:r>
              <a:rPr kumimoji="1" lang="en-US" altLang="ja-JP" dirty="0"/>
              <a:t>SDGs</a:t>
            </a:r>
            <a:r>
              <a:rPr kumimoji="1" lang="ja-JP" altLang="en-US" dirty="0"/>
              <a:t>テーマ：産業と技術革新の基盤をつくろう</a:t>
            </a:r>
          </a:p>
          <a:p>
            <a:r>
              <a:rPr kumimoji="1" lang="ja-JP" altLang="en-US" sz="1800" dirty="0"/>
              <a:t>「強靱なインフラ構築、包摂的かつ持続可能な産業化の促進及び技術革新の推進を図る」</a:t>
            </a:r>
          </a:p>
          <a:p>
            <a:endParaRPr kumimoji="1" lang="en-US" altLang="ja-JP" dirty="0"/>
          </a:p>
          <a:p>
            <a:r>
              <a:rPr lang="en-US" altLang="ja-JP" dirty="0"/>
              <a:t>SDGs</a:t>
            </a:r>
            <a:r>
              <a:rPr lang="ja-JP" altLang="en-US" dirty="0"/>
              <a:t>テーマに取り組む意義</a:t>
            </a:r>
            <a:endParaRPr kumimoji="1" lang="ja-JP" altLang="en-US" dirty="0"/>
          </a:p>
          <a:p>
            <a:r>
              <a:rPr kumimoji="1" lang="en-US" altLang="ja-JP" b="1" dirty="0">
                <a:solidFill>
                  <a:srgbClr val="FF0000"/>
                </a:solidFill>
              </a:rPr>
              <a:t>IT</a:t>
            </a:r>
            <a:r>
              <a:rPr kumimoji="1" lang="ja-JP" altLang="en-US" b="1" dirty="0">
                <a:solidFill>
                  <a:srgbClr val="FF0000"/>
                </a:solidFill>
              </a:rPr>
              <a:t>業界全体の課題解決（社会貢献）による企業価値の向上</a:t>
            </a:r>
          </a:p>
          <a:p>
            <a:r>
              <a:rPr lang="en-US" altLang="ja-JP" b="1" dirty="0">
                <a:solidFill>
                  <a:srgbClr val="FF0000"/>
                </a:solidFill>
              </a:rPr>
              <a:t>SDGs</a:t>
            </a:r>
            <a:r>
              <a:rPr lang="ja-JP" altLang="en-US" b="1" dirty="0">
                <a:solidFill>
                  <a:srgbClr val="FF0000"/>
                </a:solidFill>
              </a:rPr>
              <a:t>関連の新規ビジネスチャンス（優先的投資）</a:t>
            </a:r>
            <a:endParaRPr lang="en-US" altLang="ja-JP" b="1" dirty="0">
              <a:solidFill>
                <a:srgbClr val="FF0000"/>
              </a:solidFill>
            </a:endParaRPr>
          </a:p>
          <a:p>
            <a:r>
              <a:rPr lang="ja-JP" altLang="en-US" b="1" dirty="0">
                <a:solidFill>
                  <a:srgbClr val="FF0000"/>
                </a:solidFill>
              </a:rPr>
              <a:t>新規ビジネスに伴う</a:t>
            </a:r>
            <a:r>
              <a:rPr kumimoji="1" lang="ja-JP" altLang="en-US" b="1" dirty="0">
                <a:solidFill>
                  <a:srgbClr val="FF0000"/>
                </a:solidFill>
              </a:rPr>
              <a:t>幅広いキャリア形成</a:t>
            </a:r>
            <a:r>
              <a:rPr kumimoji="1" lang="en-US" altLang="ja-JP" b="1" dirty="0">
                <a:solidFill>
                  <a:srgbClr val="FF0000"/>
                </a:solidFill>
              </a:rPr>
              <a:t>/</a:t>
            </a:r>
            <a:r>
              <a:rPr kumimoji="1" lang="ja-JP" altLang="en-US" b="1" dirty="0">
                <a:solidFill>
                  <a:srgbClr val="FF0000"/>
                </a:solidFill>
              </a:rPr>
              <a:t>社会貢献によるモチベーションの向上</a:t>
            </a:r>
          </a:p>
        </p:txBody>
      </p:sp>
    </p:spTree>
    <p:extLst>
      <p:ext uri="{BB962C8B-B14F-4D97-AF65-F5344CB8AC3E}">
        <p14:creationId xmlns:p14="http://schemas.microsoft.com/office/powerpoint/2010/main" val="13610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C1F35-758B-08DB-8461-0A3C64FDDA57}"/>
              </a:ext>
            </a:extLst>
          </p:cNvPr>
          <p:cNvSpPr>
            <a:spLocks noGrp="1"/>
          </p:cNvSpPr>
          <p:nvPr>
            <p:ph type="title"/>
          </p:nvPr>
        </p:nvSpPr>
        <p:spPr/>
        <p:txBody>
          <a:bodyPr>
            <a:normAutofit/>
          </a:bodyPr>
          <a:lstStyle/>
          <a:p>
            <a:r>
              <a:rPr lang="ja-JP" altLang="en-US" dirty="0"/>
              <a:t>■ビジネスアイディア</a:t>
            </a:r>
            <a:r>
              <a:rPr kumimoji="1" lang="ja-JP" altLang="en-US" dirty="0"/>
              <a:t>の概要</a:t>
            </a:r>
            <a:br>
              <a:rPr kumimoji="1" lang="en-US" altLang="ja-JP" dirty="0"/>
            </a:br>
            <a:r>
              <a:rPr kumimoji="1" lang="ja-JP" altLang="en-US" dirty="0"/>
              <a:t>　 クラウドソフト開発環境（</a:t>
            </a:r>
            <a:r>
              <a:rPr lang="en-US" altLang="ja-JP" dirty="0"/>
              <a:t>Dev</a:t>
            </a:r>
            <a:r>
              <a:rPr kumimoji="1" lang="en-US" altLang="ja-JP" dirty="0"/>
              <a:t> Lab</a:t>
            </a:r>
            <a:r>
              <a:rPr kumimoji="1" lang="ja-JP" altLang="en-US" dirty="0"/>
              <a:t>）提供サービス</a:t>
            </a:r>
          </a:p>
        </p:txBody>
      </p:sp>
      <p:sp>
        <p:nvSpPr>
          <p:cNvPr id="3" name="コンテンツ プレースホルダー 2">
            <a:extLst>
              <a:ext uri="{FF2B5EF4-FFF2-40B4-BE49-F238E27FC236}">
                <a16:creationId xmlns:a16="http://schemas.microsoft.com/office/drawing/2014/main" id="{9DB3AB62-7CFC-46AF-6E63-1AAED0C7B74B}"/>
              </a:ext>
            </a:extLst>
          </p:cNvPr>
          <p:cNvSpPr>
            <a:spLocks noGrp="1"/>
          </p:cNvSpPr>
          <p:nvPr>
            <p:ph idx="1"/>
          </p:nvPr>
        </p:nvSpPr>
        <p:spPr/>
        <p:txBody>
          <a:bodyPr>
            <a:normAutofit fontScale="62500" lnSpcReduction="20000"/>
          </a:bodyPr>
          <a:lstStyle/>
          <a:p>
            <a:r>
              <a:rPr lang="ja-JP" altLang="en-US" dirty="0"/>
              <a:t>クラウド上にソフト開発環境を構築し学習や開発のインフラ基盤として提供するサービス</a:t>
            </a:r>
            <a:endParaRPr lang="en-US" altLang="ja-JP" dirty="0"/>
          </a:p>
          <a:p>
            <a:endParaRPr lang="en-US" altLang="ja-JP" dirty="0"/>
          </a:p>
          <a:p>
            <a:r>
              <a:rPr lang="ja-JP" altLang="en-US" dirty="0"/>
              <a:t>①</a:t>
            </a:r>
            <a:r>
              <a:rPr lang="en-US" altLang="ja-JP" dirty="0"/>
              <a:t>IT</a:t>
            </a:r>
            <a:r>
              <a:rPr lang="ja-JP" altLang="en-US" dirty="0"/>
              <a:t>エンジニア教育サービス</a:t>
            </a:r>
            <a:endParaRPr lang="en-US" altLang="ja-JP" dirty="0"/>
          </a:p>
          <a:p>
            <a:r>
              <a:rPr lang="ja-JP" altLang="en-US" dirty="0"/>
              <a:t>⇒クラウド上の学習プラットフォーム及び</a:t>
            </a:r>
            <a:r>
              <a:rPr lang="en-US" altLang="ja-JP" dirty="0"/>
              <a:t>NSCS</a:t>
            </a:r>
            <a:r>
              <a:rPr lang="ja-JP" altLang="en-US" dirty="0"/>
              <a:t>の実務に関するノウハウが詰まったコンテンツの提供</a:t>
            </a:r>
            <a:endParaRPr lang="en-US" altLang="ja-JP" dirty="0"/>
          </a:p>
          <a:p>
            <a:r>
              <a:rPr lang="ja-JP" altLang="en-US" dirty="0">
                <a:effectLst/>
              </a:rPr>
              <a:t>　 学生向けの初心者レベルや企業研修等の実業務レベルなど受講者に合わせた幅広いカリキュラムを想定</a:t>
            </a:r>
            <a:endParaRPr lang="en-US" altLang="ja-JP" dirty="0">
              <a:effectLst/>
            </a:endParaRPr>
          </a:p>
          <a:p>
            <a:endParaRPr lang="en-US" altLang="ja-JP" dirty="0">
              <a:effectLst/>
            </a:endParaRPr>
          </a:p>
          <a:p>
            <a:r>
              <a:rPr lang="ja-JP" altLang="en-US" dirty="0">
                <a:effectLst/>
              </a:rPr>
              <a:t>②</a:t>
            </a:r>
            <a:r>
              <a:rPr lang="ja-JP" altLang="en-US" dirty="0"/>
              <a:t>ソフトウェア</a:t>
            </a:r>
            <a:r>
              <a:rPr lang="ja-JP" altLang="en-US" dirty="0">
                <a:effectLst/>
              </a:rPr>
              <a:t>開発基盤提供サービス</a:t>
            </a:r>
            <a:endParaRPr lang="en-US" altLang="ja-JP" dirty="0">
              <a:effectLst/>
            </a:endParaRPr>
          </a:p>
          <a:p>
            <a:r>
              <a:rPr lang="ja-JP" altLang="en-US" dirty="0">
                <a:effectLst/>
              </a:rPr>
              <a:t>⇒</a:t>
            </a:r>
            <a:r>
              <a:rPr lang="en-US" altLang="ja-JP" dirty="0">
                <a:effectLst/>
              </a:rPr>
              <a:t>CI/CD</a:t>
            </a:r>
            <a:r>
              <a:rPr lang="ja-JP" altLang="en-US" dirty="0">
                <a:effectLst/>
              </a:rPr>
              <a:t>を活用したソフトウェアファーストな開発環境の提供</a:t>
            </a:r>
            <a:endParaRPr lang="en-US" altLang="ja-JP" dirty="0">
              <a:effectLst/>
            </a:endParaRPr>
          </a:p>
          <a:p>
            <a:r>
              <a:rPr lang="ja-JP" altLang="en-US" dirty="0"/>
              <a:t>　 </a:t>
            </a:r>
            <a:r>
              <a:rPr lang="en-US" altLang="ja-JP" dirty="0"/>
              <a:t>Web</a:t>
            </a:r>
            <a:r>
              <a:rPr lang="ja-JP" altLang="en-US" dirty="0"/>
              <a:t>アプリケーション</a:t>
            </a:r>
            <a:r>
              <a:rPr lang="en-US" altLang="ja-JP" dirty="0"/>
              <a:t>/</a:t>
            </a:r>
            <a:r>
              <a:rPr lang="ja-JP" altLang="en-US" dirty="0"/>
              <a:t>組み込みソフトなど様々な製品</a:t>
            </a:r>
            <a:r>
              <a:rPr lang="en-US" altLang="ja-JP" dirty="0"/>
              <a:t>/</a:t>
            </a:r>
            <a:r>
              <a:rPr lang="ja-JP" altLang="en-US" dirty="0"/>
              <a:t>サービス開発が可能な環境を想定</a:t>
            </a:r>
            <a:endParaRPr lang="en-US" altLang="ja-JP" dirty="0">
              <a:effectLst/>
            </a:endParaRPr>
          </a:p>
          <a:p>
            <a:r>
              <a:rPr lang="ja-JP" altLang="en-US" dirty="0">
                <a:effectLst/>
              </a:rPr>
              <a:t>　 </a:t>
            </a:r>
            <a:r>
              <a:rPr lang="en-US" altLang="ja-JP" dirty="0">
                <a:effectLst/>
              </a:rPr>
              <a:t>※</a:t>
            </a:r>
            <a:r>
              <a:rPr lang="ja-JP" altLang="en-US" dirty="0">
                <a:effectLst/>
              </a:rPr>
              <a:t>組み込みソフト開発特有の機材</a:t>
            </a:r>
            <a:r>
              <a:rPr lang="ja-JP" altLang="en-US" dirty="0"/>
              <a:t>等のリモート使用</a:t>
            </a:r>
            <a:r>
              <a:rPr lang="en-US" altLang="ja-JP" dirty="0"/>
              <a:t>/</a:t>
            </a:r>
            <a:r>
              <a:rPr lang="ja-JP" altLang="en-US" dirty="0"/>
              <a:t>シミュレーション環境も併せて構築</a:t>
            </a:r>
            <a:endParaRPr lang="en-US" altLang="ja-JP" dirty="0">
              <a:effectLst/>
            </a:endParaRPr>
          </a:p>
        </p:txBody>
      </p:sp>
    </p:spTree>
    <p:extLst>
      <p:ext uri="{BB962C8B-B14F-4D97-AF65-F5344CB8AC3E}">
        <p14:creationId xmlns:p14="http://schemas.microsoft.com/office/powerpoint/2010/main" val="418178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B1CD9-C685-7DAA-9CCA-A6F4536113B8}"/>
              </a:ext>
            </a:extLst>
          </p:cNvPr>
          <p:cNvSpPr>
            <a:spLocks noGrp="1"/>
          </p:cNvSpPr>
          <p:nvPr>
            <p:ph type="title"/>
          </p:nvPr>
        </p:nvSpPr>
        <p:spPr/>
        <p:txBody>
          <a:bodyPr/>
          <a:lstStyle/>
          <a:p>
            <a:r>
              <a:rPr lang="ja-JP" altLang="en-US" b="1" dirty="0"/>
              <a:t>■ターゲット市場</a:t>
            </a:r>
            <a:endParaRPr kumimoji="1" lang="ja-JP" altLang="en-US" dirty="0"/>
          </a:p>
        </p:txBody>
      </p:sp>
      <p:sp>
        <p:nvSpPr>
          <p:cNvPr id="3" name="コンテンツ プレースホルダー 2">
            <a:extLst>
              <a:ext uri="{FF2B5EF4-FFF2-40B4-BE49-F238E27FC236}">
                <a16:creationId xmlns:a16="http://schemas.microsoft.com/office/drawing/2014/main" id="{FAEC0AF5-A651-E2DF-4451-B40879EB2AFB}"/>
              </a:ext>
            </a:extLst>
          </p:cNvPr>
          <p:cNvSpPr>
            <a:spLocks noGrp="1"/>
          </p:cNvSpPr>
          <p:nvPr>
            <p:ph idx="1"/>
          </p:nvPr>
        </p:nvSpPr>
        <p:spPr/>
        <p:txBody>
          <a:bodyPr/>
          <a:lstStyle/>
          <a:p>
            <a:r>
              <a:rPr lang="ja-JP" altLang="en-US" dirty="0">
                <a:effectLst/>
              </a:rPr>
              <a:t>対象範囲</a:t>
            </a:r>
          </a:p>
          <a:p>
            <a:pPr>
              <a:buFont typeface="+mj-lt"/>
              <a:buAutoNum type="arabicPeriod"/>
            </a:pPr>
            <a:r>
              <a:rPr lang="ja-JP" altLang="en-US" dirty="0">
                <a:effectLst/>
              </a:rPr>
              <a:t>高等教育機関（高専</a:t>
            </a:r>
            <a:r>
              <a:rPr lang="en-US" altLang="ja-JP" dirty="0">
                <a:effectLst/>
              </a:rPr>
              <a:t>/</a:t>
            </a:r>
            <a:r>
              <a:rPr lang="ja-JP" altLang="en-US" dirty="0">
                <a:effectLst/>
              </a:rPr>
              <a:t>大学）</a:t>
            </a:r>
          </a:p>
          <a:p>
            <a:pPr>
              <a:buFont typeface="+mj-lt"/>
              <a:buAutoNum type="arabicPeriod"/>
            </a:pPr>
            <a:r>
              <a:rPr lang="ja-JP" altLang="en-US" dirty="0">
                <a:effectLst/>
              </a:rPr>
              <a:t>機械</a:t>
            </a:r>
            <a:r>
              <a:rPr lang="en-US" altLang="ja-JP" dirty="0">
                <a:effectLst/>
              </a:rPr>
              <a:t>/</a:t>
            </a:r>
            <a:r>
              <a:rPr lang="ja-JP" altLang="en-US" dirty="0">
                <a:effectLst/>
              </a:rPr>
              <a:t>電気</a:t>
            </a:r>
            <a:r>
              <a:rPr lang="en-US" altLang="ja-JP" dirty="0">
                <a:effectLst/>
              </a:rPr>
              <a:t>/</a:t>
            </a:r>
            <a:r>
              <a:rPr lang="ja-JP" altLang="en-US" dirty="0">
                <a:effectLst/>
              </a:rPr>
              <a:t>電子</a:t>
            </a:r>
            <a:r>
              <a:rPr lang="en-US" altLang="ja-JP" dirty="0">
                <a:effectLst/>
              </a:rPr>
              <a:t>/IT</a:t>
            </a:r>
            <a:r>
              <a:rPr lang="ja-JP" altLang="en-US" dirty="0">
                <a:effectLst/>
              </a:rPr>
              <a:t>分野の製品・サービス開発企業</a:t>
            </a:r>
          </a:p>
          <a:p>
            <a:pPr>
              <a:buFont typeface="+mj-lt"/>
              <a:buAutoNum type="arabicPeriod"/>
            </a:pPr>
            <a:r>
              <a:rPr lang="en-US" altLang="ja-JP" dirty="0">
                <a:effectLst/>
              </a:rPr>
              <a:t>IT</a:t>
            </a:r>
            <a:r>
              <a:rPr lang="ja-JP" altLang="en-US" dirty="0">
                <a:effectLst/>
              </a:rPr>
              <a:t>人材派遣サービス業の企業</a:t>
            </a:r>
          </a:p>
          <a:p>
            <a:pPr>
              <a:buFont typeface="+mj-lt"/>
              <a:buAutoNum type="arabicPeriod"/>
            </a:pPr>
            <a:r>
              <a:rPr lang="ja-JP" altLang="en-US" dirty="0"/>
              <a:t>社内活用（</a:t>
            </a:r>
            <a:r>
              <a:rPr lang="en-US" altLang="ja-JP" dirty="0"/>
              <a:t>NSCS</a:t>
            </a:r>
            <a:r>
              <a:rPr lang="ja-JP" altLang="en-US" dirty="0">
                <a:effectLst/>
              </a:rPr>
              <a:t>内の教育</a:t>
            </a:r>
            <a:r>
              <a:rPr lang="en-US" altLang="ja-JP" dirty="0">
                <a:effectLst/>
              </a:rPr>
              <a:t>/</a:t>
            </a:r>
            <a:r>
              <a:rPr lang="ja-JP" altLang="en-US" dirty="0">
                <a:effectLst/>
              </a:rPr>
              <a:t>新規事業の試作ソフト開発）</a:t>
            </a:r>
          </a:p>
          <a:p>
            <a:endParaRPr kumimoji="1" lang="ja-JP" altLang="en-US" dirty="0"/>
          </a:p>
        </p:txBody>
      </p:sp>
    </p:spTree>
    <p:extLst>
      <p:ext uri="{BB962C8B-B14F-4D97-AF65-F5344CB8AC3E}">
        <p14:creationId xmlns:p14="http://schemas.microsoft.com/office/powerpoint/2010/main" val="827651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TM04033919[[fn=回路]]</Template>
  <TotalTime>2383</TotalTime>
  <Words>975</Words>
  <Application>Microsoft Office PowerPoint</Application>
  <PresentationFormat>ワイド画面</PresentationFormat>
  <Paragraphs>103</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Arial</vt:lpstr>
      <vt:lpstr>Consolas</vt:lpstr>
      <vt:lpstr>Tw Cen MT</vt:lpstr>
      <vt:lpstr>回路</vt:lpstr>
      <vt:lpstr>39期ビジネスアイディア</vt:lpstr>
      <vt:lpstr>目次</vt:lpstr>
      <vt:lpstr>■ビジネスアイディア考案の背景</vt:lpstr>
      <vt:lpstr>①即戦力レベルのIT人材の不足</vt:lpstr>
      <vt:lpstr>②ソフト開発効率化（競争力UP）</vt:lpstr>
      <vt:lpstr>③ビジネスモデル転換の必要性</vt:lpstr>
      <vt:lpstr>■ソフトウェア開発と関連する社会的MISSION</vt:lpstr>
      <vt:lpstr>■ビジネスアイディアの概要 　 クラウドソフト開発環境（Dev Lab）提供サービス</vt:lpstr>
      <vt:lpstr>■ターゲット市場</vt:lpstr>
      <vt:lpstr>■効果（顧客側のメリット） ①ITエンジニア教育サービス</vt:lpstr>
      <vt:lpstr>■効果（顧客側のメリット） ②ITサービス開発基盤提供サービス</vt:lpstr>
      <vt:lpstr>■効果（NSCS側のメリット）</vt:lpstr>
      <vt:lpstr>■【参考】他社競合サービス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39期ビジネスアイディア</dc:title>
  <dc:creator>中村 洋太</dc:creator>
  <cp:lastModifiedBy>Nakamura Yota／中村　洋太／AI</cp:lastModifiedBy>
  <cp:revision>13</cp:revision>
  <dcterms:created xsi:type="dcterms:W3CDTF">2023-08-31T13:03:39Z</dcterms:created>
  <dcterms:modified xsi:type="dcterms:W3CDTF">2023-11-29T07:54:37Z</dcterms:modified>
</cp:coreProperties>
</file>