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0" r:id="rId3"/>
    <p:sldId id="281" r:id="rId4"/>
    <p:sldId id="272" r:id="rId5"/>
    <p:sldId id="274" r:id="rId6"/>
    <p:sldId id="275" r:id="rId7"/>
    <p:sldId id="276" r:id="rId8"/>
    <p:sldId id="282" r:id="rId9"/>
    <p:sldId id="273" r:id="rId10"/>
    <p:sldId id="283" r:id="rId11"/>
    <p:sldId id="269" r:id="rId12"/>
    <p:sldId id="284" r:id="rId13"/>
    <p:sldId id="264" r:id="rId14"/>
    <p:sldId id="285" r:id="rId15"/>
    <p:sldId id="270" r:id="rId16"/>
    <p:sldId id="278" r:id="rId17"/>
    <p:sldId id="286" r:id="rId18"/>
    <p:sldId id="277" r:id="rId19"/>
    <p:sldId id="287" r:id="rId20"/>
    <p:sldId id="267" r:id="rId21"/>
    <p:sldId id="288" r:id="rId22"/>
    <p:sldId id="293" r:id="rId23"/>
    <p:sldId id="289" r:id="rId24"/>
    <p:sldId id="290" r:id="rId25"/>
    <p:sldId id="291"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5" d="100"/>
          <a:sy n="65"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9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4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782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3194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704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02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9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238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46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1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405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50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7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35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4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6280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kumimoji="1"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nesas.com/jp/ja/labonthecloud" TargetMode="External"/><Relationship Id="rId7" Type="http://schemas.openxmlformats.org/officeDocument/2006/relationships/hyperlink" Target="https://azure.microsoft.com/ja-jp/products/dev-box/" TargetMode="External"/><Relationship Id="rId2" Type="http://schemas.openxmlformats.org/officeDocument/2006/relationships/hyperlink" Target="https://www.renesas.com/jp/ja/software-tool/quick-connect-studio" TargetMode="External"/><Relationship Id="rId1" Type="http://schemas.openxmlformats.org/officeDocument/2006/relationships/slideLayout" Target="../slideLayouts/slideLayout2.xml"/><Relationship Id="rId6" Type="http://schemas.openxmlformats.org/officeDocument/2006/relationships/hyperlink" Target="https://www.arm.com/ja/products/development-tools/simulation/fast-models" TargetMode="External"/><Relationship Id="rId5" Type="http://schemas.openxmlformats.org/officeDocument/2006/relationships/hyperlink" Target="https://www.arm.com/ja/products/development-tools/simulation/fixed-virtual-platforms" TargetMode="External"/><Relationship Id="rId4" Type="http://schemas.openxmlformats.org/officeDocument/2006/relationships/hyperlink" Target="https://www.arm.com/ja/products/development-tools/simulation/virtual-hardw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ja-JP" altLang="en-US" dirty="0"/>
              <a:t>クラウドソフト開発環境（</a:t>
            </a:r>
            <a:r>
              <a:rPr lang="en-US" altLang="ja-JP" dirty="0"/>
              <a:t>Dev</a:t>
            </a:r>
            <a:r>
              <a:rPr kumimoji="1" lang="en-US" altLang="ja-JP" dirty="0"/>
              <a:t> Lab</a:t>
            </a:r>
            <a:r>
              <a:rPr kumimoji="1" lang="ja-JP" altLang="en-US" dirty="0"/>
              <a:t>）提供サービス</a:t>
            </a:r>
          </a:p>
        </p:txBody>
      </p:sp>
    </p:spTree>
    <p:extLst>
      <p:ext uri="{BB962C8B-B14F-4D97-AF65-F5344CB8AC3E}">
        <p14:creationId xmlns:p14="http://schemas.microsoft.com/office/powerpoint/2010/main" val="752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u="sng" dirty="0">
                <a:solidFill>
                  <a:srgbClr val="FF0000"/>
                </a:solidFill>
                <a:highlight>
                  <a:srgbClr val="FFFF00"/>
                </a:highlight>
              </a:rPr>
              <a:t>ビジネスアイディアの概要</a:t>
            </a:r>
            <a:endParaRPr lang="en-US" altLang="ja-JP" u="sng" dirty="0">
              <a:solidFill>
                <a:srgbClr val="FF0000"/>
              </a:solidFill>
              <a:highlight>
                <a:srgbClr val="FFFF00"/>
              </a:highlight>
            </a:endParaRPr>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82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ja-JP" altLang="en-US" dirty="0"/>
              <a:t>　 クラウドソフト開発環境（</a:t>
            </a:r>
            <a:r>
              <a:rPr lang="en-US" altLang="ja-JP" dirty="0"/>
              <a:t>Dev</a:t>
            </a:r>
            <a:r>
              <a:rPr kumimoji="1" lang="en-US" altLang="ja-JP" dirty="0"/>
              <a:t> Lab</a:t>
            </a:r>
            <a:r>
              <a:rPr kumimoji="1" lang="ja-JP" altLang="en-US" dirty="0"/>
              <a:t>）提供サービス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a:xfrm>
            <a:off x="1141412" y="2249486"/>
            <a:ext cx="9905999" cy="4313546"/>
          </a:xfrm>
        </p:spPr>
        <p:txBody>
          <a:bodyPr>
            <a:normAutofit fontScale="62500" lnSpcReduction="20000"/>
          </a:bodyPr>
          <a:lstStyle/>
          <a:p>
            <a:r>
              <a:rPr lang="ja-JP" altLang="en-US" dirty="0"/>
              <a:t>クラウド上にソフト開発環境を構築し</a:t>
            </a:r>
            <a:r>
              <a:rPr lang="en-US" altLang="ja-JP" dirty="0"/>
              <a:t>IT</a:t>
            </a:r>
            <a:r>
              <a:rPr lang="ja-JP" altLang="en-US" dirty="0"/>
              <a:t>人材の教育や開発のインフラ基盤として提供するサービス</a:t>
            </a:r>
            <a:endParaRPr lang="en-US" altLang="ja-JP" dirty="0"/>
          </a:p>
          <a:p>
            <a:endParaRPr lang="en-US" altLang="ja-JP" dirty="0"/>
          </a:p>
          <a:p>
            <a:pPr marL="0" indent="0">
              <a:buNone/>
            </a:pPr>
            <a:r>
              <a:rPr lang="ja-JP" altLang="en-US" dirty="0"/>
              <a:t>①</a:t>
            </a:r>
            <a:r>
              <a:rPr lang="en-US" altLang="ja-JP" dirty="0"/>
              <a:t>IT</a:t>
            </a:r>
            <a:r>
              <a:rPr lang="ja-JP" altLang="en-US" dirty="0"/>
              <a:t>エンジニア教育サービス</a:t>
            </a:r>
            <a:endParaRPr lang="en-US" altLang="ja-JP" dirty="0"/>
          </a:p>
          <a:p>
            <a:pPr marL="0" indent="0">
              <a:buNone/>
            </a:pPr>
            <a:r>
              <a:rPr lang="ja-JP" altLang="en-US" dirty="0"/>
              <a:t>⇒クラウド上の学習プラットフォーム及び</a:t>
            </a:r>
            <a:r>
              <a:rPr lang="en-US" altLang="ja-JP" dirty="0"/>
              <a:t>NSCS</a:t>
            </a:r>
            <a:r>
              <a:rPr lang="ja-JP" altLang="en-US" dirty="0"/>
              <a:t>の実務に関するノウハウが詰まったコンテンツの提供</a:t>
            </a:r>
            <a:endParaRPr lang="en-US" altLang="ja-JP" dirty="0"/>
          </a:p>
          <a:p>
            <a:pPr marL="0" indent="0">
              <a:buNone/>
            </a:pPr>
            <a:r>
              <a:rPr lang="ja-JP" altLang="en-US" dirty="0">
                <a:effectLst/>
              </a:rPr>
              <a:t>　 高等教育機関向けの演習レベルや企業研修等の実業務レベルなど受講者に合わせた幅広いカリキュラムを想定</a:t>
            </a:r>
            <a:endParaRPr lang="en-US" altLang="ja-JP" dirty="0">
              <a:effectLst/>
            </a:endParaRPr>
          </a:p>
          <a:p>
            <a:pPr marL="0" indent="0">
              <a:buNone/>
            </a:pPr>
            <a:r>
              <a:rPr lang="ja-JP" altLang="en-US" dirty="0">
                <a:effectLst/>
              </a:rPr>
              <a:t>　 </a:t>
            </a:r>
            <a:r>
              <a:rPr lang="en-US" altLang="ja-JP" dirty="0">
                <a:solidFill>
                  <a:srgbClr val="FF0000"/>
                </a:solidFill>
                <a:effectLst/>
                <a:highlight>
                  <a:srgbClr val="FFFF00"/>
                </a:highlight>
              </a:rPr>
              <a:t>※</a:t>
            </a:r>
            <a:r>
              <a:rPr lang="ja-JP" altLang="en-US" dirty="0">
                <a:solidFill>
                  <a:srgbClr val="FF0000"/>
                </a:solidFill>
                <a:effectLst/>
                <a:highlight>
                  <a:srgbClr val="FFFF00"/>
                </a:highlight>
              </a:rPr>
              <a:t>立ち上げ当初は</a:t>
            </a:r>
            <a:r>
              <a:rPr lang="en-US" altLang="ja-JP" dirty="0">
                <a:solidFill>
                  <a:srgbClr val="FF0000"/>
                </a:solidFill>
                <a:effectLst/>
                <a:highlight>
                  <a:srgbClr val="FFFF00"/>
                </a:highlight>
              </a:rPr>
              <a:t>KIDS</a:t>
            </a:r>
            <a:r>
              <a:rPr lang="ja-JP" altLang="en-US" dirty="0">
                <a:solidFill>
                  <a:srgbClr val="FF0000"/>
                </a:solidFill>
                <a:effectLst/>
                <a:highlight>
                  <a:srgbClr val="FFFF00"/>
                </a:highlight>
              </a:rPr>
              <a:t>向けのプログラミング学習サービスとして市内の小学校を足掛かりに展開</a:t>
            </a:r>
            <a:endParaRPr lang="en-US" altLang="ja-JP" dirty="0">
              <a:solidFill>
                <a:srgbClr val="FF0000"/>
              </a:solidFill>
              <a:effectLst/>
              <a:highlight>
                <a:srgbClr val="FFFF00"/>
              </a:highlight>
            </a:endParaRPr>
          </a:p>
          <a:p>
            <a:endParaRPr lang="en-US" altLang="ja-JP" dirty="0">
              <a:solidFill>
                <a:srgbClr val="FF0000"/>
              </a:solidFill>
              <a:effectLst/>
            </a:endParaRPr>
          </a:p>
          <a:p>
            <a:pPr marL="0" indent="0">
              <a:buNone/>
            </a:pPr>
            <a:r>
              <a:rPr lang="ja-JP" altLang="en-US" dirty="0">
                <a:effectLst/>
              </a:rPr>
              <a:t>②</a:t>
            </a:r>
            <a:r>
              <a:rPr lang="ja-JP" altLang="en-US" dirty="0"/>
              <a:t>ソフトウェア</a:t>
            </a:r>
            <a:r>
              <a:rPr lang="ja-JP" altLang="en-US" dirty="0">
                <a:effectLst/>
              </a:rPr>
              <a:t>開発基盤提供サービス</a:t>
            </a:r>
            <a:endParaRPr lang="en-US" altLang="ja-JP" dirty="0">
              <a:effectLst/>
            </a:endParaRPr>
          </a:p>
          <a:p>
            <a:pPr marL="0" indent="0">
              <a:buNone/>
            </a:pPr>
            <a:r>
              <a:rPr lang="ja-JP" altLang="en-US" dirty="0">
                <a:effectLst/>
              </a:rPr>
              <a:t>⇒</a:t>
            </a:r>
            <a:r>
              <a:rPr lang="en-US" altLang="ja-JP" dirty="0">
                <a:effectLst/>
              </a:rPr>
              <a:t>CI/CD</a:t>
            </a:r>
            <a:r>
              <a:rPr lang="ja-JP" altLang="en-US" dirty="0">
                <a:effectLst/>
              </a:rPr>
              <a:t>を活用したソフトウェアファーストな開発環境の提供</a:t>
            </a:r>
            <a:endParaRPr lang="en-US" altLang="ja-JP" dirty="0">
              <a:effectLst/>
            </a:endParaRPr>
          </a:p>
          <a:p>
            <a:pPr marL="0" indent="0">
              <a:buNone/>
            </a:pPr>
            <a:r>
              <a:rPr lang="ja-JP" altLang="en-US" dirty="0"/>
              <a:t>　 </a:t>
            </a:r>
            <a:r>
              <a:rPr lang="en-US" altLang="ja-JP" dirty="0"/>
              <a:t>Web</a:t>
            </a:r>
            <a:r>
              <a:rPr lang="ja-JP" altLang="en-US" dirty="0"/>
              <a:t>アプリケーション</a:t>
            </a:r>
            <a:r>
              <a:rPr lang="en-US" altLang="ja-JP" dirty="0"/>
              <a:t>/</a:t>
            </a:r>
            <a:r>
              <a:rPr lang="ja-JP" altLang="en-US" dirty="0"/>
              <a:t>組み込みソフトなど様々な製品</a:t>
            </a:r>
            <a:r>
              <a:rPr lang="en-US" altLang="ja-JP" dirty="0"/>
              <a:t>/</a:t>
            </a:r>
            <a:r>
              <a:rPr lang="ja-JP" altLang="en-US" dirty="0"/>
              <a:t>サービス開発が即時可能な環境を想定</a:t>
            </a:r>
            <a:endParaRPr lang="en-US" altLang="ja-JP" dirty="0">
              <a:effectLst/>
            </a:endParaRPr>
          </a:p>
          <a:p>
            <a:pPr marL="0" indent="0">
              <a:buNone/>
            </a:pPr>
            <a:r>
              <a:rPr lang="ja-JP" altLang="en-US" dirty="0">
                <a:effectLst/>
              </a:rPr>
              <a:t>　 </a:t>
            </a:r>
            <a:r>
              <a:rPr lang="en-US" altLang="ja-JP" dirty="0">
                <a:effectLst/>
              </a:rPr>
              <a:t>※</a:t>
            </a:r>
            <a:r>
              <a:rPr lang="ja-JP" altLang="en-US" dirty="0">
                <a:effectLst/>
              </a:rPr>
              <a:t>組み込みソフト開発特有の機材</a:t>
            </a:r>
            <a:r>
              <a:rPr lang="ja-JP" altLang="en-US" dirty="0"/>
              <a:t>等のリモート使用</a:t>
            </a:r>
            <a:r>
              <a:rPr lang="en-US" altLang="ja-JP" dirty="0"/>
              <a:t>/</a:t>
            </a:r>
            <a:r>
              <a:rPr lang="ja-JP" altLang="en-US" dirty="0"/>
              <a:t>シミュレーション環境も併せて構築</a:t>
            </a:r>
            <a:endParaRPr lang="en-US" altLang="ja-JP" dirty="0">
              <a:effectLst/>
            </a:endParaRPr>
          </a:p>
        </p:txBody>
      </p:sp>
    </p:spTree>
    <p:extLst>
      <p:ext uri="{BB962C8B-B14F-4D97-AF65-F5344CB8AC3E}">
        <p14:creationId xmlns:p14="http://schemas.microsoft.com/office/powerpoint/2010/main" val="41817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u="sng" dirty="0">
                <a:solidFill>
                  <a:srgbClr val="FF0000"/>
                </a:solidFill>
                <a:highlight>
                  <a:srgbClr val="FFFF00"/>
                </a:highlight>
              </a:rPr>
              <a:t>ターゲット市場</a:t>
            </a:r>
            <a:endParaRPr kumimoji="1" lang="en-US" altLang="ja-JP" u="sng" dirty="0">
              <a:solidFill>
                <a:srgbClr val="FF0000"/>
              </a:solidFill>
              <a:highlight>
                <a:srgbClr val="FFFF00"/>
              </a:highlight>
            </a:endParaRPr>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5893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lstStyle/>
          <a:p>
            <a:r>
              <a:rPr lang="ja-JP" altLang="en-US" u="sng" dirty="0">
                <a:effectLst/>
              </a:rPr>
              <a:t>対象範囲</a:t>
            </a:r>
          </a:p>
          <a:p>
            <a:pPr>
              <a:buFont typeface="+mj-lt"/>
              <a:buAutoNum type="arabicPeriod"/>
            </a:pPr>
            <a:r>
              <a:rPr lang="ja-JP" altLang="en-US" dirty="0">
                <a:effectLst/>
              </a:rPr>
              <a:t>教育機関（小学校～高校</a:t>
            </a:r>
            <a:r>
              <a:rPr lang="en-US" altLang="ja-JP" dirty="0">
                <a:effectLst/>
              </a:rPr>
              <a:t>/</a:t>
            </a:r>
            <a:r>
              <a:rPr lang="ja-JP" altLang="en-US" dirty="0">
                <a:effectLst/>
              </a:rPr>
              <a:t>高専～大学）</a:t>
            </a:r>
          </a:p>
          <a:p>
            <a:pPr>
              <a:buFont typeface="+mj-lt"/>
              <a:buAutoNum type="arabicPeriod"/>
            </a:pPr>
            <a:r>
              <a:rPr lang="ja-JP" altLang="en-US" dirty="0">
                <a:effectLst/>
              </a:rPr>
              <a:t>機械</a:t>
            </a:r>
            <a:r>
              <a:rPr lang="en-US" altLang="ja-JP" dirty="0">
                <a:effectLst/>
              </a:rPr>
              <a:t>/</a:t>
            </a:r>
            <a:r>
              <a:rPr lang="ja-JP" altLang="en-US" dirty="0">
                <a:effectLst/>
              </a:rPr>
              <a:t>電気</a:t>
            </a:r>
            <a:r>
              <a:rPr lang="en-US" altLang="ja-JP" dirty="0">
                <a:effectLst/>
              </a:rPr>
              <a:t>/</a:t>
            </a:r>
            <a:r>
              <a:rPr lang="ja-JP" altLang="en-US" dirty="0">
                <a:effectLst/>
              </a:rPr>
              <a:t>電子</a:t>
            </a:r>
            <a:r>
              <a:rPr lang="en-US" altLang="ja-JP" dirty="0">
                <a:effectLst/>
              </a:rPr>
              <a:t>/IT</a:t>
            </a:r>
            <a:r>
              <a:rPr lang="ja-JP" altLang="en-US" dirty="0">
                <a:effectLst/>
              </a:rPr>
              <a:t>分野の製品・サービス開発企業</a:t>
            </a:r>
          </a:p>
          <a:p>
            <a:pPr>
              <a:buFont typeface="+mj-lt"/>
              <a:buAutoNum type="arabicPeriod"/>
            </a:pPr>
            <a:r>
              <a:rPr lang="en-US" altLang="ja-JP" dirty="0">
                <a:effectLst/>
              </a:rPr>
              <a:t>IT</a:t>
            </a:r>
            <a:r>
              <a:rPr lang="ja-JP" altLang="en-US" dirty="0">
                <a:effectLst/>
              </a:rPr>
              <a:t>人材派遣サービス業の企業</a:t>
            </a:r>
          </a:p>
          <a:p>
            <a:pPr marL="0" indent="0">
              <a:buNone/>
            </a:pPr>
            <a:r>
              <a:rPr lang="en-US" altLang="ja-JP" dirty="0"/>
              <a:t>※</a:t>
            </a:r>
            <a:r>
              <a:rPr lang="ja-JP" altLang="en-US" dirty="0"/>
              <a:t>社内活動にも応用可能（</a:t>
            </a:r>
            <a:r>
              <a:rPr lang="en-US" altLang="ja-JP" dirty="0"/>
              <a:t>NSCS</a:t>
            </a:r>
            <a:r>
              <a:rPr lang="ja-JP" altLang="en-US" dirty="0">
                <a:effectLst/>
              </a:rPr>
              <a:t>内の教育</a:t>
            </a:r>
            <a:r>
              <a:rPr lang="en-US" altLang="ja-JP" dirty="0">
                <a:effectLst/>
              </a:rPr>
              <a:t>/</a:t>
            </a:r>
            <a:r>
              <a:rPr lang="ja-JP" altLang="en-US" dirty="0">
                <a:effectLst/>
              </a:rPr>
              <a:t>新規事業の試作ソフト開発）</a:t>
            </a: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u="sng" dirty="0">
                <a:solidFill>
                  <a:srgbClr val="FF0000"/>
                </a:solidFill>
                <a:highlight>
                  <a:srgbClr val="FFFF00"/>
                </a:highlight>
              </a:rPr>
              <a:t>効果</a:t>
            </a:r>
            <a:r>
              <a:rPr kumimoji="1" lang="ja-JP" altLang="en-US" u="sng" dirty="0">
                <a:solidFill>
                  <a:srgbClr val="FF0000"/>
                </a:solidFill>
                <a:highlight>
                  <a:srgbClr val="FFFF00"/>
                </a:highlight>
              </a:rPr>
              <a:t>（顧客側のメリット）</a:t>
            </a:r>
            <a:endParaRPr lang="en-US" altLang="ja-JP" u="sng" dirty="0">
              <a:solidFill>
                <a:srgbClr val="FF0000"/>
              </a:solidFill>
              <a:highlight>
                <a:srgbClr val="FFFF00"/>
              </a:highlight>
            </a:endParaRPr>
          </a:p>
          <a:p>
            <a:r>
              <a:rPr lang="ja-JP" altLang="en-US" dirty="0"/>
              <a:t>効果</a:t>
            </a:r>
            <a:r>
              <a:rPr kumimoji="1" lang="ja-JP" altLang="en-US" dirty="0"/>
              <a:t>（</a:t>
            </a:r>
            <a:r>
              <a:rPr kumimoji="1" lang="en-US" altLang="ja-JP" dirty="0"/>
              <a:t>NSCS</a:t>
            </a:r>
            <a:r>
              <a:rPr kumimoji="1" lang="ja-JP" altLang="en-US" dirty="0"/>
              <a:t>側のメリット）</a:t>
            </a:r>
            <a:endParaRPr kumimoji="1"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228729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t>①</a:t>
            </a:r>
            <a:r>
              <a:rPr lang="en-US" altLang="ja-JP" dirty="0"/>
              <a:t>IT</a:t>
            </a:r>
            <a:r>
              <a:rPr lang="ja-JP" altLang="en-US" dirty="0"/>
              <a:t>エンジニア教育サービス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4284049"/>
          </a:xfrm>
        </p:spPr>
        <p:txBody>
          <a:bodyPr>
            <a:normAutofit fontScale="85000" lnSpcReduction="20000"/>
          </a:bodyPr>
          <a:lstStyle/>
          <a:p>
            <a:r>
              <a:rPr kumimoji="1" lang="ja-JP" altLang="en-US" u="sng" dirty="0"/>
              <a:t>次世代の</a:t>
            </a:r>
            <a:r>
              <a:rPr kumimoji="1" lang="en-US" altLang="ja-JP" u="sng" dirty="0"/>
              <a:t>IT</a:t>
            </a:r>
            <a:r>
              <a:rPr kumimoji="1" lang="ja-JP" altLang="en-US" u="sng" dirty="0"/>
              <a:t>人材育成の足がかり</a:t>
            </a:r>
            <a:endParaRPr kumimoji="1" lang="en-US" altLang="ja-JP" u="sng" dirty="0"/>
          </a:p>
          <a:p>
            <a:pPr marL="0" indent="0">
              <a:buNone/>
            </a:pPr>
            <a:r>
              <a:rPr kumimoji="1" lang="ja-JP" altLang="en-US" dirty="0"/>
              <a:t>⇒プログラミング教育のハードルが下がり学校教育のカリキュラムとして適用できる</a:t>
            </a:r>
            <a:endParaRPr kumimoji="1" lang="en-US" altLang="ja-JP" dirty="0"/>
          </a:p>
          <a:p>
            <a:r>
              <a:rPr kumimoji="1" lang="en-US" altLang="ja-JP" u="sng" dirty="0"/>
              <a:t>IT</a:t>
            </a:r>
            <a:r>
              <a:rPr kumimoji="1" lang="ja-JP" altLang="en-US" u="sng" dirty="0"/>
              <a:t>人材の教育・育成コストの削減</a:t>
            </a:r>
            <a:endParaRPr kumimoji="1" lang="en-US" altLang="ja-JP" u="sng" dirty="0"/>
          </a:p>
          <a:p>
            <a:pPr marL="0" indent="0">
              <a:buNone/>
            </a:pPr>
            <a:r>
              <a:rPr lang="ja-JP" altLang="en-US" dirty="0"/>
              <a:t>⇒自社研修を外部委託化し開発業務へリソースを集中させることが可能</a:t>
            </a:r>
            <a:endParaRPr lang="en-US" altLang="ja-JP" dirty="0"/>
          </a:p>
          <a:p>
            <a:r>
              <a:rPr lang="ja-JP" altLang="en-US" u="sng" dirty="0"/>
              <a:t>クラウドプラットフォームによりいつでもどこでも受講可能</a:t>
            </a:r>
            <a:endParaRPr lang="en-US" altLang="ja-JP" u="sng" dirty="0"/>
          </a:p>
          <a:p>
            <a:pPr marL="0" indent="0">
              <a:buNone/>
            </a:pPr>
            <a:r>
              <a:rPr lang="ja-JP" altLang="en-US" dirty="0"/>
              <a:t>⇒インターネット環境さえあれば時間</a:t>
            </a:r>
            <a:r>
              <a:rPr lang="en-US" altLang="ja-JP" dirty="0"/>
              <a:t>/</a:t>
            </a:r>
            <a:r>
              <a:rPr lang="ja-JP" altLang="en-US" dirty="0"/>
              <a:t>場所を選ばずタイムリーに受講が可能</a:t>
            </a:r>
            <a:endParaRPr lang="en-US" altLang="ja-JP" dirty="0"/>
          </a:p>
          <a:p>
            <a:r>
              <a:rPr lang="ja-JP" altLang="en-US" u="sng" dirty="0"/>
              <a:t>実際のソフト開発環境を模擬した実践的な開発環境</a:t>
            </a:r>
            <a:endParaRPr lang="en-US" altLang="ja-JP" u="sng" dirty="0"/>
          </a:p>
          <a:p>
            <a:pPr marL="0" indent="0">
              <a:buNone/>
            </a:pPr>
            <a:r>
              <a:rPr lang="ja-JP" altLang="en-US" dirty="0"/>
              <a:t>⇒ソフト開発では標準となりつつある</a:t>
            </a:r>
            <a:r>
              <a:rPr lang="en-US" altLang="ja-JP" dirty="0"/>
              <a:t>CI/CD</a:t>
            </a:r>
            <a:r>
              <a:rPr lang="ja-JP" altLang="en-US" dirty="0"/>
              <a:t>環境での開発体験が可能</a:t>
            </a:r>
            <a:endParaRPr lang="en-US" altLang="ja-JP" dirty="0"/>
          </a:p>
          <a:p>
            <a:pPr marL="0" indent="0">
              <a:buNone/>
            </a:pPr>
            <a:r>
              <a:rPr lang="ja-JP" altLang="en-US" b="0" dirty="0">
                <a:effectLst/>
                <a:latin typeface="Consolas" panose="020B0609020204030204" pitchFamily="49" charset="0"/>
              </a:rPr>
              <a:t>　 </a:t>
            </a:r>
            <a:r>
              <a:rPr lang="en-US" altLang="ja-JP" b="0" dirty="0">
                <a:effectLst/>
                <a:latin typeface="Consolas" panose="020B0609020204030204" pitchFamily="49" charset="0"/>
              </a:rPr>
              <a:t>NSCS</a:t>
            </a:r>
            <a:r>
              <a:rPr lang="ja-JP" altLang="en-US" b="0" dirty="0">
                <a:effectLst/>
                <a:latin typeface="Consolas" panose="020B0609020204030204" pitchFamily="49" charset="0"/>
              </a:rPr>
              <a:t>の強み（ノウハウ）を含む実務に即したレベルのスキルを習得可能</a:t>
            </a:r>
          </a:p>
          <a:p>
            <a:pPr marL="0" indent="0">
              <a:buNone/>
            </a:pPr>
            <a:r>
              <a:rPr lang="ja-JP" altLang="en-US" dirty="0">
                <a:latin typeface="Consolas" panose="020B0609020204030204" pitchFamily="49" charset="0"/>
              </a:rPr>
              <a:t> 　</a:t>
            </a:r>
            <a:r>
              <a:rPr lang="ja-JP" altLang="en-US" b="0" dirty="0">
                <a:effectLst/>
                <a:latin typeface="Consolas" panose="020B0609020204030204" pitchFamily="49" charset="0"/>
              </a:rPr>
              <a:t>車載ソフト開発向けに実際の現場で用いられる資料やツールも併せて利用可能</a:t>
            </a:r>
          </a:p>
          <a:p>
            <a:pPr marL="0" indent="0">
              <a:buNone/>
            </a:pPr>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6174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effectLst/>
              </a:rPr>
              <a:t>②</a:t>
            </a:r>
            <a:r>
              <a:rPr lang="en-US" altLang="ja-JP" dirty="0">
                <a:effectLst/>
              </a:rPr>
              <a:t>IT</a:t>
            </a:r>
            <a:r>
              <a:rPr lang="ja-JP" altLang="en-US" dirty="0">
                <a:effectLst/>
              </a:rPr>
              <a:t>サービス開発基盤提供サービス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3989995"/>
          </a:xfrm>
        </p:spPr>
        <p:txBody>
          <a:bodyPr>
            <a:normAutofit fontScale="85000" lnSpcReduction="20000"/>
          </a:bodyPr>
          <a:lstStyle/>
          <a:p>
            <a:r>
              <a:rPr kumimoji="1" lang="ja-JP" altLang="en-US" u="sng" dirty="0"/>
              <a:t>新規</a:t>
            </a:r>
            <a:r>
              <a:rPr kumimoji="1" lang="en-US" altLang="ja-JP" u="sng" dirty="0"/>
              <a:t>IT</a:t>
            </a:r>
            <a:r>
              <a:rPr kumimoji="1" lang="ja-JP" altLang="en-US" u="sng" dirty="0"/>
              <a:t>サービス創出の活性化</a:t>
            </a:r>
            <a:endParaRPr kumimoji="1" lang="en-US" altLang="ja-JP" u="sng" dirty="0"/>
          </a:p>
          <a:p>
            <a:pPr marL="0" indent="0">
              <a:buNone/>
            </a:pPr>
            <a:r>
              <a:rPr kumimoji="1" lang="ja-JP" altLang="en-US" dirty="0"/>
              <a:t>⇒開発環境が整っているため新規</a:t>
            </a:r>
            <a:r>
              <a:rPr kumimoji="1" lang="en-US" altLang="ja-JP" dirty="0"/>
              <a:t>IT</a:t>
            </a:r>
            <a:r>
              <a:rPr kumimoji="1" lang="ja-JP" altLang="en-US" dirty="0"/>
              <a:t>サービスのトライアル開発が容易になる</a:t>
            </a:r>
            <a:endParaRPr kumimoji="1" lang="en-US" altLang="ja-JP" dirty="0"/>
          </a:p>
          <a:p>
            <a:endParaRPr kumimoji="1" lang="ja-JP" altLang="en-US" dirty="0"/>
          </a:p>
          <a:p>
            <a:r>
              <a:rPr kumimoji="1" lang="en-US" altLang="ja-JP" u="sng" dirty="0"/>
              <a:t>CI/CD</a:t>
            </a:r>
            <a:r>
              <a:rPr kumimoji="1" lang="ja-JP" altLang="en-US" u="sng" dirty="0"/>
              <a:t>環境による</a:t>
            </a:r>
            <a:r>
              <a:rPr lang="ja-JP" altLang="en-US" u="sng" dirty="0"/>
              <a:t>ソフト開発効率化</a:t>
            </a:r>
            <a:endParaRPr lang="en-US" altLang="ja-JP" u="sng" dirty="0"/>
          </a:p>
          <a:p>
            <a:pPr marL="0" indent="0">
              <a:buNone/>
            </a:pPr>
            <a:r>
              <a:rPr kumimoji="1" lang="ja-JP" altLang="en-US" dirty="0"/>
              <a:t>⇒多数</a:t>
            </a:r>
            <a:r>
              <a:rPr lang="ja-JP" altLang="en-US" dirty="0"/>
              <a:t>の</a:t>
            </a:r>
            <a:r>
              <a:rPr kumimoji="1" lang="ja-JP" altLang="en-US" dirty="0"/>
              <a:t>プログラミング言語</a:t>
            </a:r>
            <a:r>
              <a:rPr kumimoji="1" lang="en-US" altLang="ja-JP" dirty="0"/>
              <a:t>+CI/CD</a:t>
            </a:r>
            <a:r>
              <a:rPr kumimoji="1" lang="ja-JP" altLang="en-US" dirty="0"/>
              <a:t>ツールに対応し開発サイクルのスピードアップが可能</a:t>
            </a:r>
            <a:endParaRPr kumimoji="1" lang="en-US" altLang="ja-JP" dirty="0"/>
          </a:p>
          <a:p>
            <a:endParaRPr kumimoji="1" lang="en-US" altLang="ja-JP" dirty="0"/>
          </a:p>
          <a:p>
            <a:r>
              <a:rPr kumimoji="1" lang="ja-JP" altLang="en-US" u="sng" dirty="0"/>
              <a:t>組み込みソフト開発向けとして各種マイコンに対応した</a:t>
            </a:r>
            <a:r>
              <a:rPr kumimoji="1" lang="en-US" altLang="ja-JP" u="sng" dirty="0"/>
              <a:t>HW</a:t>
            </a:r>
            <a:r>
              <a:rPr kumimoji="1" lang="ja-JP" altLang="en-US" u="sng" dirty="0"/>
              <a:t>デバッグの支援</a:t>
            </a:r>
            <a:endParaRPr kumimoji="1" lang="en-US" altLang="ja-JP" u="sng" dirty="0"/>
          </a:p>
          <a:p>
            <a:pPr marL="0" indent="0">
              <a:buNone/>
            </a:pPr>
            <a:r>
              <a:rPr kumimoji="1" lang="ja-JP" altLang="en-US" dirty="0"/>
              <a:t>⇒多種多様なマイコン</a:t>
            </a:r>
            <a:r>
              <a:rPr kumimoji="1" lang="en-US" altLang="ja-JP" dirty="0"/>
              <a:t>/</a:t>
            </a:r>
            <a:r>
              <a:rPr kumimoji="1" lang="ja-JP" altLang="en-US" dirty="0"/>
              <a:t>コンパイラに対応</a:t>
            </a:r>
            <a:endParaRPr kumimoji="1" lang="en-US" altLang="ja-JP" dirty="0"/>
          </a:p>
          <a:p>
            <a:pPr marL="0" indent="0">
              <a:buNone/>
            </a:pPr>
            <a:r>
              <a:rPr kumimoji="1" lang="ja-JP" altLang="en-US" dirty="0"/>
              <a:t>　 実機</a:t>
            </a:r>
            <a:r>
              <a:rPr kumimoji="1" lang="en-US" altLang="ja-JP" dirty="0"/>
              <a:t>+</a:t>
            </a:r>
            <a:r>
              <a:rPr kumimoji="1" lang="ja-JP" altLang="en-US" dirty="0"/>
              <a:t>専用機材の操作をリモート化</a:t>
            </a:r>
            <a:r>
              <a:rPr kumimoji="1" lang="en-US" altLang="ja-JP" dirty="0"/>
              <a:t>/</a:t>
            </a:r>
            <a:r>
              <a:rPr kumimoji="1" lang="ja-JP" altLang="en-US" dirty="0"/>
              <a:t>シミュレータ化し遠隔評価に対応</a:t>
            </a:r>
            <a:endParaRPr kumimoji="1" lang="en-US" altLang="ja-JP" dirty="0"/>
          </a:p>
          <a:p>
            <a:endParaRPr lang="en-US" altLang="ja-JP" dirty="0"/>
          </a:p>
        </p:txBody>
      </p:sp>
    </p:spTree>
    <p:extLst>
      <p:ext uri="{BB962C8B-B14F-4D97-AF65-F5344CB8AC3E}">
        <p14:creationId xmlns:p14="http://schemas.microsoft.com/office/powerpoint/2010/main" val="328414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u="sng" dirty="0">
                <a:solidFill>
                  <a:srgbClr val="FF0000"/>
                </a:solidFill>
                <a:highlight>
                  <a:srgbClr val="FFFF00"/>
                </a:highlight>
              </a:rPr>
              <a:t>効果</a:t>
            </a:r>
            <a:r>
              <a:rPr kumimoji="1" lang="ja-JP" altLang="en-US" u="sng" dirty="0">
                <a:solidFill>
                  <a:srgbClr val="FF0000"/>
                </a:solidFill>
                <a:highlight>
                  <a:srgbClr val="FFFF00"/>
                </a:highlight>
              </a:rPr>
              <a:t>（</a:t>
            </a:r>
            <a:r>
              <a:rPr kumimoji="1" lang="en-US" altLang="ja-JP" u="sng" dirty="0">
                <a:solidFill>
                  <a:srgbClr val="FF0000"/>
                </a:solidFill>
                <a:highlight>
                  <a:srgbClr val="FFFF00"/>
                </a:highlight>
              </a:rPr>
              <a:t>NSCS</a:t>
            </a:r>
            <a:r>
              <a:rPr kumimoji="1" lang="ja-JP" altLang="en-US" u="sng" dirty="0">
                <a:solidFill>
                  <a:srgbClr val="FF0000"/>
                </a:solidFill>
                <a:highlight>
                  <a:srgbClr val="FFFF00"/>
                </a:highlight>
              </a:rPr>
              <a:t>側のメリット）</a:t>
            </a:r>
            <a:endParaRPr lang="en-US" altLang="ja-JP" u="sng" dirty="0">
              <a:solidFill>
                <a:srgbClr val="FF0000"/>
              </a:solidFill>
              <a:highlight>
                <a:srgbClr val="FFFF00"/>
              </a:highlight>
            </a:endParaRPr>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31611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p:txBody>
          <a:bodyPr>
            <a:normAutofit fontScale="85000" lnSpcReduction="20000"/>
          </a:bodyPr>
          <a:lstStyle/>
          <a:p>
            <a:r>
              <a:rPr kumimoji="1" lang="ja-JP" altLang="en-US" u="sng" dirty="0"/>
              <a:t>新たな収益源の確保</a:t>
            </a:r>
          </a:p>
          <a:p>
            <a:pPr marL="0" indent="0">
              <a:buNone/>
            </a:pPr>
            <a:r>
              <a:rPr kumimoji="1" lang="ja-JP" altLang="en-US" dirty="0"/>
              <a:t>⇒新規ビジネス創出により既存事業への依存度を下げ経営リスクの分散が可能</a:t>
            </a:r>
          </a:p>
          <a:p>
            <a:pPr marL="0" indent="0">
              <a:buNone/>
            </a:pPr>
            <a:r>
              <a:rPr kumimoji="1" lang="ja-JP" altLang="en-US" dirty="0"/>
              <a:t>　 教育サービスは長期的に継続かつ安定した収益を見込める</a:t>
            </a:r>
          </a:p>
          <a:p>
            <a:pPr marL="0" indent="0">
              <a:buNone/>
            </a:pPr>
            <a:r>
              <a:rPr kumimoji="1" lang="ja-JP" altLang="en-US" dirty="0"/>
              <a:t> 　クラウド環境を活かし地元エリアに限らず国内全域を市場として販路拡大可能</a:t>
            </a:r>
          </a:p>
          <a:p>
            <a:endParaRPr kumimoji="1" lang="ja-JP" altLang="en-US" dirty="0"/>
          </a:p>
          <a:p>
            <a:r>
              <a:rPr kumimoji="1" lang="ja-JP" altLang="en-US" u="sng" dirty="0"/>
              <a:t>幅広いキャリア形成およびモチベーションの向上</a:t>
            </a:r>
          </a:p>
          <a:p>
            <a:pPr marL="0" indent="0">
              <a:buNone/>
            </a:pPr>
            <a:r>
              <a:rPr kumimoji="1" lang="ja-JP" altLang="en-US" dirty="0"/>
              <a:t>⇒新たな人材のニーズが発生しリスキリングやジョブローテーションの活発化</a:t>
            </a:r>
            <a:endParaRPr kumimoji="1" lang="en-US" altLang="ja-JP" dirty="0"/>
          </a:p>
          <a:p>
            <a:pPr marL="0" indent="0">
              <a:buNone/>
            </a:pPr>
            <a:r>
              <a:rPr kumimoji="1" lang="ja-JP" altLang="en-US" dirty="0"/>
              <a:t>　 キャリアの選択肢増加や若手人材の積極的な活躍につながる</a:t>
            </a:r>
          </a:p>
        </p:txBody>
      </p:sp>
    </p:spTree>
    <p:extLst>
      <p:ext uri="{BB962C8B-B14F-4D97-AF65-F5344CB8AC3E}">
        <p14:creationId xmlns:p14="http://schemas.microsoft.com/office/powerpoint/2010/main" val="298877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u="sng" dirty="0">
                <a:solidFill>
                  <a:srgbClr val="FF0000"/>
                </a:solidFill>
                <a:highlight>
                  <a:srgbClr val="FFFF00"/>
                </a:highlight>
              </a:rPr>
              <a:t>【</a:t>
            </a:r>
            <a:r>
              <a:rPr kumimoji="1" lang="ja-JP" altLang="en-US" u="sng" dirty="0">
                <a:solidFill>
                  <a:srgbClr val="FF0000"/>
                </a:solidFill>
                <a:highlight>
                  <a:srgbClr val="FFFF00"/>
                </a:highlight>
              </a:rPr>
              <a:t>参考</a:t>
            </a:r>
            <a:r>
              <a:rPr kumimoji="1" lang="en-US" altLang="ja-JP" u="sng" dirty="0">
                <a:solidFill>
                  <a:srgbClr val="FF0000"/>
                </a:solidFill>
                <a:highlight>
                  <a:srgbClr val="FFFF00"/>
                </a:highlight>
              </a:rPr>
              <a:t>】</a:t>
            </a:r>
            <a:r>
              <a:rPr kumimoji="1" lang="ja-JP" altLang="en-US" u="sng" dirty="0">
                <a:solidFill>
                  <a:srgbClr val="FF0000"/>
                </a:solidFill>
                <a:highlight>
                  <a:srgbClr val="FFFF00"/>
                </a:highlight>
              </a:rPr>
              <a:t>他社競合サービス</a:t>
            </a:r>
          </a:p>
        </p:txBody>
      </p:sp>
    </p:spTree>
    <p:extLst>
      <p:ext uri="{BB962C8B-B14F-4D97-AF65-F5344CB8AC3E}">
        <p14:creationId xmlns:p14="http://schemas.microsoft.com/office/powerpoint/2010/main" val="304599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a:xfrm>
            <a:off x="1141412" y="2249486"/>
            <a:ext cx="9905999" cy="4239804"/>
          </a:xfrm>
        </p:spPr>
        <p:txBody>
          <a:bodyPr>
            <a:normAutofit fontScale="70000" lnSpcReduction="20000"/>
          </a:bodyPr>
          <a:lstStyle/>
          <a:p>
            <a:r>
              <a:rPr kumimoji="1" lang="en-US" altLang="ja-JP" dirty="0"/>
              <a:t>RENESAS</a:t>
            </a:r>
            <a:r>
              <a:rPr kumimoji="1" lang="ja-JP" altLang="en-US" dirty="0"/>
              <a:t>製「クイックコネクトスタジオ」</a:t>
            </a:r>
            <a:r>
              <a:rPr kumimoji="1" lang="en-US" altLang="ja-JP" dirty="0"/>
              <a:t>/</a:t>
            </a:r>
            <a:r>
              <a:rPr kumimoji="1" lang="ja-JP" altLang="en-US" dirty="0"/>
              <a:t>「</a:t>
            </a:r>
            <a:r>
              <a:rPr kumimoji="1" lang="en-US" altLang="ja-JP" dirty="0"/>
              <a:t>LAB ON THE CLOUD</a:t>
            </a:r>
            <a:r>
              <a:rPr kumimoji="1" lang="ja-JP" altLang="en-US" dirty="0"/>
              <a:t>」</a:t>
            </a:r>
            <a:endParaRPr kumimoji="1" lang="en-US" altLang="ja-JP" dirty="0"/>
          </a:p>
          <a:p>
            <a:r>
              <a:rPr lang="ja-JP" altLang="en-US" dirty="0">
                <a:hlinkClick r:id="rId2"/>
              </a:rPr>
              <a:t>クイックコネクトスタジオ </a:t>
            </a:r>
            <a:r>
              <a:rPr lang="en-US" altLang="ja-JP" dirty="0">
                <a:hlinkClick r:id="rId2"/>
              </a:rPr>
              <a:t>| Renesas</a:t>
            </a:r>
            <a:endParaRPr lang="en-US" altLang="ja-JP" dirty="0"/>
          </a:p>
          <a:p>
            <a:r>
              <a:rPr lang="en-US" altLang="ja-JP" dirty="0">
                <a:hlinkClick r:id="rId3"/>
              </a:rPr>
              <a:t>Renesas Lab on the Cloud | Renesas</a:t>
            </a:r>
            <a:endParaRPr lang="en-US" altLang="ja-JP" dirty="0"/>
          </a:p>
          <a:p>
            <a:endParaRPr kumimoji="1" lang="en-US" altLang="ja-JP" dirty="0"/>
          </a:p>
          <a:p>
            <a:r>
              <a:rPr lang="en-US" altLang="ja-JP" dirty="0"/>
              <a:t>ARM</a:t>
            </a:r>
            <a:r>
              <a:rPr lang="ja-JP" altLang="en-US" dirty="0"/>
              <a:t>製「</a:t>
            </a:r>
            <a:r>
              <a:rPr lang="en-US" altLang="ja-JP" dirty="0"/>
              <a:t>Arm Virtual Hardware</a:t>
            </a:r>
            <a:r>
              <a:rPr lang="ja-JP" altLang="en-US" dirty="0"/>
              <a:t>」「</a:t>
            </a:r>
            <a:r>
              <a:rPr lang="en-US" altLang="ja-JP" dirty="0"/>
              <a:t>Fixed Virtual Platform</a:t>
            </a:r>
            <a:r>
              <a:rPr lang="ja-JP" altLang="en-US" dirty="0"/>
              <a:t>」「</a:t>
            </a:r>
            <a:r>
              <a:rPr lang="en-US" altLang="ja-JP" dirty="0"/>
              <a:t>Fast Models</a:t>
            </a:r>
            <a:r>
              <a:rPr lang="ja-JP" altLang="en-US" dirty="0"/>
              <a:t>」</a:t>
            </a:r>
            <a:endParaRPr lang="en-US" altLang="ja-JP" dirty="0"/>
          </a:p>
          <a:p>
            <a:r>
              <a:rPr lang="en-US" altLang="ja-JP" dirty="0">
                <a:hlinkClick r:id="rId4"/>
              </a:rPr>
              <a:t>Virtual Hardware – </a:t>
            </a:r>
            <a:r>
              <a:rPr lang="ja-JP" altLang="en-US" dirty="0">
                <a:hlinkClick r:id="rId4"/>
              </a:rPr>
              <a:t>ハードウェアなしのソフトウェア開発 </a:t>
            </a:r>
            <a:r>
              <a:rPr lang="en-US" altLang="ja-JP" dirty="0">
                <a:hlinkClick r:id="rId4"/>
              </a:rPr>
              <a:t>– Arm®</a:t>
            </a:r>
            <a:endParaRPr lang="en-US" altLang="ja-JP" dirty="0"/>
          </a:p>
          <a:p>
            <a:r>
              <a:rPr lang="ja-JP" altLang="en-US" dirty="0">
                <a:hlinkClick r:id="rId5"/>
              </a:rPr>
              <a:t>固定仮想プラットフォーム </a:t>
            </a:r>
            <a:r>
              <a:rPr lang="en-US" altLang="ja-JP" dirty="0">
                <a:hlinkClick r:id="rId5"/>
              </a:rPr>
              <a:t>– Arm®</a:t>
            </a:r>
            <a:endParaRPr lang="en-US" altLang="ja-JP" dirty="0"/>
          </a:p>
          <a:p>
            <a:r>
              <a:rPr lang="en-US" altLang="ja-JP" dirty="0">
                <a:hlinkClick r:id="rId6"/>
              </a:rPr>
              <a:t>Fast Models – Arm®</a:t>
            </a:r>
            <a:endParaRPr lang="en-US" altLang="ja-JP" dirty="0"/>
          </a:p>
          <a:p>
            <a:endParaRPr kumimoji="1" lang="en-US" altLang="ja-JP" dirty="0"/>
          </a:p>
          <a:p>
            <a:r>
              <a:rPr kumimoji="1" lang="en-US" altLang="ja-JP" dirty="0"/>
              <a:t>Microsoft</a:t>
            </a:r>
            <a:r>
              <a:rPr kumimoji="1" lang="ja-JP" altLang="en-US" dirty="0"/>
              <a:t>製「</a:t>
            </a:r>
            <a:r>
              <a:rPr kumimoji="1" lang="en-US" altLang="ja-JP" dirty="0"/>
              <a:t>Microsoft Dev Box</a:t>
            </a:r>
            <a:r>
              <a:rPr kumimoji="1" lang="ja-JP" altLang="en-US" dirty="0"/>
              <a:t>」</a:t>
            </a:r>
            <a:endParaRPr kumimoji="1" lang="en-US" altLang="ja-JP" dirty="0"/>
          </a:p>
          <a:p>
            <a:r>
              <a:rPr lang="en-US" altLang="ja-JP" dirty="0">
                <a:hlinkClick r:id="rId7"/>
              </a:rPr>
              <a:t>Microsoft Dev Box – </a:t>
            </a:r>
            <a:r>
              <a:rPr lang="ja-JP" altLang="en-US" dirty="0">
                <a:hlinkClick r:id="rId7"/>
              </a:rPr>
              <a:t>クラウド内の開発ワークステーション </a:t>
            </a:r>
            <a:r>
              <a:rPr lang="en-US" altLang="ja-JP" dirty="0">
                <a:hlinkClick r:id="rId7"/>
              </a:rPr>
              <a:t>| Microsoft Azure</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EC01A-F3C8-8874-2E46-B152FC32C821}"/>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検討中の課題</a:t>
            </a:r>
          </a:p>
        </p:txBody>
      </p:sp>
      <p:sp>
        <p:nvSpPr>
          <p:cNvPr id="3" name="コンテンツ プレースホルダー 2">
            <a:extLst>
              <a:ext uri="{FF2B5EF4-FFF2-40B4-BE49-F238E27FC236}">
                <a16:creationId xmlns:a16="http://schemas.microsoft.com/office/drawing/2014/main" id="{7CCC3BD3-6FC6-1C56-4A61-7248DA3D22E5}"/>
              </a:ext>
            </a:extLst>
          </p:cNvPr>
          <p:cNvSpPr>
            <a:spLocks noGrp="1"/>
          </p:cNvSpPr>
          <p:nvPr>
            <p:ph idx="1"/>
          </p:nvPr>
        </p:nvSpPr>
        <p:spPr/>
        <p:txBody>
          <a:bodyPr/>
          <a:lstStyle/>
          <a:p>
            <a:r>
              <a:rPr kumimoji="1" lang="ja-JP" altLang="en-US" dirty="0"/>
              <a:t>クラウドプラットフォーム構想</a:t>
            </a:r>
            <a:endParaRPr kumimoji="1" lang="en-US" altLang="ja-JP" dirty="0"/>
          </a:p>
          <a:p>
            <a:r>
              <a:rPr kumimoji="1" lang="en-US" altLang="ja-JP" dirty="0"/>
              <a:t>CI/CD</a:t>
            </a:r>
            <a:r>
              <a:rPr kumimoji="1" lang="ja-JP" altLang="en-US" dirty="0"/>
              <a:t>ツール</a:t>
            </a:r>
            <a:endParaRPr kumimoji="1" lang="en-US" altLang="ja-JP" dirty="0"/>
          </a:p>
          <a:p>
            <a:r>
              <a:rPr lang="ja-JP" altLang="en-US" dirty="0"/>
              <a:t>組み込みソフト向けの</a:t>
            </a:r>
            <a:r>
              <a:rPr lang="en-US" altLang="ja-JP" dirty="0"/>
              <a:t>HW</a:t>
            </a:r>
            <a:r>
              <a:rPr lang="ja-JP" altLang="en-US" dirty="0"/>
              <a:t>デバッグ支援</a:t>
            </a:r>
            <a:endParaRPr lang="en-US" altLang="ja-JP" dirty="0"/>
          </a:p>
          <a:p>
            <a:r>
              <a:rPr lang="ja-JP" altLang="en-US" dirty="0"/>
              <a:t>求められる人材（スキル）</a:t>
            </a:r>
            <a:endParaRPr kumimoji="1" lang="ja-JP" altLang="en-US" dirty="0"/>
          </a:p>
        </p:txBody>
      </p:sp>
    </p:spTree>
    <p:extLst>
      <p:ext uri="{BB962C8B-B14F-4D97-AF65-F5344CB8AC3E}">
        <p14:creationId xmlns:p14="http://schemas.microsoft.com/office/powerpoint/2010/main" val="91444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3A377-1997-E908-8E34-0FA889D9EA07}"/>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ja-JP" altLang="en-US" dirty="0"/>
              <a:t>システム構成イメージ</a:t>
            </a:r>
          </a:p>
        </p:txBody>
      </p:sp>
      <p:pic>
        <p:nvPicPr>
          <p:cNvPr id="23" name="グラフィックス 22">
            <a:extLst>
              <a:ext uri="{FF2B5EF4-FFF2-40B4-BE49-F238E27FC236}">
                <a16:creationId xmlns:a16="http://schemas.microsoft.com/office/drawing/2014/main" id="{7EBC7E7B-5FC4-5F6C-E151-1E1DC75514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6849" y="3057621"/>
            <a:ext cx="933450" cy="914400"/>
          </a:xfrm>
          <a:prstGeom prst="rect">
            <a:avLst/>
          </a:prstGeom>
        </p:spPr>
      </p:pic>
      <p:pic>
        <p:nvPicPr>
          <p:cNvPr id="25" name="図 24" descr="テキスト が含まれている画像&#10;&#10;自動的に生成された説明">
            <a:extLst>
              <a:ext uri="{FF2B5EF4-FFF2-40B4-BE49-F238E27FC236}">
                <a16:creationId xmlns:a16="http://schemas.microsoft.com/office/drawing/2014/main" id="{1F3313AE-2C24-5568-C8DE-67D9398546D2}"/>
              </a:ext>
            </a:extLst>
          </p:cNvPr>
          <p:cNvPicPr>
            <a:picLocks noChangeAspect="1"/>
          </p:cNvPicPr>
          <p:nvPr/>
        </p:nvPicPr>
        <p:blipFill>
          <a:blip r:embed="rId4"/>
          <a:stretch>
            <a:fillRect/>
          </a:stretch>
        </p:blipFill>
        <p:spPr>
          <a:xfrm>
            <a:off x="6434835" y="3815443"/>
            <a:ext cx="2958354" cy="1212925"/>
          </a:xfrm>
          <a:prstGeom prst="rect">
            <a:avLst/>
          </a:prstGeom>
        </p:spPr>
      </p:pic>
      <p:grpSp>
        <p:nvGrpSpPr>
          <p:cNvPr id="5" name="グループ化 4">
            <a:extLst>
              <a:ext uri="{FF2B5EF4-FFF2-40B4-BE49-F238E27FC236}">
                <a16:creationId xmlns:a16="http://schemas.microsoft.com/office/drawing/2014/main" id="{1151E8B7-3E57-78B8-E697-7E9CBE77C347}"/>
              </a:ext>
            </a:extLst>
          </p:cNvPr>
          <p:cNvGrpSpPr/>
          <p:nvPr/>
        </p:nvGrpSpPr>
        <p:grpSpPr>
          <a:xfrm>
            <a:off x="191724" y="2097088"/>
            <a:ext cx="11743529" cy="4638220"/>
            <a:chOff x="0" y="0"/>
            <a:chExt cx="12687300" cy="5427110"/>
          </a:xfrm>
        </p:grpSpPr>
        <p:sp>
          <p:nvSpPr>
            <p:cNvPr id="6" name="テキスト ボックス 50">
              <a:extLst>
                <a:ext uri="{FF2B5EF4-FFF2-40B4-BE49-F238E27FC236}">
                  <a16:creationId xmlns:a16="http://schemas.microsoft.com/office/drawing/2014/main" id="{254F0735-F215-D164-69E7-3E59F324CB08}"/>
                </a:ext>
              </a:extLst>
            </p:cNvPr>
            <p:cNvSpPr txBox="1"/>
            <p:nvPr/>
          </p:nvSpPr>
          <p:spPr>
            <a:xfrm>
              <a:off x="0" y="0"/>
              <a:ext cx="12687300" cy="4676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kumimoji="1" lang="ja-JP" altLang="en-US" sz="1100"/>
            </a:p>
          </p:txBody>
        </p:sp>
        <p:sp>
          <p:nvSpPr>
            <p:cNvPr id="7" name="テキスト ボックス 9">
              <a:extLst>
                <a:ext uri="{FF2B5EF4-FFF2-40B4-BE49-F238E27FC236}">
                  <a16:creationId xmlns:a16="http://schemas.microsoft.com/office/drawing/2014/main" id="{FB4CD11C-9F1B-44D1-A758-6B943906C03B}"/>
                </a:ext>
              </a:extLst>
            </p:cNvPr>
            <p:cNvSpPr txBox="1"/>
            <p:nvPr/>
          </p:nvSpPr>
          <p:spPr>
            <a:xfrm>
              <a:off x="2124075" y="457200"/>
              <a:ext cx="7886700" cy="3895726"/>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Cloud PlatForm</a:t>
              </a:r>
              <a:endParaRPr kumimoji="1" lang="ja-JP" altLang="en-US" sz="1100"/>
            </a:p>
          </p:txBody>
        </p:sp>
        <p:sp>
          <p:nvSpPr>
            <p:cNvPr id="8" name="テキスト ボックス 2">
              <a:extLst>
                <a:ext uri="{FF2B5EF4-FFF2-40B4-BE49-F238E27FC236}">
                  <a16:creationId xmlns:a16="http://schemas.microsoft.com/office/drawing/2014/main" id="{FF427BEF-09B8-97B8-2209-A7A6A1D0A0AA}"/>
                </a:ext>
              </a:extLst>
            </p:cNvPr>
            <p:cNvSpPr txBox="1"/>
            <p:nvPr/>
          </p:nvSpPr>
          <p:spPr>
            <a:xfrm>
              <a:off x="1457325" y="1209675"/>
              <a:ext cx="94297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ソフト変更</a:t>
              </a:r>
            </a:p>
          </p:txBody>
        </p:sp>
        <p:grpSp>
          <p:nvGrpSpPr>
            <p:cNvPr id="9" name="グループ化 8">
              <a:extLst>
                <a:ext uri="{FF2B5EF4-FFF2-40B4-BE49-F238E27FC236}">
                  <a16:creationId xmlns:a16="http://schemas.microsoft.com/office/drawing/2014/main" id="{89A54BFC-C95E-5626-5F75-33496C64E602}"/>
                </a:ext>
              </a:extLst>
            </p:cNvPr>
            <p:cNvGrpSpPr/>
            <p:nvPr/>
          </p:nvGrpSpPr>
          <p:grpSpPr>
            <a:xfrm>
              <a:off x="161925" y="1581150"/>
              <a:ext cx="1200149" cy="1171575"/>
              <a:chOff x="161925" y="1581150"/>
              <a:chExt cx="1200149" cy="1171575"/>
            </a:xfrm>
          </p:grpSpPr>
          <p:sp>
            <p:nvSpPr>
              <p:cNvPr id="47" name="テキスト ボックス 6">
                <a:extLst>
                  <a:ext uri="{FF2B5EF4-FFF2-40B4-BE49-F238E27FC236}">
                    <a16:creationId xmlns:a16="http://schemas.microsoft.com/office/drawing/2014/main" id="{96802EF1-E4ED-47E6-B619-50AD2B95B469}"/>
                  </a:ext>
                </a:extLst>
              </p:cNvPr>
              <p:cNvSpPr txBox="1"/>
              <p:nvPr/>
            </p:nvSpPr>
            <p:spPr>
              <a:xfrm>
                <a:off x="161925" y="1581150"/>
                <a:ext cx="1200149" cy="11620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　ユーザー</a:t>
                </a:r>
                <a:r>
                  <a:rPr kumimoji="1" lang="en-US" altLang="ja-JP" sz="1100"/>
                  <a:t>PC</a:t>
                </a:r>
                <a:endParaRPr kumimoji="1" lang="ja-JP" altLang="en-US" sz="1100"/>
              </a:p>
            </p:txBody>
          </p:sp>
          <p:pic>
            <p:nvPicPr>
              <p:cNvPr id="48" name="グラフィックス 8" descr="インターネット 単色塗りつぶし">
                <a:extLst>
                  <a:ext uri="{FF2B5EF4-FFF2-40B4-BE49-F238E27FC236}">
                    <a16:creationId xmlns:a16="http://schemas.microsoft.com/office/drawing/2014/main" id="{075DB51F-CE2E-737A-6AFB-218125186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275" y="1838325"/>
                <a:ext cx="914400" cy="914400"/>
              </a:xfrm>
              <a:prstGeom prst="rect">
                <a:avLst/>
              </a:prstGeom>
            </p:spPr>
          </p:pic>
        </p:grpSp>
        <p:grpSp>
          <p:nvGrpSpPr>
            <p:cNvPr id="10" name="グループ化 9">
              <a:extLst>
                <a:ext uri="{FF2B5EF4-FFF2-40B4-BE49-F238E27FC236}">
                  <a16:creationId xmlns:a16="http://schemas.microsoft.com/office/drawing/2014/main" id="{53D60F42-CFD7-0CD8-C1B2-1982ADF98128}"/>
                </a:ext>
              </a:extLst>
            </p:cNvPr>
            <p:cNvGrpSpPr/>
            <p:nvPr/>
          </p:nvGrpSpPr>
          <p:grpSpPr>
            <a:xfrm>
              <a:off x="7153275" y="1114425"/>
              <a:ext cx="2400300" cy="1485900"/>
              <a:chOff x="7153275" y="1114425"/>
              <a:chExt cx="2400300" cy="1485900"/>
            </a:xfrm>
          </p:grpSpPr>
          <p:sp>
            <p:nvSpPr>
              <p:cNvPr id="44" name="テキスト ボックス 3">
                <a:extLst>
                  <a:ext uri="{FF2B5EF4-FFF2-40B4-BE49-F238E27FC236}">
                    <a16:creationId xmlns:a16="http://schemas.microsoft.com/office/drawing/2014/main" id="{6736AE6A-A338-4C79-91DE-CF7B4BD47E69}"/>
                  </a:ext>
                </a:extLst>
              </p:cNvPr>
              <p:cNvSpPr txBox="1"/>
              <p:nvPr/>
            </p:nvSpPr>
            <p:spPr>
              <a:xfrm>
                <a:off x="7153275" y="1114425"/>
                <a:ext cx="2400300" cy="14859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CI/CD</a:t>
                </a:r>
                <a:r>
                  <a:rPr kumimoji="1" lang="ja-JP" altLang="en-US" sz="1100"/>
                  <a:t>ツール</a:t>
                </a:r>
              </a:p>
            </p:txBody>
          </p:sp>
          <p:pic>
            <p:nvPicPr>
              <p:cNvPr id="45" name="図 44" descr="ロゴ&#10;&#10;自動的に生成された説明">
                <a:extLst>
                  <a:ext uri="{FF2B5EF4-FFF2-40B4-BE49-F238E27FC236}">
                    <a16:creationId xmlns:a16="http://schemas.microsoft.com/office/drawing/2014/main" id="{38CDAFB7-8D10-82E7-5B39-040523AB6577}"/>
                  </a:ext>
                </a:extLst>
              </p:cNvPr>
              <p:cNvPicPr>
                <a:picLocks noChangeAspect="1"/>
              </p:cNvPicPr>
              <p:nvPr/>
            </p:nvPicPr>
            <p:blipFill>
              <a:blip r:embed="rId7"/>
              <a:stretch>
                <a:fillRect/>
              </a:stretch>
            </p:blipFill>
            <p:spPr>
              <a:xfrm>
                <a:off x="8229599" y="1704975"/>
                <a:ext cx="1186704" cy="593352"/>
              </a:xfrm>
              <a:prstGeom prst="rect">
                <a:avLst/>
              </a:prstGeom>
            </p:spPr>
          </p:pic>
          <p:pic>
            <p:nvPicPr>
              <p:cNvPr id="46" name="グラフィックス 18">
                <a:extLst>
                  <a:ext uri="{FF2B5EF4-FFF2-40B4-BE49-F238E27FC236}">
                    <a16:creationId xmlns:a16="http://schemas.microsoft.com/office/drawing/2014/main" id="{0A3BE4DE-5717-1B7B-43CC-1A43B07240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4764" y="1581150"/>
                <a:ext cx="651743" cy="899751"/>
              </a:xfrm>
              <a:prstGeom prst="rect">
                <a:avLst/>
              </a:prstGeom>
            </p:spPr>
          </p:pic>
        </p:grpSp>
        <p:grpSp>
          <p:nvGrpSpPr>
            <p:cNvPr id="12" name="グループ化 11">
              <a:extLst>
                <a:ext uri="{FF2B5EF4-FFF2-40B4-BE49-F238E27FC236}">
                  <a16:creationId xmlns:a16="http://schemas.microsoft.com/office/drawing/2014/main" id="{CA123A85-FA29-FBE0-0A45-6CB2848CDA6F}"/>
                </a:ext>
              </a:extLst>
            </p:cNvPr>
            <p:cNvGrpSpPr/>
            <p:nvPr/>
          </p:nvGrpSpPr>
          <p:grpSpPr>
            <a:xfrm>
              <a:off x="2581275" y="1095375"/>
              <a:ext cx="3371850" cy="1428750"/>
              <a:chOff x="2581275" y="1095375"/>
              <a:chExt cx="3371850" cy="1428750"/>
            </a:xfrm>
          </p:grpSpPr>
          <p:sp>
            <p:nvSpPr>
              <p:cNvPr id="39" name="テキスト ボックス 5">
                <a:extLst>
                  <a:ext uri="{FF2B5EF4-FFF2-40B4-BE49-F238E27FC236}">
                    <a16:creationId xmlns:a16="http://schemas.microsoft.com/office/drawing/2014/main" id="{5E8D6B54-71A2-4211-A73A-F56040EF3ADA}"/>
                  </a:ext>
                </a:extLst>
              </p:cNvPr>
              <p:cNvSpPr txBox="1"/>
              <p:nvPr/>
            </p:nvSpPr>
            <p:spPr>
              <a:xfrm>
                <a:off x="2581275" y="1095375"/>
                <a:ext cx="3371850" cy="14287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Git</a:t>
                </a:r>
                <a:r>
                  <a:rPr kumimoji="1" lang="ja-JP" altLang="en-US" sz="1100"/>
                  <a:t>ホスティングサービス</a:t>
                </a:r>
              </a:p>
            </p:txBody>
          </p:sp>
          <p:pic>
            <p:nvPicPr>
              <p:cNvPr id="40" name="グラフィックス 26">
                <a:extLst>
                  <a:ext uri="{FF2B5EF4-FFF2-40B4-BE49-F238E27FC236}">
                    <a16:creationId xmlns:a16="http://schemas.microsoft.com/office/drawing/2014/main" id="{62A954EF-4089-C4F0-4CD4-4C0989969A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14800" y="1981200"/>
                <a:ext cx="1524000" cy="304800"/>
              </a:xfrm>
              <a:prstGeom prst="rect">
                <a:avLst/>
              </a:prstGeom>
            </p:spPr>
          </p:pic>
          <p:grpSp>
            <p:nvGrpSpPr>
              <p:cNvPr id="41" name="グループ化 40">
                <a:extLst>
                  <a:ext uri="{FF2B5EF4-FFF2-40B4-BE49-F238E27FC236}">
                    <a16:creationId xmlns:a16="http://schemas.microsoft.com/office/drawing/2014/main" id="{7BDA024E-2ECD-B49C-8085-BD92A2B07A72}"/>
                  </a:ext>
                </a:extLst>
              </p:cNvPr>
              <p:cNvGrpSpPr/>
              <p:nvPr/>
            </p:nvGrpSpPr>
            <p:grpSpPr>
              <a:xfrm>
                <a:off x="2628898" y="1609724"/>
                <a:ext cx="1348628" cy="722971"/>
                <a:chOff x="2628899" y="1609725"/>
                <a:chExt cx="2958354" cy="1951697"/>
              </a:xfrm>
            </p:grpSpPr>
            <p:pic>
              <p:nvPicPr>
                <p:cNvPr id="42" name="グラフィックス 22">
                  <a:extLst>
                    <a:ext uri="{FF2B5EF4-FFF2-40B4-BE49-F238E27FC236}">
                      <a16:creationId xmlns:a16="http://schemas.microsoft.com/office/drawing/2014/main" id="{7EBC7E7B-5FC4-5F6C-E151-1E1DC75514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0463" y="1609725"/>
                  <a:ext cx="933450" cy="914400"/>
                </a:xfrm>
                <a:prstGeom prst="rect">
                  <a:avLst/>
                </a:prstGeom>
              </p:spPr>
            </p:pic>
            <p:pic>
              <p:nvPicPr>
                <p:cNvPr id="43" name="図 42" descr="テキスト が含まれている画像&#10;&#10;自動的に生成された説明">
                  <a:extLst>
                    <a:ext uri="{FF2B5EF4-FFF2-40B4-BE49-F238E27FC236}">
                      <a16:creationId xmlns:a16="http://schemas.microsoft.com/office/drawing/2014/main" id="{1F3313AE-2C24-5568-C8DE-67D9398546D2}"/>
                    </a:ext>
                  </a:extLst>
                </p:cNvPr>
                <p:cNvPicPr>
                  <a:picLocks noChangeAspect="1"/>
                </p:cNvPicPr>
                <p:nvPr/>
              </p:nvPicPr>
              <p:blipFill>
                <a:blip r:embed="rId4"/>
                <a:stretch>
                  <a:fillRect/>
                </a:stretch>
              </p:blipFill>
              <p:spPr>
                <a:xfrm>
                  <a:off x="2628899" y="2348497"/>
                  <a:ext cx="2958354" cy="1212925"/>
                </a:xfrm>
                <a:prstGeom prst="rect">
                  <a:avLst/>
                </a:prstGeom>
              </p:spPr>
            </p:pic>
          </p:grpSp>
        </p:grpSp>
        <p:grpSp>
          <p:nvGrpSpPr>
            <p:cNvPr id="13" name="グループ化 12">
              <a:extLst>
                <a:ext uri="{FF2B5EF4-FFF2-40B4-BE49-F238E27FC236}">
                  <a16:creationId xmlns:a16="http://schemas.microsoft.com/office/drawing/2014/main" id="{D3F98550-5954-73EE-7442-DA92DCA64C39}"/>
                </a:ext>
              </a:extLst>
            </p:cNvPr>
            <p:cNvGrpSpPr/>
            <p:nvPr/>
          </p:nvGrpSpPr>
          <p:grpSpPr>
            <a:xfrm>
              <a:off x="11068050" y="1581150"/>
              <a:ext cx="1362075" cy="1266825"/>
              <a:chOff x="11068050" y="1581150"/>
              <a:chExt cx="1362075" cy="1266825"/>
            </a:xfrm>
          </p:grpSpPr>
          <p:sp>
            <p:nvSpPr>
              <p:cNvPr id="37" name="テキスト ボックス 4">
                <a:extLst>
                  <a:ext uri="{FF2B5EF4-FFF2-40B4-BE49-F238E27FC236}">
                    <a16:creationId xmlns:a16="http://schemas.microsoft.com/office/drawing/2014/main" id="{8D9D21A7-E79E-4BC0-A9AA-DCB1B69D05DC}"/>
                  </a:ext>
                </a:extLst>
              </p:cNvPr>
              <p:cNvSpPr txBox="1"/>
              <p:nvPr/>
            </p:nvSpPr>
            <p:spPr>
              <a:xfrm>
                <a:off x="11068050" y="1581150"/>
                <a:ext cx="1362075" cy="12668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ターゲットボード</a:t>
                </a:r>
              </a:p>
            </p:txBody>
          </p:sp>
          <p:pic>
            <p:nvPicPr>
              <p:cNvPr id="38" name="グラフィックス 18" descr="プロセッサ 単色塗りつぶし">
                <a:extLst>
                  <a:ext uri="{FF2B5EF4-FFF2-40B4-BE49-F238E27FC236}">
                    <a16:creationId xmlns:a16="http://schemas.microsoft.com/office/drawing/2014/main" id="{64707BC8-49F9-CCBB-A6CB-2577D153255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68075" y="1838325"/>
                <a:ext cx="914400" cy="914400"/>
              </a:xfrm>
              <a:prstGeom prst="rect">
                <a:avLst/>
              </a:prstGeom>
            </p:spPr>
          </p:pic>
        </p:grpSp>
        <p:grpSp>
          <p:nvGrpSpPr>
            <p:cNvPr id="14" name="グループ化 13">
              <a:extLst>
                <a:ext uri="{FF2B5EF4-FFF2-40B4-BE49-F238E27FC236}">
                  <a16:creationId xmlns:a16="http://schemas.microsoft.com/office/drawing/2014/main" id="{4D6D0982-74CE-2D65-E6E0-029E69C3627B}"/>
                </a:ext>
              </a:extLst>
            </p:cNvPr>
            <p:cNvGrpSpPr/>
            <p:nvPr/>
          </p:nvGrpSpPr>
          <p:grpSpPr>
            <a:xfrm>
              <a:off x="2905125" y="2667000"/>
              <a:ext cx="1104900" cy="1247775"/>
              <a:chOff x="2905125" y="2667000"/>
              <a:chExt cx="1104900" cy="1247775"/>
            </a:xfrm>
          </p:grpSpPr>
          <p:sp>
            <p:nvSpPr>
              <p:cNvPr id="35" name="テキスト ボックス 25">
                <a:extLst>
                  <a:ext uri="{FF2B5EF4-FFF2-40B4-BE49-F238E27FC236}">
                    <a16:creationId xmlns:a16="http://schemas.microsoft.com/office/drawing/2014/main" id="{B057481D-FD0C-8339-1969-826403546702}"/>
                  </a:ext>
                </a:extLst>
              </p:cNvPr>
              <p:cNvSpPr txBox="1"/>
              <p:nvPr/>
            </p:nvSpPr>
            <p:spPr>
              <a:xfrm>
                <a:off x="2905125" y="26670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6" name="グラフィックス 24" descr="サーバー 単色塗りつぶし">
                <a:extLst>
                  <a:ext uri="{FF2B5EF4-FFF2-40B4-BE49-F238E27FC236}">
                    <a16:creationId xmlns:a16="http://schemas.microsoft.com/office/drawing/2014/main" id="{0D5B950A-047A-DF19-9B1F-C7BB6C0FC9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09900" y="2952750"/>
                <a:ext cx="914400" cy="914400"/>
              </a:xfrm>
              <a:prstGeom prst="rect">
                <a:avLst/>
              </a:prstGeom>
            </p:spPr>
          </p:pic>
        </p:grpSp>
        <p:grpSp>
          <p:nvGrpSpPr>
            <p:cNvPr id="16" name="グループ化 15">
              <a:extLst>
                <a:ext uri="{FF2B5EF4-FFF2-40B4-BE49-F238E27FC236}">
                  <a16:creationId xmlns:a16="http://schemas.microsoft.com/office/drawing/2014/main" id="{88D189F7-B6D9-41F6-BB73-25A3147F0FA1}"/>
                </a:ext>
              </a:extLst>
            </p:cNvPr>
            <p:cNvGrpSpPr/>
            <p:nvPr/>
          </p:nvGrpSpPr>
          <p:grpSpPr>
            <a:xfrm>
              <a:off x="4476750" y="2667000"/>
              <a:ext cx="1104900" cy="1247775"/>
              <a:chOff x="4476750" y="2667000"/>
              <a:chExt cx="1104900" cy="1247775"/>
            </a:xfrm>
          </p:grpSpPr>
          <p:sp>
            <p:nvSpPr>
              <p:cNvPr id="33" name="テキスト ボックス 28">
                <a:extLst>
                  <a:ext uri="{FF2B5EF4-FFF2-40B4-BE49-F238E27FC236}">
                    <a16:creationId xmlns:a16="http://schemas.microsoft.com/office/drawing/2014/main" id="{23244201-E5CB-F308-ACA4-7C69530ECD6D}"/>
                  </a:ext>
                </a:extLst>
              </p:cNvPr>
              <p:cNvSpPr txBox="1"/>
              <p:nvPr/>
            </p:nvSpPr>
            <p:spPr>
              <a:xfrm>
                <a:off x="4476750" y="26670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4" name="グラフィックス 29" descr="サーバー 単色塗りつぶし">
                <a:extLst>
                  <a:ext uri="{FF2B5EF4-FFF2-40B4-BE49-F238E27FC236}">
                    <a16:creationId xmlns:a16="http://schemas.microsoft.com/office/drawing/2014/main" id="{7DEC2C31-81D6-48DD-FE58-2D5576D8D7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81525" y="2952750"/>
                <a:ext cx="914400" cy="914400"/>
              </a:xfrm>
              <a:prstGeom prst="rect">
                <a:avLst/>
              </a:prstGeom>
            </p:spPr>
          </p:pic>
        </p:grpSp>
        <p:grpSp>
          <p:nvGrpSpPr>
            <p:cNvPr id="17" name="グループ化 16">
              <a:extLst>
                <a:ext uri="{FF2B5EF4-FFF2-40B4-BE49-F238E27FC236}">
                  <a16:creationId xmlns:a16="http://schemas.microsoft.com/office/drawing/2014/main" id="{93F99485-3700-4543-9712-7FF41F37B1CA}"/>
                </a:ext>
              </a:extLst>
            </p:cNvPr>
            <p:cNvGrpSpPr/>
            <p:nvPr/>
          </p:nvGrpSpPr>
          <p:grpSpPr>
            <a:xfrm>
              <a:off x="7248525" y="2733675"/>
              <a:ext cx="1104900" cy="1247775"/>
              <a:chOff x="7248525" y="2733675"/>
              <a:chExt cx="1104900" cy="1247775"/>
            </a:xfrm>
          </p:grpSpPr>
          <p:sp>
            <p:nvSpPr>
              <p:cNvPr id="31" name="テキスト ボックス 38">
                <a:extLst>
                  <a:ext uri="{FF2B5EF4-FFF2-40B4-BE49-F238E27FC236}">
                    <a16:creationId xmlns:a16="http://schemas.microsoft.com/office/drawing/2014/main" id="{53E96D97-924E-195E-A6A5-ACECF6891F94}"/>
                  </a:ext>
                </a:extLst>
              </p:cNvPr>
              <p:cNvSpPr txBox="1"/>
              <p:nvPr/>
            </p:nvSpPr>
            <p:spPr>
              <a:xfrm>
                <a:off x="7248525" y="2733675"/>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2" name="グラフィックス 39" descr="サーバー 単色塗りつぶし">
                <a:extLst>
                  <a:ext uri="{FF2B5EF4-FFF2-40B4-BE49-F238E27FC236}">
                    <a16:creationId xmlns:a16="http://schemas.microsoft.com/office/drawing/2014/main" id="{5D8A77B9-9912-1E00-F8A6-05B8ED96D1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53300" y="3019425"/>
                <a:ext cx="914400" cy="914400"/>
              </a:xfrm>
              <a:prstGeom prst="rect">
                <a:avLst/>
              </a:prstGeom>
            </p:spPr>
          </p:pic>
        </p:grpSp>
        <p:grpSp>
          <p:nvGrpSpPr>
            <p:cNvPr id="18" name="グループ化 17">
              <a:extLst>
                <a:ext uri="{FF2B5EF4-FFF2-40B4-BE49-F238E27FC236}">
                  <a16:creationId xmlns:a16="http://schemas.microsoft.com/office/drawing/2014/main" id="{FBBF44F7-5F8F-47D7-9900-950B3EF98241}"/>
                </a:ext>
              </a:extLst>
            </p:cNvPr>
            <p:cNvGrpSpPr/>
            <p:nvPr/>
          </p:nvGrpSpPr>
          <p:grpSpPr>
            <a:xfrm>
              <a:off x="8467725" y="2743200"/>
              <a:ext cx="1104900" cy="1247775"/>
              <a:chOff x="8467725" y="2743200"/>
              <a:chExt cx="1104900" cy="1247775"/>
            </a:xfrm>
          </p:grpSpPr>
          <p:sp>
            <p:nvSpPr>
              <p:cNvPr id="29" name="テキスト ボックス 41">
                <a:extLst>
                  <a:ext uri="{FF2B5EF4-FFF2-40B4-BE49-F238E27FC236}">
                    <a16:creationId xmlns:a16="http://schemas.microsoft.com/office/drawing/2014/main" id="{DE206353-A4FE-1474-E7CC-7CE58C7BFF11}"/>
                  </a:ext>
                </a:extLst>
              </p:cNvPr>
              <p:cNvSpPr txBox="1"/>
              <p:nvPr/>
            </p:nvSpPr>
            <p:spPr>
              <a:xfrm>
                <a:off x="8467725" y="27432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0" name="グラフィックス 42" descr="サーバー 単色塗りつぶし">
                <a:extLst>
                  <a:ext uri="{FF2B5EF4-FFF2-40B4-BE49-F238E27FC236}">
                    <a16:creationId xmlns:a16="http://schemas.microsoft.com/office/drawing/2014/main" id="{EBDEB3CF-95F2-3F88-E868-F021945B312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72500" y="3028950"/>
                <a:ext cx="914400" cy="914400"/>
              </a:xfrm>
              <a:prstGeom prst="rect">
                <a:avLst/>
              </a:prstGeom>
            </p:spPr>
          </p:pic>
        </p:grpSp>
        <p:sp>
          <p:nvSpPr>
            <p:cNvPr id="20" name="テキスト ボックス 44">
              <a:extLst>
                <a:ext uri="{FF2B5EF4-FFF2-40B4-BE49-F238E27FC236}">
                  <a16:creationId xmlns:a16="http://schemas.microsoft.com/office/drawing/2014/main" id="{E40B14CF-5EDC-3A8F-2E74-46949D9D6515}"/>
                </a:ext>
              </a:extLst>
            </p:cNvPr>
            <p:cNvSpPr txBox="1"/>
            <p:nvPr/>
          </p:nvSpPr>
          <p:spPr>
            <a:xfrm>
              <a:off x="3429000" y="5162550"/>
              <a:ext cx="18473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kumimoji="1" lang="ja-JP" altLang="en-US" sz="1100"/>
            </a:p>
          </p:txBody>
        </p:sp>
        <p:sp>
          <p:nvSpPr>
            <p:cNvPr id="21" name="矢印: 左右 20">
              <a:extLst>
                <a:ext uri="{FF2B5EF4-FFF2-40B4-BE49-F238E27FC236}">
                  <a16:creationId xmlns:a16="http://schemas.microsoft.com/office/drawing/2014/main" id="{6F6FCEC3-EC5B-5F09-A833-F6B31A24A64C}"/>
                </a:ext>
              </a:extLst>
            </p:cNvPr>
            <p:cNvSpPr/>
            <p:nvPr/>
          </p:nvSpPr>
          <p:spPr>
            <a:xfrm>
              <a:off x="1419225" y="1905000"/>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矢印: 左右 21">
              <a:extLst>
                <a:ext uri="{FF2B5EF4-FFF2-40B4-BE49-F238E27FC236}">
                  <a16:creationId xmlns:a16="http://schemas.microsoft.com/office/drawing/2014/main" id="{82560BD7-F036-401F-B707-D7FF2F9B2612}"/>
                </a:ext>
              </a:extLst>
            </p:cNvPr>
            <p:cNvSpPr/>
            <p:nvPr/>
          </p:nvSpPr>
          <p:spPr>
            <a:xfrm>
              <a:off x="6172200" y="1876425"/>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矢印: 左右 23">
              <a:extLst>
                <a:ext uri="{FF2B5EF4-FFF2-40B4-BE49-F238E27FC236}">
                  <a16:creationId xmlns:a16="http://schemas.microsoft.com/office/drawing/2014/main" id="{F67A6F22-C7FC-4B3E-8AEB-5291D18E7264}"/>
                </a:ext>
              </a:extLst>
            </p:cNvPr>
            <p:cNvSpPr/>
            <p:nvPr/>
          </p:nvSpPr>
          <p:spPr>
            <a:xfrm>
              <a:off x="10153650" y="1895475"/>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テキスト ボックス 48">
              <a:extLst>
                <a:ext uri="{FF2B5EF4-FFF2-40B4-BE49-F238E27FC236}">
                  <a16:creationId xmlns:a16="http://schemas.microsoft.com/office/drawing/2014/main" id="{46456CB6-6E0B-49A3-8FFE-B44B53361E02}"/>
                </a:ext>
              </a:extLst>
            </p:cNvPr>
            <p:cNvSpPr txBox="1"/>
            <p:nvPr/>
          </p:nvSpPr>
          <p:spPr>
            <a:xfrm>
              <a:off x="5924550" y="1209675"/>
              <a:ext cx="126682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ビルド</a:t>
              </a:r>
              <a:r>
                <a:rPr kumimoji="1" lang="en-US" altLang="ja-JP" sz="1100"/>
                <a:t>/</a:t>
              </a:r>
              <a:r>
                <a:rPr kumimoji="1" lang="ja-JP" altLang="en-US" sz="1100"/>
                <a:t>静的解析</a:t>
              </a:r>
            </a:p>
          </p:txBody>
        </p:sp>
        <p:sp>
          <p:nvSpPr>
            <p:cNvPr id="28" name="テキスト ボックス 49">
              <a:extLst>
                <a:ext uri="{FF2B5EF4-FFF2-40B4-BE49-F238E27FC236}">
                  <a16:creationId xmlns:a16="http://schemas.microsoft.com/office/drawing/2014/main" id="{499D3A78-BEA8-4EAA-BEF2-DFC0B091872A}"/>
                </a:ext>
              </a:extLst>
            </p:cNvPr>
            <p:cNvSpPr txBox="1"/>
            <p:nvPr/>
          </p:nvSpPr>
          <p:spPr>
            <a:xfrm>
              <a:off x="9763125" y="1209675"/>
              <a:ext cx="168592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ソフト書き込み・評価</a:t>
              </a:r>
            </a:p>
          </p:txBody>
        </p:sp>
      </p:grpSp>
      <p:sp>
        <p:nvSpPr>
          <p:cNvPr id="50" name="コンテンツ プレースホルダー 49">
            <a:extLst>
              <a:ext uri="{FF2B5EF4-FFF2-40B4-BE49-F238E27FC236}">
                <a16:creationId xmlns:a16="http://schemas.microsoft.com/office/drawing/2014/main" id="{5AA9011B-3CC9-470E-348B-8908B7754C2F}"/>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228845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A4CEF-5BDD-7F2A-C3D4-F640FD17C430}"/>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ja-JP" altLang="en-US" dirty="0"/>
              <a:t>クラウドプラットフォーム構想</a:t>
            </a:r>
          </a:p>
        </p:txBody>
      </p:sp>
      <p:sp>
        <p:nvSpPr>
          <p:cNvPr id="3" name="コンテンツ プレースホルダー 2">
            <a:extLst>
              <a:ext uri="{FF2B5EF4-FFF2-40B4-BE49-F238E27FC236}">
                <a16:creationId xmlns:a16="http://schemas.microsoft.com/office/drawing/2014/main" id="{537415A1-151B-6881-89F5-640D3B597FA4}"/>
              </a:ext>
            </a:extLst>
          </p:cNvPr>
          <p:cNvSpPr>
            <a:spLocks noGrp="1"/>
          </p:cNvSpPr>
          <p:nvPr>
            <p:ph idx="1"/>
          </p:nvPr>
        </p:nvSpPr>
        <p:spPr/>
        <p:txBody>
          <a:bodyPr>
            <a:normAutofit fontScale="92500" lnSpcReduction="10000"/>
          </a:bodyPr>
          <a:lstStyle/>
          <a:p>
            <a:r>
              <a:rPr kumimoji="1" lang="ja-JP" altLang="en-US" dirty="0"/>
              <a:t>大手のクラウドプラットフォーム（</a:t>
            </a:r>
            <a:r>
              <a:rPr kumimoji="1" lang="en-US" altLang="ja-JP" dirty="0"/>
              <a:t>AWS/GCP/Azure</a:t>
            </a:r>
            <a:r>
              <a:rPr kumimoji="1" lang="ja-JP" altLang="en-US" dirty="0"/>
              <a:t>）をベースにするか？</a:t>
            </a:r>
            <a:endParaRPr kumimoji="1" lang="en-US" altLang="ja-JP" dirty="0"/>
          </a:p>
          <a:p>
            <a:r>
              <a:rPr lang="en-US" altLang="ja-JP" dirty="0"/>
              <a:t>NSCS</a:t>
            </a:r>
            <a:r>
              <a:rPr lang="ja-JP" altLang="en-US" dirty="0"/>
              <a:t>データセンターに新規で構築するか？</a:t>
            </a:r>
            <a:endParaRPr lang="en-US" altLang="ja-JP" dirty="0"/>
          </a:p>
          <a:p>
            <a:endParaRPr kumimoji="1" lang="en-US" altLang="ja-JP" dirty="0"/>
          </a:p>
          <a:p>
            <a:r>
              <a:rPr lang="ja-JP" altLang="en-US" dirty="0"/>
              <a:t>構築・運用に伴うコスト比較が必要</a:t>
            </a:r>
            <a:endParaRPr lang="en-US" altLang="ja-JP" dirty="0"/>
          </a:p>
          <a:p>
            <a:r>
              <a:rPr kumimoji="1" lang="ja-JP" altLang="en-US" dirty="0"/>
              <a:t>外部プラットフォーム利用の場合下記のリスクあり</a:t>
            </a:r>
            <a:endParaRPr kumimoji="1" lang="en-US" altLang="ja-JP" dirty="0"/>
          </a:p>
          <a:p>
            <a:r>
              <a:rPr kumimoji="1" lang="ja-JP" altLang="en-US" dirty="0"/>
              <a:t>プラットフォーム提供側の一方的なコストつり上げ</a:t>
            </a:r>
            <a:endParaRPr kumimoji="1" lang="en-US" altLang="ja-JP" dirty="0"/>
          </a:p>
          <a:p>
            <a:r>
              <a:rPr kumimoji="1" lang="ja-JP" altLang="en-US" dirty="0"/>
              <a:t>ベンダーロックインによる依存</a:t>
            </a:r>
            <a:endParaRPr kumimoji="1" lang="en-US" altLang="ja-JP" dirty="0"/>
          </a:p>
          <a:p>
            <a:endParaRPr kumimoji="1" lang="ja-JP" altLang="en-US" dirty="0"/>
          </a:p>
        </p:txBody>
      </p:sp>
    </p:spTree>
    <p:extLst>
      <p:ext uri="{BB962C8B-B14F-4D97-AF65-F5344CB8AC3E}">
        <p14:creationId xmlns:p14="http://schemas.microsoft.com/office/powerpoint/2010/main" val="397041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en-US" altLang="ja-JP" dirty="0"/>
              <a:t>CI/CD</a:t>
            </a:r>
            <a:r>
              <a:rPr kumimoji="1" lang="ja-JP" altLang="en-US" dirty="0"/>
              <a:t>ツール</a:t>
            </a:r>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lang="en-US" altLang="ja-JP" dirty="0"/>
              <a:t>CI/CD</a:t>
            </a:r>
            <a:r>
              <a:rPr lang="ja-JP" altLang="en-US" dirty="0"/>
              <a:t>ツール選定</a:t>
            </a:r>
            <a:r>
              <a:rPr lang="en-US" altLang="ja-JP" dirty="0"/>
              <a:t>+</a:t>
            </a:r>
            <a:r>
              <a:rPr lang="ja-JP" altLang="en-US" dirty="0"/>
              <a:t>組み合わせ</a:t>
            </a:r>
            <a:endParaRPr lang="en-US" altLang="ja-JP" dirty="0"/>
          </a:p>
          <a:p>
            <a:r>
              <a:rPr lang="en-US" altLang="ja-JP" dirty="0"/>
              <a:t>SCM/</a:t>
            </a:r>
            <a:r>
              <a:rPr lang="ja-JP" altLang="en-US" dirty="0"/>
              <a:t>ビルド</a:t>
            </a:r>
            <a:r>
              <a:rPr lang="en-US" altLang="ja-JP" dirty="0"/>
              <a:t>/</a:t>
            </a:r>
            <a:r>
              <a:rPr lang="ja-JP" altLang="en-US" dirty="0"/>
              <a:t>静的解析</a:t>
            </a:r>
            <a:r>
              <a:rPr lang="en-US" altLang="ja-JP" dirty="0"/>
              <a:t>/</a:t>
            </a:r>
            <a:r>
              <a:rPr lang="ja-JP" altLang="en-US" dirty="0"/>
              <a:t>リリース</a:t>
            </a:r>
            <a:endParaRPr lang="en-US" altLang="ja-JP" dirty="0"/>
          </a:p>
          <a:p>
            <a:r>
              <a:rPr lang="en-US" altLang="ja-JP" dirty="0"/>
              <a:t>G</a:t>
            </a:r>
            <a:r>
              <a:rPr kumimoji="1" lang="en-US" altLang="ja-JP" dirty="0"/>
              <a:t>it</a:t>
            </a:r>
            <a:r>
              <a:rPr kumimoji="1" lang="ja-JP" altLang="en-US" dirty="0"/>
              <a:t>ホスティングサービス（</a:t>
            </a:r>
            <a:r>
              <a:rPr kumimoji="1" lang="en-US" altLang="ja-JP" dirty="0"/>
              <a:t>GitHub/Bitbucket</a:t>
            </a:r>
            <a:r>
              <a:rPr kumimoji="1" lang="ja-JP" altLang="en-US" dirty="0"/>
              <a:t>）</a:t>
            </a:r>
            <a:endParaRPr kumimoji="1" lang="en-US" altLang="ja-JP" dirty="0"/>
          </a:p>
          <a:p>
            <a:r>
              <a:rPr kumimoji="1" lang="en-US" altLang="ja-JP" dirty="0"/>
              <a:t>CI/CD</a:t>
            </a:r>
            <a:r>
              <a:rPr kumimoji="1" lang="ja-JP" altLang="en-US" dirty="0"/>
              <a:t>ツール（</a:t>
            </a:r>
            <a:r>
              <a:rPr kumimoji="1" lang="en-US" altLang="ja-JP" dirty="0" err="1"/>
              <a:t>CircleCI</a:t>
            </a:r>
            <a:r>
              <a:rPr kumimoji="1" lang="en-US" altLang="ja-JP" dirty="0"/>
              <a:t>/Jenkins</a:t>
            </a:r>
            <a:r>
              <a:rPr kumimoji="1" lang="ja-JP" altLang="en-US" dirty="0"/>
              <a:t>）</a:t>
            </a:r>
          </a:p>
        </p:txBody>
      </p:sp>
    </p:spTree>
    <p:extLst>
      <p:ext uri="{BB962C8B-B14F-4D97-AF65-F5344CB8AC3E}">
        <p14:creationId xmlns:p14="http://schemas.microsoft.com/office/powerpoint/2010/main" val="26898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組み込みソフト向けの</a:t>
            </a:r>
            <a:r>
              <a:rPr lang="en-US" altLang="ja-JP" dirty="0"/>
              <a:t>HW</a:t>
            </a:r>
            <a:r>
              <a:rPr lang="ja-JP" altLang="en-US" dirty="0"/>
              <a:t>デバッグ支援</a:t>
            </a: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kumimoji="1" lang="en-US" altLang="ja-JP" dirty="0"/>
              <a:t>HW</a:t>
            </a:r>
            <a:r>
              <a:rPr kumimoji="1" lang="ja-JP" altLang="en-US" dirty="0"/>
              <a:t>デバッグツールのリモート操作</a:t>
            </a:r>
            <a:endParaRPr kumimoji="1" lang="en-US" altLang="ja-JP" dirty="0"/>
          </a:p>
          <a:p>
            <a:r>
              <a:rPr lang="ja-JP" altLang="en-US" dirty="0"/>
              <a:t>安定化電源</a:t>
            </a:r>
            <a:endParaRPr lang="en-US" altLang="ja-JP" dirty="0"/>
          </a:p>
          <a:p>
            <a:r>
              <a:rPr kumimoji="1" lang="ja-JP" altLang="en-US" dirty="0"/>
              <a:t>マイコン</a:t>
            </a:r>
            <a:r>
              <a:rPr kumimoji="1" lang="en-US" altLang="ja-JP" dirty="0"/>
              <a:t>/</a:t>
            </a:r>
            <a:r>
              <a:rPr kumimoji="1" lang="ja-JP" altLang="en-US" dirty="0"/>
              <a:t>コンパイラ</a:t>
            </a:r>
            <a:r>
              <a:rPr kumimoji="1" lang="en-US" altLang="ja-JP" dirty="0"/>
              <a:t>/IDE</a:t>
            </a:r>
          </a:p>
          <a:p>
            <a:r>
              <a:rPr lang="en-US" altLang="ja-JP" dirty="0"/>
              <a:t>ROM</a:t>
            </a:r>
            <a:r>
              <a:rPr lang="ja-JP" altLang="en-US" dirty="0"/>
              <a:t>書き込みツール</a:t>
            </a:r>
            <a:endParaRPr kumimoji="1" lang="en-US" altLang="ja-JP" dirty="0"/>
          </a:p>
          <a:p>
            <a:r>
              <a:rPr kumimoji="1" lang="ja-JP" altLang="en-US" dirty="0"/>
              <a:t>実機（</a:t>
            </a:r>
            <a:r>
              <a:rPr lang="ja-JP" altLang="en-US" dirty="0"/>
              <a:t>ターゲット</a:t>
            </a:r>
            <a:r>
              <a:rPr kumimoji="1" lang="ja-JP" altLang="en-US" dirty="0"/>
              <a:t>ボード）</a:t>
            </a:r>
            <a:endParaRPr kumimoji="1" lang="en-US" altLang="ja-JP" dirty="0"/>
          </a:p>
          <a:p>
            <a:r>
              <a:rPr kumimoji="1" lang="en-US" altLang="ja-JP" dirty="0"/>
              <a:t>CANalyzer/</a:t>
            </a:r>
            <a:r>
              <a:rPr kumimoji="1" lang="en-US" altLang="ja-JP" dirty="0" err="1"/>
              <a:t>RAMScope</a:t>
            </a:r>
            <a:r>
              <a:rPr kumimoji="1" lang="ja-JP" altLang="en-US" dirty="0"/>
              <a:t>等の通信計測機材</a:t>
            </a:r>
            <a:endParaRPr kumimoji="1" lang="en-US" altLang="ja-JP" dirty="0"/>
          </a:p>
          <a:p>
            <a:endParaRPr kumimoji="1" lang="ja-JP" altLang="en-US" dirty="0"/>
          </a:p>
        </p:txBody>
      </p:sp>
    </p:spTree>
    <p:extLst>
      <p:ext uri="{BB962C8B-B14F-4D97-AF65-F5344CB8AC3E}">
        <p14:creationId xmlns:p14="http://schemas.microsoft.com/office/powerpoint/2010/main" val="379318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fontScale="90000"/>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求められる人材（スキル）</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normAutofit fontScale="85000" lnSpcReduction="20000"/>
          </a:bodyPr>
          <a:lstStyle/>
          <a:p>
            <a:r>
              <a:rPr kumimoji="1" lang="en-US" altLang="ja-JP" dirty="0"/>
              <a:t>DevOps</a:t>
            </a:r>
          </a:p>
          <a:p>
            <a:r>
              <a:rPr kumimoji="1" lang="en-US" altLang="ja-JP" dirty="0"/>
              <a:t>IT</a:t>
            </a:r>
            <a:r>
              <a:rPr kumimoji="1" lang="ja-JP" altLang="en-US" dirty="0"/>
              <a:t>インフラ</a:t>
            </a:r>
            <a:endParaRPr kumimoji="1" lang="en-US" altLang="ja-JP" dirty="0"/>
          </a:p>
          <a:p>
            <a:r>
              <a:rPr kumimoji="1" lang="en-US" altLang="ja-JP" dirty="0"/>
              <a:t>Web</a:t>
            </a:r>
            <a:r>
              <a:rPr kumimoji="1" lang="ja-JP" altLang="en-US" dirty="0"/>
              <a:t>サーバ</a:t>
            </a:r>
            <a:endParaRPr lang="en-US" altLang="ja-JP" dirty="0"/>
          </a:p>
          <a:p>
            <a:r>
              <a:rPr kumimoji="1" lang="en-US" altLang="ja-JP" dirty="0"/>
              <a:t>CI/CD</a:t>
            </a:r>
            <a:r>
              <a:rPr kumimoji="1" lang="ja-JP" altLang="en-US" dirty="0"/>
              <a:t>ツール</a:t>
            </a:r>
            <a:endParaRPr kumimoji="1" lang="en-US" altLang="ja-JP" dirty="0"/>
          </a:p>
          <a:p>
            <a:r>
              <a:rPr lang="ja-JP" altLang="en-US" dirty="0"/>
              <a:t>組み込み</a:t>
            </a:r>
            <a:endParaRPr kumimoji="1" lang="en-US" altLang="ja-JP" dirty="0"/>
          </a:p>
          <a:p>
            <a:r>
              <a:rPr lang="ja-JP" altLang="en-US" dirty="0"/>
              <a:t>マイコン</a:t>
            </a:r>
            <a:r>
              <a:rPr lang="en-US" altLang="ja-JP" dirty="0"/>
              <a:t>/</a:t>
            </a:r>
            <a:r>
              <a:rPr kumimoji="1" lang="ja-JP" altLang="en-US" dirty="0"/>
              <a:t>コンパイラ</a:t>
            </a:r>
            <a:r>
              <a:rPr kumimoji="1" lang="en-US" altLang="ja-JP" dirty="0"/>
              <a:t>/</a:t>
            </a:r>
            <a:r>
              <a:rPr lang="en-US" altLang="ja-JP" dirty="0"/>
              <a:t>HW</a:t>
            </a:r>
            <a:r>
              <a:rPr lang="ja-JP" altLang="en-US" dirty="0"/>
              <a:t>デバッグツール</a:t>
            </a:r>
            <a:endParaRPr kumimoji="1" lang="en-US" altLang="ja-JP" dirty="0"/>
          </a:p>
          <a:p>
            <a:r>
              <a:rPr lang="en-US" altLang="ja-JP" dirty="0"/>
              <a:t>IDE</a:t>
            </a:r>
            <a:endParaRPr kumimoji="1" lang="en-US" altLang="ja-JP" dirty="0"/>
          </a:p>
          <a:p>
            <a:r>
              <a:rPr kumimoji="1" lang="en-US" altLang="ja-JP" dirty="0"/>
              <a:t>Web</a:t>
            </a:r>
            <a:r>
              <a:rPr kumimoji="1" lang="ja-JP" altLang="en-US" dirty="0"/>
              <a:t>アプリ（リモート操作</a:t>
            </a:r>
            <a:r>
              <a:rPr kumimoji="1" lang="en-US" altLang="ja-JP" dirty="0"/>
              <a:t>/</a:t>
            </a:r>
            <a:r>
              <a:rPr kumimoji="1" lang="ja-JP" altLang="en-US" dirty="0"/>
              <a:t>シミュレータ）</a:t>
            </a:r>
          </a:p>
        </p:txBody>
      </p:sp>
    </p:spTree>
    <p:extLst>
      <p:ext uri="{BB962C8B-B14F-4D97-AF65-F5344CB8AC3E}">
        <p14:creationId xmlns:p14="http://schemas.microsoft.com/office/powerpoint/2010/main" val="289122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u="sng" dirty="0">
                <a:solidFill>
                  <a:srgbClr val="FF0000"/>
                </a:solidFill>
                <a:effectLst>
                  <a:outerShdw blurRad="38100" dist="38100" dir="2700000" algn="tl">
                    <a:srgbClr val="000000">
                      <a:alpha val="43137"/>
                    </a:srgbClr>
                  </a:outerShdw>
                </a:effectLst>
                <a:highlight>
                  <a:srgbClr val="FFFF00"/>
                </a:highlight>
              </a:rPr>
              <a:t>ビジネスアイディア考案の背景</a:t>
            </a:r>
            <a:endParaRPr kumimoji="1" lang="en-US" altLang="ja-JP" u="sng" dirty="0">
              <a:solidFill>
                <a:srgbClr val="FF0000"/>
              </a:solidFill>
              <a:effectLst>
                <a:outerShdw blurRad="38100" dist="38100" dir="2700000" algn="tl">
                  <a:srgbClr val="000000">
                    <a:alpha val="43137"/>
                  </a:srgbClr>
                </a:outerShdw>
              </a:effectLst>
              <a:highlight>
                <a:srgbClr val="FFFF00"/>
              </a:highlight>
            </a:endParaRPr>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35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7810E-F3A9-A76D-51E1-EB3B3FF36825}"/>
              </a:ext>
            </a:extLst>
          </p:cNvPr>
          <p:cNvSpPr>
            <a:spLocks noGrp="1"/>
          </p:cNvSpPr>
          <p:nvPr>
            <p:ph type="title"/>
          </p:nvPr>
        </p:nvSpPr>
        <p:spPr/>
        <p:txBody>
          <a:bodyPr/>
          <a:lstStyle/>
          <a:p>
            <a:r>
              <a:rPr kumimoji="1" lang="ja-JP" altLang="en-US" dirty="0"/>
              <a:t>■ビジネスアイディア考案の背景</a:t>
            </a:r>
          </a:p>
        </p:txBody>
      </p:sp>
      <p:sp>
        <p:nvSpPr>
          <p:cNvPr id="3" name="コンテンツ プレースホルダー 2">
            <a:extLst>
              <a:ext uri="{FF2B5EF4-FFF2-40B4-BE49-F238E27FC236}">
                <a16:creationId xmlns:a16="http://schemas.microsoft.com/office/drawing/2014/main" id="{0B5EA717-D832-4D09-06BB-3613B73847AE}"/>
              </a:ext>
            </a:extLst>
          </p:cNvPr>
          <p:cNvSpPr>
            <a:spLocks noGrp="1"/>
          </p:cNvSpPr>
          <p:nvPr>
            <p:ph idx="1"/>
          </p:nvPr>
        </p:nvSpPr>
        <p:spPr/>
        <p:txBody>
          <a:bodyPr>
            <a:normAutofit/>
          </a:bodyPr>
          <a:lstStyle/>
          <a:p>
            <a:r>
              <a:rPr kumimoji="1" lang="en-US" altLang="ja-JP" b="1" u="sng" dirty="0"/>
              <a:t>NSCS</a:t>
            </a:r>
            <a:r>
              <a:rPr kumimoji="1" lang="ja-JP" altLang="en-US" b="1" u="sng" dirty="0"/>
              <a:t>のソフト開発における課題</a:t>
            </a:r>
            <a:endParaRPr kumimoji="1" lang="en-US" altLang="ja-JP" b="1" u="sng" dirty="0"/>
          </a:p>
          <a:p>
            <a:pPr marL="0" indent="0">
              <a:buNone/>
            </a:pPr>
            <a:r>
              <a:rPr kumimoji="1" lang="ja-JP" altLang="en-US" dirty="0"/>
              <a:t>①即戦力レベルの</a:t>
            </a:r>
            <a:r>
              <a:rPr kumimoji="1" lang="en-US" altLang="ja-JP" dirty="0"/>
              <a:t>IT</a:t>
            </a:r>
            <a:r>
              <a:rPr kumimoji="1" lang="ja-JP" altLang="en-US" dirty="0"/>
              <a:t>人材の不足</a:t>
            </a:r>
            <a:endParaRPr kumimoji="1" lang="en-US" altLang="ja-JP" dirty="0"/>
          </a:p>
          <a:p>
            <a:pPr marL="0" indent="0">
              <a:buNone/>
            </a:pPr>
            <a:r>
              <a:rPr lang="ja-JP" altLang="en-US" dirty="0"/>
              <a:t>②ソフト開発効率化（競争力</a:t>
            </a:r>
            <a:r>
              <a:rPr lang="en-US" altLang="ja-JP" dirty="0"/>
              <a:t>UP</a:t>
            </a:r>
            <a:r>
              <a:rPr lang="ja-JP" altLang="en-US" dirty="0"/>
              <a:t>）</a:t>
            </a:r>
            <a:endParaRPr lang="en-US" altLang="ja-JP" dirty="0"/>
          </a:p>
          <a:p>
            <a:pPr marL="0" indent="0">
              <a:buNone/>
            </a:pPr>
            <a:r>
              <a:rPr kumimoji="1" lang="ja-JP" altLang="en-US" dirty="0"/>
              <a:t>③ビジネスモデル転換（新規収益源確保）の必要性</a:t>
            </a:r>
            <a:endParaRPr kumimoji="1" lang="en-US" altLang="ja-JP" dirty="0"/>
          </a:p>
          <a:p>
            <a:pPr marL="0" indent="0">
              <a:buNone/>
            </a:pPr>
            <a:r>
              <a:rPr lang="ja-JP" altLang="en-US" dirty="0"/>
              <a:t>⇒</a:t>
            </a:r>
            <a:r>
              <a:rPr lang="en-US" altLang="ja-JP" dirty="0"/>
              <a:t>NSCS</a:t>
            </a:r>
            <a:r>
              <a:rPr lang="ja-JP" altLang="en-US" dirty="0"/>
              <a:t>のソフト開発に対する課題は</a:t>
            </a:r>
            <a:r>
              <a:rPr lang="en-US" altLang="ja-JP" dirty="0"/>
              <a:t>IT</a:t>
            </a:r>
            <a:r>
              <a:rPr lang="ja-JP" altLang="en-US" dirty="0"/>
              <a:t>業界共通の課題</a:t>
            </a:r>
            <a:endParaRPr lang="en-US" altLang="ja-JP" dirty="0"/>
          </a:p>
          <a:p>
            <a:pPr marL="0" indent="0">
              <a:buNone/>
            </a:pPr>
            <a:r>
              <a:rPr lang="ja-JP" altLang="en-US" dirty="0"/>
              <a:t>　 </a:t>
            </a:r>
            <a:r>
              <a:rPr lang="ja-JP" altLang="en-US" dirty="0">
                <a:solidFill>
                  <a:srgbClr val="FF0000"/>
                </a:solidFill>
                <a:effectLst>
                  <a:outerShdw blurRad="38100" dist="38100" dir="2700000" algn="tl">
                    <a:srgbClr val="000000">
                      <a:alpha val="43137"/>
                    </a:srgbClr>
                  </a:outerShdw>
                </a:effectLst>
                <a:highlight>
                  <a:srgbClr val="FFFF00"/>
                </a:highlight>
              </a:rPr>
              <a:t>市場価値の高いビジネスチャンス領域</a:t>
            </a:r>
            <a:endParaRPr lang="en-US" altLang="ja-JP" dirty="0">
              <a:solidFill>
                <a:srgbClr val="FF0000"/>
              </a:solidFill>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72138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CCE56-9EBA-DFC1-8B0E-4806D7D959B9}"/>
              </a:ext>
            </a:extLst>
          </p:cNvPr>
          <p:cNvSpPr>
            <a:spLocks noGrp="1"/>
          </p:cNvSpPr>
          <p:nvPr>
            <p:ph type="title"/>
          </p:nvPr>
        </p:nvSpPr>
        <p:spPr/>
        <p:txBody>
          <a:bodyPr/>
          <a:lstStyle/>
          <a:p>
            <a:r>
              <a:rPr kumimoji="1" lang="ja-JP" altLang="en-US" dirty="0"/>
              <a:t>①即戦力レベルの</a:t>
            </a:r>
            <a:r>
              <a:rPr kumimoji="1" lang="en-US" altLang="ja-JP" dirty="0"/>
              <a:t>IT</a:t>
            </a:r>
            <a:r>
              <a:rPr kumimoji="1" lang="ja-JP" altLang="en-US" dirty="0"/>
              <a:t>人材の不足</a:t>
            </a:r>
          </a:p>
        </p:txBody>
      </p:sp>
      <p:sp>
        <p:nvSpPr>
          <p:cNvPr id="3" name="コンテンツ プレースホルダー 2">
            <a:extLst>
              <a:ext uri="{FF2B5EF4-FFF2-40B4-BE49-F238E27FC236}">
                <a16:creationId xmlns:a16="http://schemas.microsoft.com/office/drawing/2014/main" id="{44F2841E-2EF5-3DF7-0959-05236DD44D2E}"/>
              </a:ext>
            </a:extLst>
          </p:cNvPr>
          <p:cNvSpPr>
            <a:spLocks noGrp="1"/>
          </p:cNvSpPr>
          <p:nvPr>
            <p:ph idx="1"/>
          </p:nvPr>
        </p:nvSpPr>
        <p:spPr/>
        <p:txBody>
          <a:bodyPr>
            <a:normAutofit/>
          </a:bodyPr>
          <a:lstStyle/>
          <a:p>
            <a:r>
              <a:rPr kumimoji="1" lang="ja-JP" altLang="en-US" dirty="0"/>
              <a:t>ソフトウェア開発は日々複雑化</a:t>
            </a:r>
            <a:endParaRPr kumimoji="1" lang="en-US" altLang="ja-JP" dirty="0"/>
          </a:p>
          <a:p>
            <a:r>
              <a:rPr kumimoji="1" lang="ja-JP" altLang="en-US" dirty="0"/>
              <a:t>知識</a:t>
            </a:r>
            <a:r>
              <a:rPr kumimoji="1" lang="en-US" altLang="ja-JP" dirty="0"/>
              <a:t>/</a:t>
            </a:r>
            <a:r>
              <a:rPr kumimoji="1" lang="ja-JP" altLang="en-US" dirty="0"/>
              <a:t>技能の体系化</a:t>
            </a:r>
            <a:r>
              <a:rPr kumimoji="1" lang="en-US" altLang="ja-JP" dirty="0"/>
              <a:t>/</a:t>
            </a:r>
            <a:r>
              <a:rPr kumimoji="1" lang="ja-JP" altLang="en-US" dirty="0"/>
              <a:t>継承が課題</a:t>
            </a:r>
            <a:endParaRPr kumimoji="1" lang="en-US" altLang="ja-JP" dirty="0"/>
          </a:p>
          <a:p>
            <a:r>
              <a:rPr kumimoji="1" lang="ja-JP" altLang="en-US" dirty="0"/>
              <a:t>プログラミング言語の習得だけではスキル不足</a:t>
            </a:r>
            <a:endParaRPr kumimoji="1" lang="en-US" altLang="ja-JP" dirty="0"/>
          </a:p>
          <a:p>
            <a:r>
              <a:rPr kumimoji="1" lang="ja-JP" altLang="en-US" dirty="0"/>
              <a:t>実務（仕様理解</a:t>
            </a:r>
            <a:r>
              <a:rPr kumimoji="1" lang="en-US" altLang="ja-JP" dirty="0"/>
              <a:t>/</a:t>
            </a:r>
            <a:r>
              <a:rPr kumimoji="1" lang="ja-JP" altLang="en-US" dirty="0"/>
              <a:t>設計知識</a:t>
            </a:r>
            <a:r>
              <a:rPr kumimoji="1" lang="en-US" altLang="ja-JP" dirty="0"/>
              <a:t>/</a:t>
            </a:r>
            <a:r>
              <a:rPr kumimoji="1" lang="ja-JP" altLang="en-US" dirty="0"/>
              <a:t>製品知識</a:t>
            </a:r>
            <a:r>
              <a:rPr kumimoji="1" lang="en-US" altLang="ja-JP" dirty="0"/>
              <a:t>/</a:t>
            </a:r>
            <a:r>
              <a:rPr kumimoji="1" lang="ja-JP" altLang="en-US" dirty="0"/>
              <a:t>機材活用）のスキル習得が困難</a:t>
            </a:r>
            <a:endParaRPr kumimoji="1" lang="en-US" altLang="ja-JP" dirty="0"/>
          </a:p>
          <a:p>
            <a:r>
              <a:rPr lang="en-US" altLang="ja-JP" dirty="0"/>
              <a:t>OJT</a:t>
            </a:r>
            <a:r>
              <a:rPr lang="ja-JP" altLang="en-US" dirty="0"/>
              <a:t>では不足する経験を十分にカバーしきれず若手人材が成長しにくい</a:t>
            </a:r>
            <a:endParaRPr lang="en-US" altLang="ja-JP" dirty="0"/>
          </a:p>
          <a:p>
            <a:pPr marL="0" indent="0">
              <a:buNone/>
            </a:pPr>
            <a:r>
              <a:rPr kumimoji="1" lang="ja-JP" altLang="en-US" dirty="0">
                <a:solidFill>
                  <a:srgbClr val="FF0000"/>
                </a:solidFill>
                <a:highlight>
                  <a:srgbClr val="FFFF00"/>
                </a:highlight>
              </a:rPr>
              <a:t>⇒即戦力レベルへの教育が必須</a:t>
            </a:r>
            <a:endParaRPr kumimoji="1" lang="en-US" altLang="ja-JP" dirty="0">
              <a:solidFill>
                <a:srgbClr val="FF0000"/>
              </a:solidFill>
              <a:highlight>
                <a:srgbClr val="FFFF00"/>
              </a:highlight>
            </a:endParaRPr>
          </a:p>
          <a:p>
            <a:endParaRPr kumimoji="1" lang="ja-JP" altLang="en-US" dirty="0"/>
          </a:p>
        </p:txBody>
      </p:sp>
    </p:spTree>
    <p:extLst>
      <p:ext uri="{BB962C8B-B14F-4D97-AF65-F5344CB8AC3E}">
        <p14:creationId xmlns:p14="http://schemas.microsoft.com/office/powerpoint/2010/main" val="310713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E5F3C-8642-73BC-DE28-0DF18D336A8F}"/>
              </a:ext>
            </a:extLst>
          </p:cNvPr>
          <p:cNvSpPr>
            <a:spLocks noGrp="1"/>
          </p:cNvSpPr>
          <p:nvPr>
            <p:ph type="title"/>
          </p:nvPr>
        </p:nvSpPr>
        <p:spPr/>
        <p:txBody>
          <a:bodyPr/>
          <a:lstStyle/>
          <a:p>
            <a:r>
              <a:rPr lang="ja-JP" altLang="en-US" dirty="0"/>
              <a:t>②ソフト開発効率化（競争力</a:t>
            </a:r>
            <a:r>
              <a:rPr lang="en-US" altLang="ja-JP" dirty="0"/>
              <a:t>UP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0DA74E4-1CE5-8A63-696A-78C9F45279F8}"/>
              </a:ext>
            </a:extLst>
          </p:cNvPr>
          <p:cNvSpPr>
            <a:spLocks noGrp="1"/>
          </p:cNvSpPr>
          <p:nvPr>
            <p:ph idx="1"/>
          </p:nvPr>
        </p:nvSpPr>
        <p:spPr/>
        <p:txBody>
          <a:bodyPr/>
          <a:lstStyle/>
          <a:p>
            <a:r>
              <a:rPr kumimoji="1" lang="ja-JP" altLang="en-US" dirty="0"/>
              <a:t>ソフトウェア開発は品質だけでなくスピードが求められる</a:t>
            </a:r>
            <a:endParaRPr kumimoji="1" lang="en-US" altLang="ja-JP" dirty="0"/>
          </a:p>
          <a:p>
            <a:r>
              <a:rPr lang="ja-JP" altLang="en-US" dirty="0"/>
              <a:t>製品</a:t>
            </a:r>
            <a:r>
              <a:rPr lang="en-US" altLang="ja-JP" dirty="0"/>
              <a:t>/</a:t>
            </a:r>
            <a:r>
              <a:rPr lang="ja-JP" altLang="en-US" dirty="0"/>
              <a:t>サービスの開発だけでなくリリース後の運用保守も効率化が必要</a:t>
            </a:r>
            <a:endParaRPr lang="en-US" altLang="ja-JP" dirty="0"/>
          </a:p>
          <a:p>
            <a:r>
              <a:rPr lang="ja-JP" altLang="en-US" dirty="0"/>
              <a:t>開発前の環境構築準備やリリース作業の自動化</a:t>
            </a:r>
            <a:endParaRPr lang="en-US" altLang="ja-JP" dirty="0"/>
          </a:p>
          <a:p>
            <a:pPr marL="0" indent="0">
              <a:buNone/>
            </a:pPr>
            <a:r>
              <a:rPr kumimoji="1" lang="ja-JP" altLang="en-US" dirty="0">
                <a:solidFill>
                  <a:srgbClr val="FF0000"/>
                </a:solidFill>
                <a:highlight>
                  <a:srgbClr val="FFFF00"/>
                </a:highlight>
              </a:rPr>
              <a:t>⇒</a:t>
            </a:r>
            <a:r>
              <a:rPr kumimoji="1" lang="en-US" altLang="ja-JP" dirty="0">
                <a:solidFill>
                  <a:srgbClr val="FF0000"/>
                </a:solidFill>
                <a:highlight>
                  <a:srgbClr val="FFFF00"/>
                </a:highlight>
              </a:rPr>
              <a:t>CI/CD</a:t>
            </a:r>
            <a:r>
              <a:rPr kumimoji="1" lang="ja-JP" altLang="en-US" dirty="0">
                <a:solidFill>
                  <a:srgbClr val="FF0000"/>
                </a:solidFill>
                <a:highlight>
                  <a:srgbClr val="FFFF00"/>
                </a:highlight>
              </a:rPr>
              <a:t>ツールを活用して本来の開発に集中できる仕組みが必要</a:t>
            </a:r>
            <a:endParaRPr kumimoji="1" lang="en-US" altLang="ja-JP" dirty="0">
              <a:solidFill>
                <a:srgbClr val="FF0000"/>
              </a:solidFill>
              <a:highlight>
                <a:srgbClr val="FFFF00"/>
              </a:highlight>
            </a:endParaRPr>
          </a:p>
          <a:p>
            <a:endParaRPr kumimoji="1" lang="ja-JP" altLang="en-US" dirty="0"/>
          </a:p>
        </p:txBody>
      </p:sp>
    </p:spTree>
    <p:extLst>
      <p:ext uri="{BB962C8B-B14F-4D97-AF65-F5344CB8AC3E}">
        <p14:creationId xmlns:p14="http://schemas.microsoft.com/office/powerpoint/2010/main" val="295997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BD7E-7C3F-1246-2E58-A214ED5DF934}"/>
              </a:ext>
            </a:extLst>
          </p:cNvPr>
          <p:cNvSpPr>
            <a:spLocks noGrp="1"/>
          </p:cNvSpPr>
          <p:nvPr>
            <p:ph type="title"/>
          </p:nvPr>
        </p:nvSpPr>
        <p:spPr/>
        <p:txBody>
          <a:bodyPr/>
          <a:lstStyle/>
          <a:p>
            <a:r>
              <a:rPr kumimoji="1" lang="ja-JP" altLang="en-US" dirty="0"/>
              <a:t>③ビジネスモデル転換の必要性</a:t>
            </a:r>
          </a:p>
        </p:txBody>
      </p:sp>
      <p:sp>
        <p:nvSpPr>
          <p:cNvPr id="3" name="コンテンツ プレースホルダー 2">
            <a:extLst>
              <a:ext uri="{FF2B5EF4-FFF2-40B4-BE49-F238E27FC236}">
                <a16:creationId xmlns:a16="http://schemas.microsoft.com/office/drawing/2014/main" id="{B4F53B45-1CFA-C2B7-21B0-5E41FC68AEE2}"/>
              </a:ext>
            </a:extLst>
          </p:cNvPr>
          <p:cNvSpPr>
            <a:spLocks noGrp="1"/>
          </p:cNvSpPr>
          <p:nvPr>
            <p:ph idx="1"/>
          </p:nvPr>
        </p:nvSpPr>
        <p:spPr>
          <a:xfrm>
            <a:off x="1141412" y="2249486"/>
            <a:ext cx="9905999" cy="3989995"/>
          </a:xfrm>
        </p:spPr>
        <p:txBody>
          <a:bodyPr>
            <a:normAutofit/>
          </a:bodyPr>
          <a:lstStyle/>
          <a:p>
            <a:pPr marL="0" indent="0">
              <a:buNone/>
            </a:pPr>
            <a:r>
              <a:rPr kumimoji="1" lang="ja-JP" altLang="en-US" b="1" u="sng" dirty="0"/>
              <a:t>リソースビジネスモデルの課題</a:t>
            </a:r>
            <a:endParaRPr kumimoji="1" lang="en-US" altLang="ja-JP" b="1" u="sng" dirty="0"/>
          </a:p>
          <a:p>
            <a:r>
              <a:rPr kumimoji="1" lang="ja-JP" altLang="en-US" dirty="0"/>
              <a:t>顧客要件を満たすエンジニアの不足</a:t>
            </a:r>
            <a:r>
              <a:rPr kumimoji="1" lang="en-US" altLang="ja-JP" dirty="0"/>
              <a:t>/</a:t>
            </a:r>
            <a:r>
              <a:rPr kumimoji="1" lang="ja-JP" altLang="en-US" dirty="0"/>
              <a:t>受け入れ先の確保のハードルの高さ</a:t>
            </a:r>
            <a:endParaRPr kumimoji="1" lang="en-US" altLang="ja-JP" dirty="0"/>
          </a:p>
          <a:p>
            <a:r>
              <a:rPr kumimoji="1" lang="en-US" altLang="ja-JP" dirty="0"/>
              <a:t>OJT</a:t>
            </a:r>
            <a:r>
              <a:rPr kumimoji="1" lang="ja-JP" altLang="en-US" dirty="0"/>
              <a:t>頼みによる現場エンジニアの負担増加</a:t>
            </a:r>
          </a:p>
          <a:p>
            <a:r>
              <a:rPr kumimoji="1" lang="ja-JP" altLang="en-US" dirty="0"/>
              <a:t>変化のない業務が多く長期的なビジョン</a:t>
            </a:r>
            <a:r>
              <a:rPr kumimoji="1" lang="en-US" altLang="ja-JP" dirty="0"/>
              <a:t>/</a:t>
            </a:r>
            <a:r>
              <a:rPr kumimoji="1" lang="ja-JP" altLang="en-US" dirty="0"/>
              <a:t>キャリアを描けない</a:t>
            </a:r>
          </a:p>
          <a:p>
            <a:r>
              <a:rPr kumimoji="1" lang="ja-JP" altLang="en-US" dirty="0"/>
              <a:t>売り上げ</a:t>
            </a:r>
            <a:r>
              <a:rPr kumimoji="1" lang="en-US" altLang="ja-JP" dirty="0"/>
              <a:t>=</a:t>
            </a:r>
            <a:r>
              <a:rPr kumimoji="1" lang="ja-JP" altLang="en-US" dirty="0"/>
              <a:t>投入人数の図式となり売り上げ拡大アクションが難しい</a:t>
            </a:r>
            <a:endParaRPr kumimoji="1" lang="en-US" altLang="ja-JP" dirty="0"/>
          </a:p>
          <a:p>
            <a:r>
              <a:rPr lang="ja-JP" altLang="en-US" dirty="0"/>
              <a:t>指示型定型業務が多くなりモチベーションが下がり離職傾向が高まる</a:t>
            </a:r>
            <a:endParaRPr lang="en-US" altLang="ja-JP" dirty="0"/>
          </a:p>
          <a:p>
            <a:pPr marL="0" indent="0">
              <a:buNone/>
            </a:pPr>
            <a:r>
              <a:rPr lang="ja-JP" altLang="en-US" dirty="0">
                <a:solidFill>
                  <a:srgbClr val="FF0000"/>
                </a:solidFill>
                <a:highlight>
                  <a:srgbClr val="FFFF00"/>
                </a:highlight>
              </a:rPr>
              <a:t>⇒自社サービスを提供し利益を上げるビジネスモデルが必要</a:t>
            </a:r>
            <a:endParaRPr kumimoji="1" lang="ja-JP" altLang="en-US" dirty="0">
              <a:solidFill>
                <a:srgbClr val="FF0000"/>
              </a:solidFill>
              <a:highlight>
                <a:srgbClr val="FFFF00"/>
              </a:highlight>
            </a:endParaRPr>
          </a:p>
        </p:txBody>
      </p:sp>
    </p:spTree>
    <p:extLst>
      <p:ext uri="{BB962C8B-B14F-4D97-AF65-F5344CB8AC3E}">
        <p14:creationId xmlns:p14="http://schemas.microsoft.com/office/powerpoint/2010/main" val="13933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u="sng" dirty="0">
                <a:solidFill>
                  <a:srgbClr val="FF0000"/>
                </a:solidFill>
                <a:highlight>
                  <a:srgbClr val="FFFF00"/>
                </a:highlight>
              </a:rPr>
              <a:t>ソフトウェア開発と関連する社会的</a:t>
            </a:r>
            <a:r>
              <a:rPr kumimoji="1" lang="en-US" altLang="ja-JP" u="sng" dirty="0">
                <a:solidFill>
                  <a:srgbClr val="FF0000"/>
                </a:solidFill>
                <a:highlight>
                  <a:srgbClr val="FFFF00"/>
                </a:highlight>
              </a:rPr>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1044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pPr marL="0" indent="0">
              <a:buNone/>
            </a:pPr>
            <a:r>
              <a:rPr kumimoji="1" lang="ja-JP" altLang="en-US" sz="2200" dirty="0"/>
              <a:t>　「強靱なインフラ構築、包摂的かつ持続可能な産業化の促進及び技術革新の推進を図る」</a:t>
            </a:r>
          </a:p>
          <a:p>
            <a:endParaRPr kumimoji="1" lang="en-US" altLang="ja-JP" sz="3000" dirty="0"/>
          </a:p>
          <a:p>
            <a:r>
              <a:rPr lang="en-US" altLang="ja-JP" dirty="0"/>
              <a:t>SDGs</a:t>
            </a:r>
            <a:r>
              <a:rPr lang="ja-JP" altLang="en-US" dirty="0"/>
              <a:t>テーマに取り組む意義</a:t>
            </a:r>
            <a:endParaRPr kumimoji="1" lang="ja-JP" altLang="en-US" dirty="0"/>
          </a:p>
          <a:p>
            <a:pPr marL="0" indent="0">
              <a:buNone/>
            </a:pPr>
            <a:r>
              <a:rPr kumimoji="1" lang="en-US" altLang="ja-JP" dirty="0">
                <a:solidFill>
                  <a:srgbClr val="FF0000"/>
                </a:solidFill>
                <a:effectLst/>
                <a:highlight>
                  <a:srgbClr val="FFFF00"/>
                </a:highlight>
              </a:rPr>
              <a:t>IT</a:t>
            </a:r>
            <a:r>
              <a:rPr kumimoji="1" lang="ja-JP" altLang="en-US" dirty="0">
                <a:solidFill>
                  <a:srgbClr val="FF0000"/>
                </a:solidFill>
                <a:effectLst/>
                <a:highlight>
                  <a:srgbClr val="FFFF00"/>
                </a:highlight>
              </a:rPr>
              <a:t>業界全体の課題解決（社会貢献）による企業ブランド価値の向上</a:t>
            </a:r>
          </a:p>
          <a:p>
            <a:pPr marL="0" indent="0">
              <a:buNone/>
            </a:pPr>
            <a:r>
              <a:rPr lang="en-US" altLang="ja-JP" dirty="0">
                <a:solidFill>
                  <a:srgbClr val="FF0000"/>
                </a:solidFill>
                <a:effectLst/>
                <a:highlight>
                  <a:srgbClr val="FFFF00"/>
                </a:highlight>
              </a:rPr>
              <a:t>SDGs</a:t>
            </a:r>
            <a:r>
              <a:rPr lang="ja-JP" altLang="en-US" dirty="0">
                <a:solidFill>
                  <a:srgbClr val="FF0000"/>
                </a:solidFill>
                <a:effectLst/>
                <a:highlight>
                  <a:srgbClr val="FFFF00"/>
                </a:highlight>
              </a:rPr>
              <a:t>関連の新規ビジネスチャンス（優先的に投資を受けられる）</a:t>
            </a:r>
            <a:endParaRPr lang="en-US" altLang="ja-JP" dirty="0">
              <a:solidFill>
                <a:srgbClr val="FF0000"/>
              </a:solidFill>
              <a:effectLst/>
              <a:highlight>
                <a:srgbClr val="FFFF00"/>
              </a:highlight>
            </a:endParaRPr>
          </a:p>
          <a:p>
            <a:pPr marL="0" indent="0">
              <a:buNone/>
            </a:pPr>
            <a:r>
              <a:rPr lang="ja-JP" altLang="en-US" dirty="0">
                <a:solidFill>
                  <a:srgbClr val="FF0000"/>
                </a:solidFill>
                <a:effectLst/>
                <a:highlight>
                  <a:srgbClr val="FFFF00"/>
                </a:highlight>
              </a:rPr>
              <a:t>新規ビジネスに伴う</a:t>
            </a:r>
            <a:r>
              <a:rPr kumimoji="1" lang="ja-JP" altLang="en-US" dirty="0">
                <a:solidFill>
                  <a:srgbClr val="FF0000"/>
                </a:solidFill>
                <a:effectLst/>
                <a:highlight>
                  <a:srgbClr val="FFFF00"/>
                </a:highlight>
              </a:rPr>
              <a:t>幅広いキャリア形成</a:t>
            </a:r>
            <a:r>
              <a:rPr kumimoji="1" lang="en-US" altLang="ja-JP" dirty="0">
                <a:solidFill>
                  <a:srgbClr val="FF0000"/>
                </a:solidFill>
                <a:effectLst/>
                <a:highlight>
                  <a:srgbClr val="FFFF00"/>
                </a:highlight>
              </a:rPr>
              <a:t>/</a:t>
            </a:r>
            <a:r>
              <a:rPr kumimoji="1" lang="ja-JP" altLang="en-US" dirty="0">
                <a:solidFill>
                  <a:srgbClr val="FF0000"/>
                </a:solidFill>
                <a:effectLst/>
                <a:highlight>
                  <a:srgbClr val="FFFF00"/>
                </a:highlight>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TM04033919[[fn=回路]]</Template>
  <TotalTime>2811</TotalTime>
  <Words>1573</Words>
  <Application>Microsoft Office PowerPoint</Application>
  <PresentationFormat>ワイド画面</PresentationFormat>
  <Paragraphs>211</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Arial</vt:lpstr>
      <vt:lpstr>Consolas</vt:lpstr>
      <vt:lpstr>Tw Cen MT</vt:lpstr>
      <vt:lpstr>回路</vt:lpstr>
      <vt:lpstr>39期ビジネスアイディア</vt:lpstr>
      <vt:lpstr>目次</vt:lpstr>
      <vt:lpstr>目次</vt:lpstr>
      <vt:lpstr>■ビジネスアイディア考案の背景</vt:lpstr>
      <vt:lpstr>①即戦力レベルのIT人材の不足</vt:lpstr>
      <vt:lpstr>②ソフト開発効率化（競争力UP）</vt:lpstr>
      <vt:lpstr>③ビジネスモデル転換の必要性</vt:lpstr>
      <vt:lpstr>目次</vt:lpstr>
      <vt:lpstr>■ソフトウェア開発と関連する社会的MISSION</vt:lpstr>
      <vt:lpstr>目次</vt:lpstr>
      <vt:lpstr>■ビジネスアイディアの概要 　 クラウドソフト開発環境（Dev Lab）提供サービス</vt:lpstr>
      <vt:lpstr>目次</vt:lpstr>
      <vt:lpstr>■ターゲット市場</vt:lpstr>
      <vt:lpstr>目次</vt:lpstr>
      <vt:lpstr>■効果（顧客側のメリット） ①ITエンジニア教育サービス</vt:lpstr>
      <vt:lpstr>■効果（顧客側のメリット） ②ITサービス開発基盤提供サービス</vt:lpstr>
      <vt:lpstr>目次</vt:lpstr>
      <vt:lpstr>■効果（NSCS側のメリット）</vt:lpstr>
      <vt:lpstr>目次</vt:lpstr>
      <vt:lpstr>■【参考】他社競合サービス</vt:lpstr>
      <vt:lpstr>【補足】検討中の課題</vt:lpstr>
      <vt:lpstr>【補足】検討中の課題 システム構成イメージ</vt:lpstr>
      <vt:lpstr>【補足】検討中の課題 クラウドプラットフォーム構想</vt:lpstr>
      <vt:lpstr>【補足】検討中の課題 CI/CDツール</vt:lpstr>
      <vt:lpstr>【補足】検討中の課題 組み込みソフト向けのHWデバッグ支援</vt:lpstr>
      <vt:lpstr>【補足】検討中の課題 求められる人材（スキル）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Nakamura Yota／中村　洋太／AI</cp:lastModifiedBy>
  <cp:revision>19</cp:revision>
  <dcterms:created xsi:type="dcterms:W3CDTF">2023-08-31T13:03:39Z</dcterms:created>
  <dcterms:modified xsi:type="dcterms:W3CDTF">2023-11-30T07:42:52Z</dcterms:modified>
</cp:coreProperties>
</file>