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80" r:id="rId3"/>
    <p:sldId id="273" r:id="rId4"/>
    <p:sldId id="269" r:id="rId5"/>
    <p:sldId id="264" r:id="rId6"/>
    <p:sldId id="270" r:id="rId7"/>
    <p:sldId id="277"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60"/>
  </p:normalViewPr>
  <p:slideViewPr>
    <p:cSldViewPr snapToGrid="0">
      <p:cViewPr varScale="1">
        <p:scale>
          <a:sx n="66" d="100"/>
          <a:sy n="66" d="100"/>
        </p:scale>
        <p:origin x="46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村 洋太" userId="06635d7e66826256" providerId="LiveId" clId="{4EDA7254-23AA-4534-BE2D-74CD26032B84}"/>
    <pc:docChg chg="undo custSel addSld modSld">
      <pc:chgData name="中村 洋太" userId="06635d7e66826256" providerId="LiveId" clId="{4EDA7254-23AA-4534-BE2D-74CD26032B84}" dt="2023-09-04T23:11:17.558" v="113"/>
      <pc:docMkLst>
        <pc:docMk/>
      </pc:docMkLst>
      <pc:sldChg chg="modSp mod">
        <pc:chgData name="中村 洋太" userId="06635d7e66826256" providerId="LiveId" clId="{4EDA7254-23AA-4534-BE2D-74CD26032B84}" dt="2023-09-04T14:06:54.719" v="48" actId="20577"/>
        <pc:sldMkLst>
          <pc:docMk/>
          <pc:sldMk cId="752584556" sldId="256"/>
        </pc:sldMkLst>
        <pc:spChg chg="mod">
          <ac:chgData name="中村 洋太" userId="06635d7e66826256" providerId="LiveId" clId="{4EDA7254-23AA-4534-BE2D-74CD26032B84}" dt="2023-09-04T14:06:54.719" v="48" actId="20577"/>
          <ac:spMkLst>
            <pc:docMk/>
            <pc:sldMk cId="752584556" sldId="256"/>
            <ac:spMk id="3" creationId="{34FEB370-2667-BA11-288C-7E782444E537}"/>
          </ac:spMkLst>
        </pc:spChg>
      </pc:sldChg>
      <pc:sldChg chg="modSp mod">
        <pc:chgData name="中村 洋太" userId="06635d7e66826256" providerId="LiveId" clId="{4EDA7254-23AA-4534-BE2D-74CD26032B84}" dt="2023-09-04T17:28:36.435" v="98"/>
        <pc:sldMkLst>
          <pc:docMk/>
          <pc:sldMk cId="2054990926" sldId="257"/>
        </pc:sldMkLst>
        <pc:spChg chg="mod">
          <ac:chgData name="中村 洋太" userId="06635d7e66826256" providerId="LiveId" clId="{4EDA7254-23AA-4534-BE2D-74CD26032B84}" dt="2023-09-04T17:25:16.922" v="79" actId="20577"/>
          <ac:spMkLst>
            <pc:docMk/>
            <pc:sldMk cId="2054990926" sldId="257"/>
            <ac:spMk id="2" creationId="{E5AA667A-2776-6C22-20E5-F88A377DF013}"/>
          </ac:spMkLst>
        </pc:spChg>
        <pc:spChg chg="mod">
          <ac:chgData name="中村 洋太" userId="06635d7e66826256" providerId="LiveId" clId="{4EDA7254-23AA-4534-BE2D-74CD26032B84}" dt="2023-09-04T17:28:36.435" v="98"/>
          <ac:spMkLst>
            <pc:docMk/>
            <pc:sldMk cId="2054990926" sldId="257"/>
            <ac:spMk id="3" creationId="{2F76E138-C27A-C382-1219-E3CBB5D514A3}"/>
          </ac:spMkLst>
        </pc:spChg>
      </pc:sldChg>
      <pc:sldChg chg="modSp mod">
        <pc:chgData name="中村 洋太" userId="06635d7e66826256" providerId="LiveId" clId="{4EDA7254-23AA-4534-BE2D-74CD26032B84}" dt="2023-09-04T17:25:35.138" v="89" actId="20577"/>
        <pc:sldMkLst>
          <pc:docMk/>
          <pc:sldMk cId="2040907546" sldId="258"/>
        </pc:sldMkLst>
        <pc:spChg chg="mod">
          <ac:chgData name="中村 洋太" userId="06635d7e66826256" providerId="LiveId" clId="{4EDA7254-23AA-4534-BE2D-74CD26032B84}" dt="2023-09-04T17:25:35.138" v="89" actId="20577"/>
          <ac:spMkLst>
            <pc:docMk/>
            <pc:sldMk cId="2040907546" sldId="258"/>
            <ac:spMk id="2" creationId="{0489F82C-0787-C03F-75F2-9821FC463D9F}"/>
          </ac:spMkLst>
        </pc:spChg>
      </pc:sldChg>
      <pc:sldChg chg="modSp mod">
        <pc:chgData name="中村 洋太" userId="06635d7e66826256" providerId="LiveId" clId="{4EDA7254-23AA-4534-BE2D-74CD26032B84}" dt="2023-09-04T17:25:45.097" v="96" actId="20577"/>
        <pc:sldMkLst>
          <pc:docMk/>
          <pc:sldMk cId="422442063" sldId="259"/>
        </pc:sldMkLst>
        <pc:spChg chg="mod">
          <ac:chgData name="中村 洋太" userId="06635d7e66826256" providerId="LiveId" clId="{4EDA7254-23AA-4534-BE2D-74CD26032B84}" dt="2023-09-04T17:25:45.097" v="96" actId="20577"/>
          <ac:spMkLst>
            <pc:docMk/>
            <pc:sldMk cId="422442063" sldId="259"/>
            <ac:spMk id="2" creationId="{A34F5AA4-A8D0-3F3F-5830-ABD7A831F537}"/>
          </ac:spMkLst>
        </pc:spChg>
      </pc:sldChg>
      <pc:sldChg chg="modSp new mod">
        <pc:chgData name="中村 洋太" userId="06635d7e66826256" providerId="LiveId" clId="{4EDA7254-23AA-4534-BE2D-74CD26032B84}" dt="2023-09-04T23:10:06.168" v="103" actId="27636"/>
        <pc:sldMkLst>
          <pc:docMk/>
          <pc:sldMk cId="3167925559" sldId="262"/>
        </pc:sldMkLst>
        <pc:spChg chg="mod">
          <ac:chgData name="中村 洋太" userId="06635d7e66826256" providerId="LiveId" clId="{4EDA7254-23AA-4534-BE2D-74CD26032B84}" dt="2023-09-04T23:09:59.987" v="101" actId="20577"/>
          <ac:spMkLst>
            <pc:docMk/>
            <pc:sldMk cId="3167925559" sldId="262"/>
            <ac:spMk id="2" creationId="{250E02CF-640D-0A15-01D7-764E05F0B27F}"/>
          </ac:spMkLst>
        </pc:spChg>
        <pc:spChg chg="mod">
          <ac:chgData name="中村 洋太" userId="06635d7e66826256" providerId="LiveId" clId="{4EDA7254-23AA-4534-BE2D-74CD26032B84}" dt="2023-09-04T23:10:06.168" v="103" actId="27636"/>
          <ac:spMkLst>
            <pc:docMk/>
            <pc:sldMk cId="3167925559" sldId="262"/>
            <ac:spMk id="3" creationId="{C77E2F8F-C7EC-EF28-9B8B-685294AAAD31}"/>
          </ac:spMkLst>
        </pc:spChg>
      </pc:sldChg>
      <pc:sldChg chg="modSp new mod">
        <pc:chgData name="中村 洋太" userId="06635d7e66826256" providerId="LiveId" clId="{4EDA7254-23AA-4534-BE2D-74CD26032B84}" dt="2023-09-04T23:10:24.772" v="107"/>
        <pc:sldMkLst>
          <pc:docMk/>
          <pc:sldMk cId="4068591850" sldId="263"/>
        </pc:sldMkLst>
        <pc:spChg chg="mod">
          <ac:chgData name="中村 洋太" userId="06635d7e66826256" providerId="LiveId" clId="{4EDA7254-23AA-4534-BE2D-74CD26032B84}" dt="2023-09-04T23:10:18.419" v="106" actId="20577"/>
          <ac:spMkLst>
            <pc:docMk/>
            <pc:sldMk cId="4068591850" sldId="263"/>
            <ac:spMk id="2" creationId="{A2F6387C-125D-08DF-8AF2-1D5372010532}"/>
          </ac:spMkLst>
        </pc:spChg>
        <pc:spChg chg="mod">
          <ac:chgData name="中村 洋太" userId="06635d7e66826256" providerId="LiveId" clId="{4EDA7254-23AA-4534-BE2D-74CD26032B84}" dt="2023-09-04T23:10:24.772" v="107"/>
          <ac:spMkLst>
            <pc:docMk/>
            <pc:sldMk cId="4068591850" sldId="263"/>
            <ac:spMk id="3" creationId="{AE09A3D8-FF24-BCB0-42C3-E1C71791EE8E}"/>
          </ac:spMkLst>
        </pc:spChg>
      </pc:sldChg>
      <pc:sldChg chg="modSp new mod">
        <pc:chgData name="中村 洋太" userId="06635d7e66826256" providerId="LiveId" clId="{4EDA7254-23AA-4534-BE2D-74CD26032B84}" dt="2023-09-04T23:10:42.680" v="111"/>
        <pc:sldMkLst>
          <pc:docMk/>
          <pc:sldMk cId="827651240" sldId="264"/>
        </pc:sldMkLst>
        <pc:spChg chg="mod">
          <ac:chgData name="中村 洋太" userId="06635d7e66826256" providerId="LiveId" clId="{4EDA7254-23AA-4534-BE2D-74CD26032B84}" dt="2023-09-04T23:10:35.422" v="110" actId="20577"/>
          <ac:spMkLst>
            <pc:docMk/>
            <pc:sldMk cId="827651240" sldId="264"/>
            <ac:spMk id="2" creationId="{A39B1CD9-C685-7DAA-9CCA-A6F4536113B8}"/>
          </ac:spMkLst>
        </pc:spChg>
        <pc:spChg chg="mod">
          <ac:chgData name="中村 洋太" userId="06635d7e66826256" providerId="LiveId" clId="{4EDA7254-23AA-4534-BE2D-74CD26032B84}" dt="2023-09-04T23:10:42.680" v="111"/>
          <ac:spMkLst>
            <pc:docMk/>
            <pc:sldMk cId="827651240" sldId="264"/>
            <ac:spMk id="3" creationId="{FAEC0AF5-A651-E2DF-4451-B40879EB2AFB}"/>
          </ac:spMkLst>
        </pc:spChg>
      </pc:sldChg>
      <pc:sldChg chg="modSp new mod">
        <pc:chgData name="中村 洋太" userId="06635d7e66826256" providerId="LiveId" clId="{4EDA7254-23AA-4534-BE2D-74CD26032B84}" dt="2023-09-04T23:11:17.558" v="113"/>
        <pc:sldMkLst>
          <pc:docMk/>
          <pc:sldMk cId="1457129863" sldId="265"/>
        </pc:sldMkLst>
        <pc:spChg chg="mod">
          <ac:chgData name="中村 洋太" userId="06635d7e66826256" providerId="LiveId" clId="{4EDA7254-23AA-4534-BE2D-74CD26032B84}" dt="2023-09-04T23:11:17.558" v="113"/>
          <ac:spMkLst>
            <pc:docMk/>
            <pc:sldMk cId="1457129863" sldId="265"/>
            <ac:spMk id="3" creationId="{3DD563D0-221C-905D-8365-1FCF8614B24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12/28/2023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9985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a:t>アイコンをクリックして図を追加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1646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0718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4685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7577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8945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980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1557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7030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478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808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708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803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640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181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04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3302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12/28/2023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8313171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hpc.co.jp/produ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837922-C5CC-0198-C3C7-FE7C58148DCA}"/>
              </a:ext>
            </a:extLst>
          </p:cNvPr>
          <p:cNvSpPr>
            <a:spLocks noGrp="1"/>
          </p:cNvSpPr>
          <p:nvPr>
            <p:ph type="ctrTitle"/>
          </p:nvPr>
        </p:nvSpPr>
        <p:spPr/>
        <p:txBody>
          <a:bodyPr/>
          <a:lstStyle/>
          <a:p>
            <a:r>
              <a:rPr kumimoji="1" lang="en-US" altLang="ja-JP" dirty="0"/>
              <a:t>39</a:t>
            </a:r>
            <a:r>
              <a:rPr kumimoji="1" lang="ja-JP" altLang="en-US" dirty="0"/>
              <a:t>期ビジネスアイディア</a:t>
            </a:r>
          </a:p>
        </p:txBody>
      </p:sp>
      <p:sp>
        <p:nvSpPr>
          <p:cNvPr id="3" name="字幕 2">
            <a:extLst>
              <a:ext uri="{FF2B5EF4-FFF2-40B4-BE49-F238E27FC236}">
                <a16:creationId xmlns:a16="http://schemas.microsoft.com/office/drawing/2014/main" id="{34FEB370-2667-BA11-288C-7E782444E537}"/>
              </a:ext>
            </a:extLst>
          </p:cNvPr>
          <p:cNvSpPr>
            <a:spLocks noGrp="1"/>
          </p:cNvSpPr>
          <p:nvPr>
            <p:ph type="subTitle" idx="1"/>
          </p:nvPr>
        </p:nvSpPr>
        <p:spPr/>
        <p:txBody>
          <a:bodyPr/>
          <a:lstStyle/>
          <a:p>
            <a:r>
              <a:rPr kumimoji="1" lang="en-US" altLang="ja-JP" dirty="0"/>
              <a:t>HPC</a:t>
            </a:r>
            <a:r>
              <a:rPr kumimoji="1" lang="ja-JP" altLang="en-US" dirty="0"/>
              <a:t>解析</a:t>
            </a:r>
            <a:r>
              <a:rPr kumimoji="1" lang="en-US" altLang="ja-JP" dirty="0"/>
              <a:t>/CC&amp;EC</a:t>
            </a:r>
            <a:r>
              <a:rPr kumimoji="1" lang="ja-JP" altLang="en-US" dirty="0"/>
              <a:t>サービス</a:t>
            </a:r>
          </a:p>
        </p:txBody>
      </p:sp>
    </p:spTree>
    <p:extLst>
      <p:ext uri="{BB962C8B-B14F-4D97-AF65-F5344CB8AC3E}">
        <p14:creationId xmlns:p14="http://schemas.microsoft.com/office/powerpoint/2010/main" val="75258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a:bodyPr>
          <a:lstStyle/>
          <a:p>
            <a:r>
              <a:rPr kumimoji="1" lang="ja-JP" altLang="en-US" dirty="0"/>
              <a:t>ソフトウェア開発と関連する社会的</a:t>
            </a:r>
            <a:r>
              <a:rPr kumimoji="1" lang="en-US" altLang="ja-JP" dirty="0"/>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dirty="0"/>
              <a:t>効果</a:t>
            </a:r>
            <a:r>
              <a:rPr kumimoji="1" lang="ja-JP" altLang="en-US" dirty="0"/>
              <a:t>（顧客側のメリット）</a:t>
            </a:r>
            <a:endParaRPr kumimoji="1" lang="en-US" altLang="ja-JP" dirty="0"/>
          </a:p>
          <a:p>
            <a:r>
              <a:rPr lang="ja-JP" altLang="en-US" dirty="0"/>
              <a:t>効果</a:t>
            </a:r>
            <a:r>
              <a:rPr kumimoji="1" lang="ja-JP" altLang="en-US" dirty="0"/>
              <a:t>（</a:t>
            </a:r>
            <a:r>
              <a:rPr kumimoji="1" lang="en-US" altLang="ja-JP" dirty="0"/>
              <a:t>NSCS</a:t>
            </a:r>
            <a:r>
              <a:rPr kumimoji="1" lang="ja-JP" altLang="en-US" dirty="0"/>
              <a:t>側のメリット）</a:t>
            </a:r>
            <a:endParaRPr lang="en-US" altLang="ja-JP" dirty="0"/>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1085978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3A43D5-C65D-EA55-6204-BAE12E1E9180}"/>
              </a:ext>
            </a:extLst>
          </p:cNvPr>
          <p:cNvSpPr>
            <a:spLocks noGrp="1"/>
          </p:cNvSpPr>
          <p:nvPr>
            <p:ph type="title"/>
          </p:nvPr>
        </p:nvSpPr>
        <p:spPr/>
        <p:txBody>
          <a:bodyPr/>
          <a:lstStyle/>
          <a:p>
            <a:r>
              <a:rPr kumimoji="1" lang="ja-JP" altLang="en-US" dirty="0"/>
              <a:t>■ソフトウェア開発と関連する社会的</a:t>
            </a:r>
            <a:r>
              <a:rPr kumimoji="1" lang="en-US" altLang="ja-JP" dirty="0"/>
              <a:t>MISSION</a:t>
            </a:r>
            <a:endParaRPr kumimoji="1" lang="ja-JP" altLang="en-US" dirty="0"/>
          </a:p>
        </p:txBody>
      </p:sp>
      <p:sp>
        <p:nvSpPr>
          <p:cNvPr id="3" name="コンテンツ プレースホルダー 2">
            <a:extLst>
              <a:ext uri="{FF2B5EF4-FFF2-40B4-BE49-F238E27FC236}">
                <a16:creationId xmlns:a16="http://schemas.microsoft.com/office/drawing/2014/main" id="{6AE845F7-BF9D-8DF6-D6F8-D38BED456920}"/>
              </a:ext>
            </a:extLst>
          </p:cNvPr>
          <p:cNvSpPr>
            <a:spLocks noGrp="1"/>
          </p:cNvSpPr>
          <p:nvPr>
            <p:ph idx="1"/>
          </p:nvPr>
        </p:nvSpPr>
        <p:spPr/>
        <p:txBody>
          <a:bodyPr>
            <a:normAutofit fontScale="92500" lnSpcReduction="10000"/>
          </a:bodyPr>
          <a:lstStyle/>
          <a:p>
            <a:r>
              <a:rPr kumimoji="1" lang="en-US" altLang="ja-JP" dirty="0"/>
              <a:t>SDGs</a:t>
            </a:r>
            <a:r>
              <a:rPr kumimoji="1" lang="ja-JP" altLang="en-US" dirty="0"/>
              <a:t>テーマ：産業と技術革新の基盤をつくろう</a:t>
            </a:r>
          </a:p>
          <a:p>
            <a:pPr marL="0" indent="0">
              <a:buNone/>
            </a:pPr>
            <a:r>
              <a:rPr kumimoji="1" lang="ja-JP" altLang="en-US" sz="2200" dirty="0"/>
              <a:t>　「強靱なインフラ構築、包摂的かつ持続可能な産業化の促進及び技術革新の推進を図る」</a:t>
            </a:r>
          </a:p>
          <a:p>
            <a:endParaRPr kumimoji="1" lang="en-US" altLang="ja-JP" sz="3000" dirty="0"/>
          </a:p>
          <a:p>
            <a:r>
              <a:rPr lang="en-US" altLang="ja-JP" dirty="0"/>
              <a:t>SDGs</a:t>
            </a:r>
            <a:r>
              <a:rPr lang="ja-JP" altLang="en-US" dirty="0"/>
              <a:t>テーマに取り組む意義</a:t>
            </a:r>
            <a:endParaRPr kumimoji="1" lang="ja-JP" altLang="en-US" dirty="0"/>
          </a:p>
          <a:p>
            <a:pPr marL="0" indent="0">
              <a:buNone/>
            </a:pPr>
            <a:r>
              <a:rPr kumimoji="1" lang="en-US" altLang="ja-JP" dirty="0">
                <a:solidFill>
                  <a:srgbClr val="FF0000"/>
                </a:solidFill>
                <a:effectLst/>
                <a:highlight>
                  <a:srgbClr val="FFFF00"/>
                </a:highlight>
              </a:rPr>
              <a:t>IT</a:t>
            </a:r>
            <a:r>
              <a:rPr kumimoji="1" lang="ja-JP" altLang="en-US" dirty="0">
                <a:solidFill>
                  <a:srgbClr val="FF0000"/>
                </a:solidFill>
                <a:effectLst/>
                <a:highlight>
                  <a:srgbClr val="FFFF00"/>
                </a:highlight>
              </a:rPr>
              <a:t>業界全体の課題解決（社会貢献）による企業ブランド価値の向上</a:t>
            </a:r>
          </a:p>
          <a:p>
            <a:pPr marL="0" indent="0">
              <a:buNone/>
            </a:pPr>
            <a:r>
              <a:rPr lang="en-US" altLang="ja-JP" dirty="0">
                <a:solidFill>
                  <a:srgbClr val="FF0000"/>
                </a:solidFill>
                <a:effectLst/>
                <a:highlight>
                  <a:srgbClr val="FFFF00"/>
                </a:highlight>
              </a:rPr>
              <a:t>SDGs</a:t>
            </a:r>
            <a:r>
              <a:rPr lang="ja-JP" altLang="en-US" dirty="0">
                <a:solidFill>
                  <a:srgbClr val="FF0000"/>
                </a:solidFill>
                <a:effectLst/>
                <a:highlight>
                  <a:srgbClr val="FFFF00"/>
                </a:highlight>
              </a:rPr>
              <a:t>関連の新規ビジネスチャンス（優先的に投資を受けられる）</a:t>
            </a:r>
            <a:endParaRPr lang="en-US" altLang="ja-JP" dirty="0">
              <a:solidFill>
                <a:srgbClr val="FF0000"/>
              </a:solidFill>
              <a:effectLst/>
              <a:highlight>
                <a:srgbClr val="FFFF00"/>
              </a:highlight>
            </a:endParaRPr>
          </a:p>
          <a:p>
            <a:pPr marL="0" indent="0">
              <a:buNone/>
            </a:pPr>
            <a:r>
              <a:rPr lang="ja-JP" altLang="en-US" dirty="0">
                <a:solidFill>
                  <a:srgbClr val="FF0000"/>
                </a:solidFill>
                <a:effectLst/>
                <a:highlight>
                  <a:srgbClr val="FFFF00"/>
                </a:highlight>
              </a:rPr>
              <a:t>新規ビジネスに伴う</a:t>
            </a:r>
            <a:r>
              <a:rPr kumimoji="1" lang="ja-JP" altLang="en-US" dirty="0">
                <a:solidFill>
                  <a:srgbClr val="FF0000"/>
                </a:solidFill>
                <a:effectLst/>
                <a:highlight>
                  <a:srgbClr val="FFFF00"/>
                </a:highlight>
              </a:rPr>
              <a:t>幅広いキャリア形成</a:t>
            </a:r>
            <a:r>
              <a:rPr kumimoji="1" lang="en-US" altLang="ja-JP" dirty="0">
                <a:solidFill>
                  <a:srgbClr val="FF0000"/>
                </a:solidFill>
                <a:effectLst/>
                <a:highlight>
                  <a:srgbClr val="FFFF00"/>
                </a:highlight>
              </a:rPr>
              <a:t>/</a:t>
            </a:r>
            <a:r>
              <a:rPr kumimoji="1" lang="ja-JP" altLang="en-US" dirty="0">
                <a:solidFill>
                  <a:srgbClr val="FF0000"/>
                </a:solidFill>
                <a:effectLst/>
                <a:highlight>
                  <a:srgbClr val="FFFF00"/>
                </a:highlight>
              </a:rPr>
              <a:t>社会貢献によるモチベーションの向上</a:t>
            </a:r>
          </a:p>
        </p:txBody>
      </p:sp>
    </p:spTree>
    <p:extLst>
      <p:ext uri="{BB962C8B-B14F-4D97-AF65-F5344CB8AC3E}">
        <p14:creationId xmlns:p14="http://schemas.microsoft.com/office/powerpoint/2010/main" val="13610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C1F35-758B-08DB-8461-0A3C64FDDA57}"/>
              </a:ext>
            </a:extLst>
          </p:cNvPr>
          <p:cNvSpPr>
            <a:spLocks noGrp="1"/>
          </p:cNvSpPr>
          <p:nvPr>
            <p:ph type="title"/>
          </p:nvPr>
        </p:nvSpPr>
        <p:spPr/>
        <p:txBody>
          <a:bodyPr>
            <a:normAutofit/>
          </a:bodyPr>
          <a:lstStyle/>
          <a:p>
            <a:r>
              <a:rPr lang="ja-JP" altLang="en-US" dirty="0"/>
              <a:t>■ビジネスアイディア</a:t>
            </a:r>
            <a:r>
              <a:rPr kumimoji="1" lang="ja-JP" altLang="en-US" dirty="0"/>
              <a:t>の概要</a:t>
            </a:r>
            <a:br>
              <a:rPr kumimoji="1" lang="en-US" altLang="ja-JP" dirty="0"/>
            </a:br>
            <a:r>
              <a:rPr kumimoji="1" lang="en-US" altLang="ja-JP" dirty="0"/>
              <a:t>HPC</a:t>
            </a:r>
            <a:r>
              <a:rPr kumimoji="1" lang="ja-JP" altLang="en-US" dirty="0"/>
              <a:t>解析</a:t>
            </a:r>
            <a:r>
              <a:rPr kumimoji="1" lang="en-US" altLang="ja-JP" dirty="0"/>
              <a:t>/CC&amp;EC</a:t>
            </a:r>
            <a:r>
              <a:rPr kumimoji="1" lang="ja-JP" altLang="en-US" dirty="0"/>
              <a:t>サービス</a:t>
            </a:r>
          </a:p>
        </p:txBody>
      </p:sp>
      <p:sp>
        <p:nvSpPr>
          <p:cNvPr id="3" name="コンテンツ プレースホルダー 2">
            <a:extLst>
              <a:ext uri="{FF2B5EF4-FFF2-40B4-BE49-F238E27FC236}">
                <a16:creationId xmlns:a16="http://schemas.microsoft.com/office/drawing/2014/main" id="{9DB3AB62-7CFC-46AF-6E63-1AAED0C7B74B}"/>
              </a:ext>
            </a:extLst>
          </p:cNvPr>
          <p:cNvSpPr>
            <a:spLocks noGrp="1"/>
          </p:cNvSpPr>
          <p:nvPr>
            <p:ph idx="1"/>
          </p:nvPr>
        </p:nvSpPr>
        <p:spPr>
          <a:xfrm>
            <a:off x="1141412" y="2249486"/>
            <a:ext cx="9905999" cy="4313546"/>
          </a:xfrm>
        </p:spPr>
        <p:txBody>
          <a:bodyPr>
            <a:normAutofit fontScale="62500" lnSpcReduction="20000"/>
          </a:bodyPr>
          <a:lstStyle/>
          <a:p>
            <a:r>
              <a:rPr lang="en-US" altLang="ja-JP" dirty="0"/>
              <a:t>HPC</a:t>
            </a:r>
            <a:r>
              <a:rPr lang="ja-JP" altLang="en-US" dirty="0"/>
              <a:t>（ハイパフォーマンスコンピューティング）解析サービス</a:t>
            </a:r>
          </a:p>
          <a:p>
            <a:pPr marL="0" indent="0">
              <a:buNone/>
            </a:pPr>
            <a:r>
              <a:rPr lang="ja-JP" altLang="en-US" dirty="0"/>
              <a:t>　</a:t>
            </a:r>
            <a:r>
              <a:rPr lang="en-US" altLang="ja-JP" dirty="0"/>
              <a:t>IDC</a:t>
            </a:r>
            <a:r>
              <a:rPr lang="ja-JP" altLang="en-US" dirty="0"/>
              <a:t>にハイスペックマシンを複数台組み合わせた</a:t>
            </a:r>
            <a:r>
              <a:rPr lang="en-US" altLang="ja-JP" dirty="0"/>
              <a:t>PC</a:t>
            </a:r>
            <a:r>
              <a:rPr lang="ja-JP" altLang="en-US" dirty="0"/>
              <a:t>クラスタを構築し、</a:t>
            </a:r>
            <a:endParaRPr lang="en-US" altLang="ja-JP" dirty="0"/>
          </a:p>
          <a:p>
            <a:pPr marL="0" indent="0">
              <a:buNone/>
            </a:pPr>
            <a:r>
              <a:rPr lang="ja-JP" altLang="en-US" dirty="0"/>
              <a:t>　複雑な事象のシミュレーションといった大規模演算処理を行える仕組みを提供。</a:t>
            </a:r>
            <a:endParaRPr lang="en-US" altLang="ja-JP" dirty="0"/>
          </a:p>
          <a:p>
            <a:pPr marL="0" indent="0">
              <a:buNone/>
            </a:pPr>
            <a:r>
              <a:rPr lang="ja-JP" altLang="en-US" dirty="0"/>
              <a:t>　　例：バイオインフォマティクス分野におけるゲノム解析（コロナウイルス</a:t>
            </a:r>
            <a:r>
              <a:rPr lang="en-US" altLang="ja-JP" dirty="0"/>
              <a:t>/</a:t>
            </a:r>
            <a:r>
              <a:rPr lang="ja-JP" altLang="en-US" dirty="0"/>
              <a:t>がん細胞の研究）</a:t>
            </a:r>
            <a:endParaRPr lang="en-US" altLang="ja-JP" dirty="0"/>
          </a:p>
          <a:p>
            <a:pPr marL="0" indent="0">
              <a:buNone/>
            </a:pPr>
            <a:r>
              <a:rPr lang="ja-JP" altLang="en-US" dirty="0"/>
              <a:t>　　　　 科学技術計算分野における流体解析等の物理シミュレーション</a:t>
            </a:r>
          </a:p>
          <a:p>
            <a:endParaRPr lang="en-US" altLang="ja-JP" dirty="0"/>
          </a:p>
          <a:p>
            <a:r>
              <a:rPr lang="en-US" altLang="ja-JP" dirty="0"/>
              <a:t>CC</a:t>
            </a:r>
            <a:r>
              <a:rPr lang="ja-JP" altLang="en-US" dirty="0"/>
              <a:t>（クラウドコンピューティング）</a:t>
            </a:r>
            <a:r>
              <a:rPr lang="en-US" altLang="ja-JP" dirty="0"/>
              <a:t>&amp;EC</a:t>
            </a:r>
            <a:r>
              <a:rPr lang="ja-JP" altLang="en-US" dirty="0"/>
              <a:t>（エッジコンピューティング）サービス</a:t>
            </a:r>
          </a:p>
          <a:p>
            <a:pPr marL="0" indent="0">
              <a:buNone/>
            </a:pPr>
            <a:r>
              <a:rPr lang="ja-JP" altLang="en-US" dirty="0"/>
              <a:t>　</a:t>
            </a:r>
            <a:r>
              <a:rPr lang="en-US" altLang="ja-JP" dirty="0"/>
              <a:t>IDC</a:t>
            </a:r>
            <a:r>
              <a:rPr lang="ja-JP" altLang="en-US" dirty="0"/>
              <a:t>サーバと各デバイス間の情報を連携させて、対象の状態をリアルタイムで把握する仕組みを提供。</a:t>
            </a:r>
            <a:endParaRPr lang="en-US" altLang="ja-JP" dirty="0"/>
          </a:p>
          <a:p>
            <a:pPr marL="0" indent="0">
              <a:buNone/>
            </a:pPr>
            <a:r>
              <a:rPr lang="ja-JP" altLang="en-US" dirty="0"/>
              <a:t>　　例：物資配達サービス（各家庭の冬季の灯油</a:t>
            </a:r>
            <a:r>
              <a:rPr lang="en-US" altLang="ja-JP" dirty="0"/>
              <a:t>/</a:t>
            </a:r>
            <a:r>
              <a:rPr lang="ja-JP" altLang="en-US" dirty="0"/>
              <a:t>食料品</a:t>
            </a:r>
            <a:r>
              <a:rPr lang="en-US" altLang="ja-JP" dirty="0"/>
              <a:t>/</a:t>
            </a:r>
            <a:r>
              <a:rPr lang="ja-JP" altLang="en-US" dirty="0"/>
              <a:t>日用品の減り具合を監視）</a:t>
            </a:r>
            <a:endParaRPr lang="en-US" altLang="ja-JP" dirty="0"/>
          </a:p>
          <a:p>
            <a:pPr marL="0" indent="0">
              <a:buNone/>
            </a:pPr>
            <a:r>
              <a:rPr lang="ja-JP" altLang="en-US" dirty="0"/>
              <a:t>　　　　 </a:t>
            </a:r>
            <a:r>
              <a:rPr lang="en-US" altLang="ja-JP" dirty="0"/>
              <a:t>※</a:t>
            </a:r>
            <a:r>
              <a:rPr lang="ja-JP" altLang="en-US" dirty="0"/>
              <a:t>日精サービスと連携して配達サービスを立ち上げることも視野に含める。</a:t>
            </a:r>
            <a:endParaRPr lang="en-US" altLang="ja-JP" dirty="0"/>
          </a:p>
          <a:p>
            <a:pPr marL="0" indent="0">
              <a:buNone/>
            </a:pPr>
            <a:r>
              <a:rPr lang="ja-JP" altLang="en-US" dirty="0"/>
              <a:t>　　　　 遠隔地間のコミュニケーションの提供（家族の見守りシステム</a:t>
            </a:r>
            <a:r>
              <a:rPr lang="en-US" altLang="ja-JP" dirty="0"/>
              <a:t>/</a:t>
            </a:r>
            <a:r>
              <a:rPr lang="ja-JP" altLang="en-US" dirty="0"/>
              <a:t>カメラ越しの簡易診察）</a:t>
            </a:r>
            <a:endParaRPr lang="en-US" altLang="ja-JP" dirty="0"/>
          </a:p>
          <a:p>
            <a:pPr marL="0" indent="0">
              <a:buNone/>
            </a:pPr>
            <a:r>
              <a:rPr lang="ja-JP" altLang="en-US" dirty="0"/>
              <a:t>　　　　 気象</a:t>
            </a:r>
            <a:r>
              <a:rPr lang="en-US" altLang="ja-JP" dirty="0"/>
              <a:t>/</a:t>
            </a:r>
            <a:r>
              <a:rPr lang="ja-JP" altLang="en-US" dirty="0"/>
              <a:t>防災</a:t>
            </a:r>
            <a:r>
              <a:rPr lang="en-US" altLang="ja-JP" dirty="0"/>
              <a:t>/</a:t>
            </a:r>
            <a:r>
              <a:rPr lang="ja-JP" altLang="en-US" dirty="0"/>
              <a:t>交通情報を統合したインフラ情報の提供（災害時の状況把握</a:t>
            </a:r>
            <a:r>
              <a:rPr lang="en-US" altLang="ja-JP" dirty="0"/>
              <a:t>/</a:t>
            </a:r>
            <a:r>
              <a:rPr lang="ja-JP" altLang="en-US" dirty="0"/>
              <a:t>復旧計画</a:t>
            </a:r>
            <a:r>
              <a:rPr lang="en-US" altLang="ja-JP" dirty="0"/>
              <a:t>/</a:t>
            </a:r>
            <a:r>
              <a:rPr lang="ja-JP" altLang="en-US" dirty="0"/>
              <a:t>予防予知）</a:t>
            </a:r>
          </a:p>
          <a:p>
            <a:endParaRPr lang="ja-JP" altLang="en-US" dirty="0"/>
          </a:p>
        </p:txBody>
      </p:sp>
    </p:spTree>
    <p:extLst>
      <p:ext uri="{BB962C8B-B14F-4D97-AF65-F5344CB8AC3E}">
        <p14:creationId xmlns:p14="http://schemas.microsoft.com/office/powerpoint/2010/main" val="4181783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B1CD9-C685-7DAA-9CCA-A6F4536113B8}"/>
              </a:ext>
            </a:extLst>
          </p:cNvPr>
          <p:cNvSpPr>
            <a:spLocks noGrp="1"/>
          </p:cNvSpPr>
          <p:nvPr>
            <p:ph type="title"/>
          </p:nvPr>
        </p:nvSpPr>
        <p:spPr/>
        <p:txBody>
          <a:bodyPr/>
          <a:lstStyle/>
          <a:p>
            <a:r>
              <a:rPr lang="ja-JP" altLang="en-US" b="1" dirty="0"/>
              <a:t>■ターゲット市場</a:t>
            </a:r>
            <a:endParaRPr kumimoji="1" lang="ja-JP" altLang="en-US" dirty="0"/>
          </a:p>
        </p:txBody>
      </p:sp>
      <p:sp>
        <p:nvSpPr>
          <p:cNvPr id="3" name="コンテンツ プレースホルダー 2">
            <a:extLst>
              <a:ext uri="{FF2B5EF4-FFF2-40B4-BE49-F238E27FC236}">
                <a16:creationId xmlns:a16="http://schemas.microsoft.com/office/drawing/2014/main" id="{FAEC0AF5-A651-E2DF-4451-B40879EB2AFB}"/>
              </a:ext>
            </a:extLst>
          </p:cNvPr>
          <p:cNvSpPr>
            <a:spLocks noGrp="1"/>
          </p:cNvSpPr>
          <p:nvPr>
            <p:ph idx="1"/>
          </p:nvPr>
        </p:nvSpPr>
        <p:spPr/>
        <p:txBody>
          <a:bodyPr>
            <a:normAutofit/>
          </a:bodyPr>
          <a:lstStyle/>
          <a:p>
            <a:r>
              <a:rPr lang="ja-JP" altLang="en-US" u="sng" dirty="0">
                <a:effectLst/>
              </a:rPr>
              <a:t>対象範囲</a:t>
            </a:r>
          </a:p>
          <a:p>
            <a:pPr>
              <a:buFont typeface="+mj-lt"/>
              <a:buAutoNum type="arabicPeriod"/>
            </a:pPr>
            <a:r>
              <a:rPr lang="ja-JP" altLang="en-US" dirty="0">
                <a:effectLst/>
              </a:rPr>
              <a:t>大規模な演算を必要とする研究機関（高等教育機関</a:t>
            </a:r>
            <a:r>
              <a:rPr lang="en-US" altLang="ja-JP" dirty="0">
                <a:effectLst/>
              </a:rPr>
              <a:t>/</a:t>
            </a:r>
            <a:r>
              <a:rPr lang="ja-JP" altLang="en-US" dirty="0">
                <a:effectLst/>
              </a:rPr>
              <a:t>企業）</a:t>
            </a:r>
          </a:p>
          <a:p>
            <a:pPr>
              <a:buFont typeface="+mj-lt"/>
              <a:buAutoNum type="arabicPeriod"/>
            </a:pPr>
            <a:r>
              <a:rPr lang="ja-JP" altLang="en-US" dirty="0">
                <a:effectLst/>
              </a:rPr>
              <a:t>配達サービス利用者（一般消費者）</a:t>
            </a:r>
            <a:endParaRPr lang="en-US" altLang="ja-JP" dirty="0">
              <a:effectLst/>
            </a:endParaRPr>
          </a:p>
          <a:p>
            <a:pPr>
              <a:buFont typeface="+mj-lt"/>
              <a:buAutoNum type="arabicPeriod"/>
            </a:pPr>
            <a:r>
              <a:rPr lang="ja-JP" altLang="en-US" dirty="0">
                <a:effectLst/>
              </a:rPr>
              <a:t>配達サービス（定量的に観測可能な消耗品</a:t>
            </a:r>
            <a:r>
              <a:rPr lang="en-US" altLang="ja-JP" dirty="0">
                <a:effectLst/>
              </a:rPr>
              <a:t>/</a:t>
            </a:r>
            <a:r>
              <a:rPr lang="ja-JP" altLang="en-US" dirty="0">
                <a:effectLst/>
              </a:rPr>
              <a:t>食料品）提供企業</a:t>
            </a:r>
            <a:endParaRPr lang="en-US" altLang="ja-JP" dirty="0">
              <a:effectLst/>
            </a:endParaRPr>
          </a:p>
          <a:p>
            <a:pPr>
              <a:buFont typeface="+mj-lt"/>
              <a:buAutoNum type="arabicPeriod"/>
            </a:pPr>
            <a:r>
              <a:rPr lang="en-US" altLang="ja-JP" dirty="0">
                <a:effectLst/>
              </a:rPr>
              <a:t>CC&amp;EC</a:t>
            </a:r>
            <a:r>
              <a:rPr lang="ja-JP" altLang="en-US" dirty="0">
                <a:effectLst/>
              </a:rPr>
              <a:t>サービス対象地域の住民</a:t>
            </a:r>
          </a:p>
          <a:p>
            <a:pPr marL="0" indent="0">
              <a:buNone/>
            </a:pPr>
            <a:r>
              <a:rPr lang="en-US" altLang="ja-JP" dirty="0"/>
              <a:t>※</a:t>
            </a:r>
            <a:r>
              <a:rPr lang="ja-JP" altLang="en-US" dirty="0"/>
              <a:t>関連するステークホルダーとも連携が必要。 </a:t>
            </a:r>
            <a:endParaRPr lang="ja-JP" altLang="en-US" dirty="0">
              <a:effectLst/>
            </a:endParaRPr>
          </a:p>
          <a:p>
            <a:endParaRPr kumimoji="1" lang="ja-JP" altLang="en-US" dirty="0"/>
          </a:p>
        </p:txBody>
      </p:sp>
    </p:spTree>
    <p:extLst>
      <p:ext uri="{BB962C8B-B14F-4D97-AF65-F5344CB8AC3E}">
        <p14:creationId xmlns:p14="http://schemas.microsoft.com/office/powerpoint/2010/main" val="82765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70514E-73CF-0201-40C0-3E453C5B8E48}"/>
              </a:ext>
            </a:extLst>
          </p:cNvPr>
          <p:cNvSpPr>
            <a:spLocks noGrp="1"/>
          </p:cNvSpPr>
          <p:nvPr>
            <p:ph type="title"/>
          </p:nvPr>
        </p:nvSpPr>
        <p:spPr/>
        <p:txBody>
          <a:bodyPr>
            <a:normAutofit/>
          </a:bodyPr>
          <a:lstStyle/>
          <a:p>
            <a:r>
              <a:rPr kumimoji="1" lang="ja-JP" altLang="en-US" dirty="0"/>
              <a:t>■効果（顧客側のメリット）</a:t>
            </a:r>
          </a:p>
        </p:txBody>
      </p:sp>
      <p:sp>
        <p:nvSpPr>
          <p:cNvPr id="3" name="コンテンツ プレースホルダー 2">
            <a:extLst>
              <a:ext uri="{FF2B5EF4-FFF2-40B4-BE49-F238E27FC236}">
                <a16:creationId xmlns:a16="http://schemas.microsoft.com/office/drawing/2014/main" id="{3D4A484F-740B-A152-0E2A-72CB4B6B32D1}"/>
              </a:ext>
            </a:extLst>
          </p:cNvPr>
          <p:cNvSpPr>
            <a:spLocks noGrp="1"/>
          </p:cNvSpPr>
          <p:nvPr>
            <p:ph idx="1"/>
          </p:nvPr>
        </p:nvSpPr>
        <p:spPr>
          <a:xfrm>
            <a:off x="1141412" y="2249486"/>
            <a:ext cx="9905999" cy="4284049"/>
          </a:xfrm>
        </p:spPr>
        <p:txBody>
          <a:bodyPr>
            <a:normAutofit fontScale="62500" lnSpcReduction="20000"/>
          </a:bodyPr>
          <a:lstStyle/>
          <a:p>
            <a:pPr marL="0" indent="0">
              <a:buNone/>
            </a:pPr>
            <a:r>
              <a:rPr kumimoji="1" lang="ja-JP" altLang="en-US" u="sng" dirty="0"/>
              <a:t>①</a:t>
            </a:r>
            <a:r>
              <a:rPr kumimoji="1" lang="en-US" altLang="ja-JP" u="sng" dirty="0"/>
              <a:t>HPC</a:t>
            </a:r>
            <a:r>
              <a:rPr kumimoji="1" lang="ja-JP" altLang="en-US" u="sng" dirty="0"/>
              <a:t>（ハイパフォーマンスコンピューティング）解析サービス</a:t>
            </a:r>
            <a:endParaRPr kumimoji="1" lang="en-US" altLang="ja-JP" u="sng" dirty="0"/>
          </a:p>
          <a:p>
            <a:r>
              <a:rPr kumimoji="1" lang="ja-JP" altLang="en-US" dirty="0"/>
              <a:t>自前で高コストなインフラ基盤を用意する必要がない。</a:t>
            </a:r>
            <a:endParaRPr kumimoji="1" lang="en-US" altLang="ja-JP" dirty="0"/>
          </a:p>
          <a:p>
            <a:r>
              <a:rPr kumimoji="1" lang="ja-JP" altLang="en-US" dirty="0"/>
              <a:t>状況に応じてリソース（コスト）調整が容易。 （従量制</a:t>
            </a:r>
            <a:r>
              <a:rPr kumimoji="1" lang="en-US" altLang="ja-JP" dirty="0"/>
              <a:t>/</a:t>
            </a:r>
            <a:r>
              <a:rPr kumimoji="1" lang="ja-JP" altLang="en-US" dirty="0"/>
              <a:t>サブスク形式の両方に対応可能）</a:t>
            </a:r>
            <a:endParaRPr kumimoji="1" lang="en-US" altLang="ja-JP" dirty="0"/>
          </a:p>
          <a:p>
            <a:r>
              <a:rPr lang="ja-JP" altLang="en-US" dirty="0"/>
              <a:t>ハイスペックマシン活用による解析時間の大幅な短縮が可能。</a:t>
            </a:r>
            <a:endParaRPr lang="en-US" altLang="ja-JP" dirty="0"/>
          </a:p>
          <a:p>
            <a:r>
              <a:rPr kumimoji="1" lang="ja-JP" altLang="en-US" dirty="0"/>
              <a:t>解析対象に応じたプログラム（アルゴリズム）構築のサポート対応を受けられる。</a:t>
            </a:r>
            <a:endParaRPr kumimoji="1" lang="en-US" altLang="ja-JP" dirty="0"/>
          </a:p>
          <a:p>
            <a:endParaRPr kumimoji="1" lang="en-US" altLang="ja-JP" dirty="0"/>
          </a:p>
          <a:p>
            <a:pPr marL="0" indent="0">
              <a:buNone/>
            </a:pPr>
            <a:r>
              <a:rPr kumimoji="1" lang="ja-JP" altLang="en-US" u="sng" dirty="0"/>
              <a:t>②</a:t>
            </a:r>
            <a:r>
              <a:rPr kumimoji="1" lang="en-US" altLang="ja-JP" u="sng" dirty="0"/>
              <a:t> CC</a:t>
            </a:r>
            <a:r>
              <a:rPr kumimoji="1" lang="ja-JP" altLang="en-US" u="sng" dirty="0"/>
              <a:t>（クラウドコンピューティング） </a:t>
            </a:r>
            <a:r>
              <a:rPr kumimoji="1" lang="en-US" altLang="ja-JP" u="sng" dirty="0"/>
              <a:t>&amp;EC</a:t>
            </a:r>
            <a:r>
              <a:rPr kumimoji="1" lang="ja-JP" altLang="en-US" u="sng" dirty="0"/>
              <a:t>（エッジコンピューティング）サービス</a:t>
            </a:r>
          </a:p>
          <a:p>
            <a:r>
              <a:rPr kumimoji="1" lang="ja-JP" altLang="en-US" dirty="0"/>
              <a:t>高齢化や過疎化</a:t>
            </a:r>
            <a:r>
              <a:rPr lang="ja-JP" altLang="en-US" dirty="0"/>
              <a:t>が進む</a:t>
            </a:r>
            <a:r>
              <a:rPr kumimoji="1" lang="ja-JP" altLang="en-US" dirty="0"/>
              <a:t>地域向けに、物資配達サービスを導入することで利便性が向上。</a:t>
            </a:r>
            <a:endParaRPr kumimoji="1" lang="en-US" altLang="ja-JP" dirty="0"/>
          </a:p>
          <a:p>
            <a:r>
              <a:rPr kumimoji="1" lang="ja-JP" altLang="en-US" dirty="0"/>
              <a:t>物資配達サービスの効率化を図ることで、配達依頼の手間削減と</a:t>
            </a:r>
            <a:r>
              <a:rPr lang="ja-JP" altLang="en-US" dirty="0"/>
              <a:t>必要物資の計画的管理が可能。</a:t>
            </a:r>
            <a:endParaRPr kumimoji="1" lang="en-US" altLang="ja-JP" dirty="0"/>
          </a:p>
          <a:p>
            <a:r>
              <a:rPr kumimoji="1" lang="ja-JP" altLang="en-US" dirty="0"/>
              <a:t>遠隔地で暮らす家族とコミュニケーションが取れたり、簡易な医療診察を受けられる。</a:t>
            </a:r>
            <a:endParaRPr kumimoji="1" lang="en-US" altLang="ja-JP" dirty="0"/>
          </a:p>
          <a:p>
            <a:r>
              <a:rPr kumimoji="1" lang="ja-JP" altLang="en-US" dirty="0"/>
              <a:t>災害時は、被害状況や住民の避難状況</a:t>
            </a:r>
            <a:r>
              <a:rPr kumimoji="1" lang="en-US" altLang="ja-JP" dirty="0"/>
              <a:t>/</a:t>
            </a:r>
            <a:r>
              <a:rPr kumimoji="1" lang="ja-JP" altLang="en-US" dirty="0"/>
              <a:t>救援物資の手配の把握がスムーズに行える。</a:t>
            </a:r>
            <a:endParaRPr kumimoji="1" lang="en-US" altLang="ja-JP" dirty="0"/>
          </a:p>
          <a:p>
            <a:r>
              <a:rPr kumimoji="1" lang="ja-JP" altLang="en-US" dirty="0"/>
              <a:t>地域の統合インフラ情報をリアルタイムで受け散り、日常生活でも活用できる。</a:t>
            </a:r>
            <a:endParaRPr kumimoji="1" lang="en-US" altLang="ja-JP" dirty="0"/>
          </a:p>
        </p:txBody>
      </p:sp>
    </p:spTree>
    <p:extLst>
      <p:ext uri="{BB962C8B-B14F-4D97-AF65-F5344CB8AC3E}">
        <p14:creationId xmlns:p14="http://schemas.microsoft.com/office/powerpoint/2010/main" val="326174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75FC36-08BD-357F-2F66-285B04D51192}"/>
              </a:ext>
            </a:extLst>
          </p:cNvPr>
          <p:cNvSpPr>
            <a:spLocks noGrp="1"/>
          </p:cNvSpPr>
          <p:nvPr>
            <p:ph type="title"/>
          </p:nvPr>
        </p:nvSpPr>
        <p:spPr/>
        <p:txBody>
          <a:bodyPr/>
          <a:lstStyle/>
          <a:p>
            <a:r>
              <a:rPr kumimoji="1" lang="ja-JP" altLang="en-US" dirty="0"/>
              <a:t>■効果（</a:t>
            </a:r>
            <a:r>
              <a:rPr kumimoji="1" lang="en-US" altLang="ja-JP" dirty="0"/>
              <a:t>NSCS</a:t>
            </a:r>
            <a:r>
              <a:rPr kumimoji="1" lang="ja-JP" altLang="en-US" dirty="0"/>
              <a:t>側のメリット）</a:t>
            </a:r>
          </a:p>
        </p:txBody>
      </p:sp>
      <p:sp>
        <p:nvSpPr>
          <p:cNvPr id="3" name="コンテンツ プレースホルダー 2">
            <a:extLst>
              <a:ext uri="{FF2B5EF4-FFF2-40B4-BE49-F238E27FC236}">
                <a16:creationId xmlns:a16="http://schemas.microsoft.com/office/drawing/2014/main" id="{FAC8E789-76C4-E1F1-E623-AAC231898F39}"/>
              </a:ext>
            </a:extLst>
          </p:cNvPr>
          <p:cNvSpPr>
            <a:spLocks noGrp="1"/>
          </p:cNvSpPr>
          <p:nvPr>
            <p:ph idx="1"/>
          </p:nvPr>
        </p:nvSpPr>
        <p:spPr>
          <a:xfrm>
            <a:off x="1141412" y="1988456"/>
            <a:ext cx="9905999" cy="4251025"/>
          </a:xfrm>
        </p:spPr>
        <p:txBody>
          <a:bodyPr>
            <a:normAutofit fontScale="70000" lnSpcReduction="20000"/>
          </a:bodyPr>
          <a:lstStyle/>
          <a:p>
            <a:r>
              <a:rPr kumimoji="1" lang="ja-JP" altLang="en-US" u="sng" dirty="0"/>
              <a:t>新たな事業領域への拡大</a:t>
            </a:r>
          </a:p>
          <a:p>
            <a:pPr marL="0" indent="0">
              <a:buNone/>
            </a:pPr>
            <a:r>
              <a:rPr kumimoji="1" lang="ja-JP" altLang="en-US" dirty="0"/>
              <a:t>⇒新規ビジネス創出により、既存事業への依存度を下げ、経営リスクの分散が可能。</a:t>
            </a:r>
            <a:endParaRPr kumimoji="1" lang="en-US" altLang="ja-JP" dirty="0"/>
          </a:p>
          <a:p>
            <a:pPr marL="0" indent="0">
              <a:buNone/>
            </a:pPr>
            <a:r>
              <a:rPr kumimoji="1" lang="ja-JP" altLang="en-US" dirty="0"/>
              <a:t>　 </a:t>
            </a:r>
            <a:r>
              <a:rPr kumimoji="1" lang="en-US" altLang="ja-JP" dirty="0"/>
              <a:t>HPC</a:t>
            </a:r>
            <a:r>
              <a:rPr kumimoji="1" lang="ja-JP" altLang="en-US" dirty="0"/>
              <a:t>解析サービスは社会的課題の解決につながる研究に貢献できる可能性がある。</a:t>
            </a:r>
          </a:p>
          <a:p>
            <a:pPr marL="0" indent="0">
              <a:buNone/>
            </a:pPr>
            <a:r>
              <a:rPr kumimoji="1" lang="ja-JP" altLang="en-US" dirty="0"/>
              <a:t>　 </a:t>
            </a:r>
            <a:r>
              <a:rPr kumimoji="1" lang="en-US" altLang="ja-JP" dirty="0"/>
              <a:t>CC&amp;EC</a:t>
            </a:r>
            <a:r>
              <a:rPr kumimoji="1" lang="ja-JP" altLang="en-US" dirty="0"/>
              <a:t>サービスはアイディア次第で適用範囲を広げることができ、</a:t>
            </a:r>
            <a:endParaRPr kumimoji="1" lang="en-US" altLang="ja-JP" dirty="0"/>
          </a:p>
          <a:p>
            <a:pPr marL="0" indent="0">
              <a:buNone/>
            </a:pPr>
            <a:r>
              <a:rPr lang="ja-JP" altLang="en-US" dirty="0"/>
              <a:t>　 </a:t>
            </a:r>
            <a:r>
              <a:rPr kumimoji="1" lang="ja-JP" altLang="en-US" dirty="0"/>
              <a:t>長期的にニーズのある領域のため成長性が見込める。</a:t>
            </a:r>
          </a:p>
          <a:p>
            <a:pPr marL="0" indent="0">
              <a:buNone/>
            </a:pPr>
            <a:r>
              <a:rPr kumimoji="1" lang="ja-JP" altLang="en-US" dirty="0"/>
              <a:t> 　</a:t>
            </a:r>
            <a:r>
              <a:rPr lang="ja-JP" altLang="en-US" dirty="0"/>
              <a:t>長岡</a:t>
            </a:r>
            <a:r>
              <a:rPr kumimoji="1" lang="ja-JP" altLang="en-US" dirty="0"/>
              <a:t>エリアでのサービス提供を起点に新潟県内全域または国内全域を市場として販路拡大可能。</a:t>
            </a:r>
          </a:p>
          <a:p>
            <a:pPr marL="0" indent="0">
              <a:buNone/>
            </a:pPr>
            <a:endParaRPr kumimoji="1" lang="en-US" altLang="ja-JP" dirty="0"/>
          </a:p>
          <a:p>
            <a:r>
              <a:rPr kumimoji="1" lang="ja-JP" altLang="en-US" u="sng" dirty="0"/>
              <a:t>幅広いキャリア形成およびモチベーションの向上</a:t>
            </a:r>
          </a:p>
          <a:p>
            <a:pPr marL="0" indent="0">
              <a:buNone/>
            </a:pPr>
            <a:r>
              <a:rPr kumimoji="1" lang="ja-JP" altLang="en-US" dirty="0"/>
              <a:t>⇒新たな人材のニーズが発生し</a:t>
            </a:r>
            <a:r>
              <a:rPr lang="ja-JP" altLang="en-US" dirty="0"/>
              <a:t>、</a:t>
            </a:r>
            <a:r>
              <a:rPr kumimoji="1" lang="ja-JP" altLang="en-US" dirty="0"/>
              <a:t>リスキリングやジョブローテーションにより社内が活性化する。</a:t>
            </a:r>
            <a:endParaRPr kumimoji="1" lang="en-US" altLang="ja-JP" dirty="0"/>
          </a:p>
          <a:p>
            <a:pPr marL="0" indent="0">
              <a:buNone/>
            </a:pPr>
            <a:r>
              <a:rPr kumimoji="1" lang="ja-JP" altLang="en-US" dirty="0"/>
              <a:t>　 キャリアの選択肢増加や若手人材の積極的な活躍につながる。</a:t>
            </a:r>
            <a:endParaRPr kumimoji="1" lang="en-US" altLang="ja-JP" dirty="0"/>
          </a:p>
          <a:p>
            <a:pPr marL="0" indent="0">
              <a:buNone/>
            </a:pPr>
            <a:r>
              <a:rPr lang="ja-JP" altLang="en-US" dirty="0"/>
              <a:t>　 地域の課題解決にもつながることから社会貢献の意義を強く感じられる。</a:t>
            </a:r>
            <a:endParaRPr kumimoji="1" lang="ja-JP" altLang="en-US" dirty="0"/>
          </a:p>
        </p:txBody>
      </p:sp>
    </p:spTree>
    <p:extLst>
      <p:ext uri="{BB962C8B-B14F-4D97-AF65-F5344CB8AC3E}">
        <p14:creationId xmlns:p14="http://schemas.microsoft.com/office/powerpoint/2010/main" val="2988778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258730-8FC1-291B-3EDC-DA21B58CEBA7}"/>
              </a:ext>
            </a:extLst>
          </p:cNvPr>
          <p:cNvSpPr>
            <a:spLocks noGrp="1"/>
          </p:cNvSpPr>
          <p:nvPr>
            <p:ph type="title"/>
          </p:nvPr>
        </p:nvSpPr>
        <p:spPr/>
        <p:txBody>
          <a:bodyPr/>
          <a:lstStyle/>
          <a:p>
            <a:r>
              <a:rPr kumimoji="1" lang="ja-JP" altLang="en-US" dirty="0"/>
              <a:t>■</a:t>
            </a:r>
            <a:r>
              <a:rPr kumimoji="1" lang="en-US" altLang="ja-JP" dirty="0"/>
              <a:t>【</a:t>
            </a:r>
            <a:r>
              <a:rPr kumimoji="1" lang="ja-JP" altLang="en-US" dirty="0"/>
              <a:t>参考</a:t>
            </a:r>
            <a:r>
              <a:rPr kumimoji="1" lang="en-US" altLang="ja-JP" dirty="0"/>
              <a:t>】</a:t>
            </a:r>
            <a:r>
              <a:rPr kumimoji="1" lang="ja-JP" altLang="en-US" dirty="0"/>
              <a:t>他社競合サービス</a:t>
            </a:r>
          </a:p>
        </p:txBody>
      </p:sp>
      <p:sp>
        <p:nvSpPr>
          <p:cNvPr id="3" name="コンテンツ プレースホルダー 2">
            <a:extLst>
              <a:ext uri="{FF2B5EF4-FFF2-40B4-BE49-F238E27FC236}">
                <a16:creationId xmlns:a16="http://schemas.microsoft.com/office/drawing/2014/main" id="{164322B9-7837-ABCF-B724-37CBD560DDB2}"/>
              </a:ext>
            </a:extLst>
          </p:cNvPr>
          <p:cNvSpPr>
            <a:spLocks noGrp="1"/>
          </p:cNvSpPr>
          <p:nvPr>
            <p:ph idx="1"/>
          </p:nvPr>
        </p:nvSpPr>
        <p:spPr>
          <a:xfrm>
            <a:off x="1141412" y="2249486"/>
            <a:ext cx="9905999" cy="4239804"/>
          </a:xfrm>
        </p:spPr>
        <p:txBody>
          <a:bodyPr>
            <a:normAutofit/>
          </a:bodyPr>
          <a:lstStyle/>
          <a:p>
            <a:r>
              <a:rPr kumimoji="1" lang="en-US" altLang="ja-JP" dirty="0"/>
              <a:t>HPC</a:t>
            </a:r>
            <a:r>
              <a:rPr kumimoji="1" lang="ja-JP" altLang="en-US" dirty="0"/>
              <a:t>システムズ株式会社</a:t>
            </a:r>
            <a:endParaRPr kumimoji="1" lang="en-US" altLang="ja-JP" dirty="0"/>
          </a:p>
          <a:p>
            <a:r>
              <a:rPr lang="en-US" altLang="ja-JP" dirty="0">
                <a:hlinkClick r:id="rId2"/>
              </a:rPr>
              <a:t>HPC</a:t>
            </a:r>
            <a:r>
              <a:rPr lang="ja-JP" altLang="en-US" dirty="0">
                <a:hlinkClick r:id="rId2"/>
              </a:rPr>
              <a:t>・</a:t>
            </a:r>
            <a:r>
              <a:rPr lang="en-US" altLang="ja-JP" dirty="0">
                <a:hlinkClick r:id="rId2"/>
              </a:rPr>
              <a:t>Deep Learning</a:t>
            </a:r>
            <a:r>
              <a:rPr lang="ja-JP" altLang="en-US" dirty="0">
                <a:hlinkClick r:id="rId2"/>
              </a:rPr>
              <a:t>・</a:t>
            </a:r>
            <a:r>
              <a:rPr lang="en-US" altLang="ja-JP" dirty="0">
                <a:hlinkClick r:id="rId2"/>
              </a:rPr>
              <a:t>AI </a:t>
            </a:r>
            <a:r>
              <a:rPr lang="ja-JP" altLang="en-US" dirty="0">
                <a:hlinkClick r:id="rId2"/>
              </a:rPr>
              <a:t>製品</a:t>
            </a:r>
            <a:r>
              <a:rPr lang="en-US" altLang="ja-JP" dirty="0">
                <a:hlinkClick r:id="rId2"/>
              </a:rPr>
              <a:t>&amp;</a:t>
            </a:r>
            <a:r>
              <a:rPr lang="ja-JP" altLang="en-US" dirty="0">
                <a:hlinkClick r:id="rId2"/>
              </a:rPr>
              <a:t>サービス </a:t>
            </a:r>
            <a:r>
              <a:rPr lang="en-US" altLang="ja-JP" dirty="0">
                <a:hlinkClick r:id="rId2"/>
              </a:rPr>
              <a:t>| HPC</a:t>
            </a:r>
            <a:r>
              <a:rPr lang="ja-JP" altLang="en-US" dirty="0">
                <a:hlinkClick r:id="rId2"/>
              </a:rPr>
              <a:t>システムズはすべての研究開発者に計算力を提供します。</a:t>
            </a:r>
            <a:endParaRPr lang="en-US" altLang="ja-JP" dirty="0"/>
          </a:p>
          <a:p>
            <a:endParaRPr kumimoji="1" lang="ja-JP" altLang="en-US" dirty="0"/>
          </a:p>
        </p:txBody>
      </p:sp>
    </p:spTree>
    <p:extLst>
      <p:ext uri="{BB962C8B-B14F-4D97-AF65-F5344CB8AC3E}">
        <p14:creationId xmlns:p14="http://schemas.microsoft.com/office/powerpoint/2010/main" val="3584519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回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回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TM04033919[[fn=回路]]</Template>
  <TotalTime>3230</TotalTime>
  <Words>781</Words>
  <Application>Microsoft Office PowerPoint</Application>
  <PresentationFormat>ワイド画面</PresentationFormat>
  <Paragraphs>65</Paragraphs>
  <Slides>8</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8</vt:i4>
      </vt:variant>
    </vt:vector>
  </HeadingPairs>
  <TitlesOfParts>
    <vt:vector size="11" baseType="lpstr">
      <vt:lpstr>Arial</vt:lpstr>
      <vt:lpstr>Tw Cen MT</vt:lpstr>
      <vt:lpstr>回路</vt:lpstr>
      <vt:lpstr>39期ビジネスアイディア</vt:lpstr>
      <vt:lpstr>目次</vt:lpstr>
      <vt:lpstr>■ソフトウェア開発と関連する社会的MISSION</vt:lpstr>
      <vt:lpstr>■ビジネスアイディアの概要 HPC解析/CC&amp;ECサービス</vt:lpstr>
      <vt:lpstr>■ターゲット市場</vt:lpstr>
      <vt:lpstr>■効果（顧客側のメリット）</vt:lpstr>
      <vt:lpstr>■効果（NSCS側のメリット）</vt:lpstr>
      <vt:lpstr>■【参考】他社競合サービス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39期ビジネスアイディア</dc:title>
  <dc:creator>中村 洋太</dc:creator>
  <cp:lastModifiedBy>Nakamura Yota／中村　洋太／AI</cp:lastModifiedBy>
  <cp:revision>30</cp:revision>
  <dcterms:created xsi:type="dcterms:W3CDTF">2023-08-31T13:03:39Z</dcterms:created>
  <dcterms:modified xsi:type="dcterms:W3CDTF">2023-12-28T08:49:53Z</dcterms:modified>
</cp:coreProperties>
</file>