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16"/>
  </p:notesMasterIdLst>
  <p:sldIdLst>
    <p:sldId id="573" r:id="rId5"/>
    <p:sldId id="1141" r:id="rId6"/>
    <p:sldId id="1153" r:id="rId7"/>
    <p:sldId id="1154" r:id="rId8"/>
    <p:sldId id="1155" r:id="rId9"/>
    <p:sldId id="1156" r:id="rId10"/>
    <p:sldId id="1160" r:id="rId11"/>
    <p:sldId id="1157" r:id="rId12"/>
    <p:sldId id="1159" r:id="rId13"/>
    <p:sldId id="1161" r:id="rId14"/>
    <p:sldId id="1158" r:id="rId15"/>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6758" autoAdjust="0"/>
  </p:normalViewPr>
  <p:slideViewPr>
    <p:cSldViewPr snapToGrid="0" snapToObjects="1">
      <p:cViewPr varScale="1">
        <p:scale>
          <a:sx n="65" d="100"/>
          <a:sy n="65" d="100"/>
        </p:scale>
        <p:origin x="6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2024/2/14</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220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275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91806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10967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5617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300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1136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068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604C82-F11D-4FF3-8197-129AFFCF8FE1}" type="datetime1">
              <a:rPr kumimoji="1" lang="ja-JP" altLang="en-US" smtClean="0"/>
              <a:pPr/>
              <a:t>2024/2/14</a:t>
            </a:fld>
            <a:endParaRPr kumimoji="1" lang="ja-JP" altLang="en-US"/>
          </a:p>
        </p:txBody>
      </p:sp>
      <p:sp>
        <p:nvSpPr>
          <p:cNvPr id="3" name="フッター プレースホルダー 2"/>
          <p:cNvSpPr>
            <a:spLocks noGrp="1"/>
          </p:cNvSpPr>
          <p:nvPr>
            <p:ph type="ftr" sz="quarter" idx="11"/>
          </p:nvPr>
        </p:nvSpPr>
        <p:spPr/>
        <p:txBody>
          <a:bodyPr/>
          <a:lstStyle/>
          <a:p>
            <a:endParaRPr lang="ja-JP" altLang="en-US"/>
          </a:p>
        </p:txBody>
      </p:sp>
      <p:sp>
        <p:nvSpPr>
          <p:cNvPr id="4" name="スライド番号プレースホルダー 3"/>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2813130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4745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87D4C-40C5-A840-B7BB-DC35E4823E0E}" type="datetimeFigureOut">
              <a:rPr kumimoji="1" lang="ja-JP" altLang="en-US" smtClean="0"/>
              <a:pPr/>
              <a:t>2024/2/14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02991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87D4C-40C5-A840-B7BB-DC35E4823E0E}" type="datetimeFigureOut">
              <a:rPr kumimoji="1" lang="ja-JP" altLang="en-US" smtClean="0"/>
              <a:pPr/>
              <a:t>2024/2/14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6019544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dirty="0">
                <a:latin typeface="Meiryo UI" pitchFamily="50" charset="-128"/>
                <a:ea typeface="Meiryo UI" pitchFamily="50" charset="-128"/>
                <a:cs typeface="Meiryo UI" pitchFamily="50" charset="-128"/>
              </a:rPr>
              <a:t>5</a:t>
            </a:r>
            <a:r>
              <a:rPr lang="ja-JP" altLang="en-US" sz="2400" dirty="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fontScale="90000"/>
          </a:bodyPr>
          <a:lstStyle/>
          <a:p>
            <a:pPr algn="l"/>
            <a:br>
              <a:rPr lang="en-US" altLang="ja-JP" dirty="0"/>
            </a:br>
            <a:r>
              <a:rPr lang="ja-JP" altLang="en-US" dirty="0"/>
              <a:t>■</a:t>
            </a:r>
            <a:r>
              <a:rPr lang="en-US" altLang="ja-JP" dirty="0"/>
              <a:t>CC&amp;EC</a:t>
            </a:r>
            <a:endParaRPr lang="ja-JP" altLang="en-US" dirty="0"/>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85000" lnSpcReduction="20000"/>
          </a:bodyPr>
          <a:lstStyle/>
          <a:p>
            <a:r>
              <a:rPr lang="ja-JP" altLang="en-US" dirty="0"/>
              <a:t>食料品</a:t>
            </a:r>
            <a:r>
              <a:rPr lang="en-US" altLang="ja-JP" dirty="0"/>
              <a:t>/</a:t>
            </a:r>
            <a:r>
              <a:rPr lang="ja-JP" altLang="en-US" dirty="0"/>
              <a:t>日用品を一括購入できる地域密着サービスの競合はなし。</a:t>
            </a:r>
            <a:endParaRPr lang="en-US" altLang="ja-JP" dirty="0"/>
          </a:p>
          <a:p>
            <a:r>
              <a:rPr lang="ja-JP" altLang="en-US" dirty="0"/>
              <a:t>高齢化</a:t>
            </a:r>
            <a:r>
              <a:rPr lang="en-US" altLang="ja-JP" dirty="0"/>
              <a:t>/</a:t>
            </a:r>
            <a:r>
              <a:rPr lang="ja-JP" altLang="en-US" dirty="0"/>
              <a:t>過疎化地域は今後増加するため、県内全域に販路の拡大可能。</a:t>
            </a:r>
            <a:endParaRPr lang="en-US" altLang="ja-JP" dirty="0"/>
          </a:p>
          <a:p>
            <a:r>
              <a:rPr lang="ja-JP" altLang="en-US" dirty="0"/>
              <a:t>簡易診察サービスは自宅のタブレット端末で診察し薬を処方できるため、軽度な症状であれば医療機関まで足を運ぶ必要がなくなる。</a:t>
            </a:r>
          </a:p>
          <a:p>
            <a:r>
              <a:rPr lang="ja-JP" altLang="en-US" dirty="0"/>
              <a:t>物資配達サービスにより、物資の計画的管理が可能。</a:t>
            </a:r>
            <a:endParaRPr lang="en-US" altLang="ja-JP" dirty="0"/>
          </a:p>
          <a:p>
            <a:r>
              <a:rPr lang="ja-JP" altLang="en-US" dirty="0"/>
              <a:t>災害時の被害状況</a:t>
            </a:r>
            <a:r>
              <a:rPr lang="en-US" altLang="ja-JP" dirty="0"/>
              <a:t>/</a:t>
            </a:r>
            <a:r>
              <a:rPr lang="ja-JP" altLang="en-US" dirty="0"/>
              <a:t>避難経路</a:t>
            </a:r>
            <a:r>
              <a:rPr lang="en-US" altLang="ja-JP" dirty="0"/>
              <a:t>/</a:t>
            </a:r>
            <a:r>
              <a:rPr lang="ja-JP" altLang="en-US" dirty="0"/>
              <a:t>救援物資の手配の把握がスムーズに行える。</a:t>
            </a:r>
          </a:p>
          <a:p>
            <a:r>
              <a:rPr lang="ja-JP" altLang="en-US" dirty="0"/>
              <a:t>天候状況や冬季の道路の路面状態の把握にも活用可能。</a:t>
            </a:r>
          </a:p>
          <a:p>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10</a:t>
            </a:fld>
            <a:endParaRPr lang="ja-JP" altLang="en-US" dirty="0"/>
          </a:p>
        </p:txBody>
      </p:sp>
    </p:spTree>
    <p:extLst>
      <p:ext uri="{BB962C8B-B14F-4D97-AF65-F5344CB8AC3E}">
        <p14:creationId xmlns:p14="http://schemas.microsoft.com/office/powerpoint/2010/main" val="152812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fontScale="90000"/>
          </a:bodyPr>
          <a:lstStyle/>
          <a:p>
            <a:br>
              <a:rPr lang="en-US" altLang="ja-JP" dirty="0"/>
            </a:br>
            <a:r>
              <a:rPr lang="ja-JP" altLang="en-US" dirty="0"/>
              <a:t>支出</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sz="half" idx="1"/>
          </p:nvPr>
        </p:nvSpPr>
        <p:spPr/>
        <p:txBody>
          <a:bodyPr/>
          <a:lstStyle/>
          <a:p>
            <a:r>
              <a:rPr lang="ja-JP" altLang="en-US" dirty="0"/>
              <a:t>開発費</a:t>
            </a:r>
            <a:endParaRPr lang="en-US" altLang="ja-JP" dirty="0"/>
          </a:p>
          <a:p>
            <a:r>
              <a:rPr lang="en-US" altLang="ja-JP" dirty="0"/>
              <a:t>Xeon</a:t>
            </a:r>
            <a:r>
              <a:rPr lang="ja-JP" altLang="en-US" dirty="0"/>
              <a:t>サーバ購入</a:t>
            </a:r>
            <a:endParaRPr lang="en-US" altLang="ja-JP" dirty="0"/>
          </a:p>
          <a:p>
            <a:r>
              <a:rPr lang="en-US" altLang="ja-JP" dirty="0"/>
              <a:t>HPC</a:t>
            </a:r>
            <a:r>
              <a:rPr lang="ja-JP" altLang="en-US" dirty="0"/>
              <a:t>インフラ構築工数</a:t>
            </a:r>
            <a:endParaRPr lang="en-US" altLang="ja-JP" dirty="0"/>
          </a:p>
          <a:p>
            <a:r>
              <a:rPr lang="ja-JP" altLang="en-US" dirty="0"/>
              <a:t>簡易診断サービス</a:t>
            </a:r>
            <a:endParaRPr lang="en-US" altLang="ja-JP" dirty="0"/>
          </a:p>
          <a:p>
            <a:endParaRPr lang="ja-JP" altLang="en-US" dirty="0"/>
          </a:p>
        </p:txBody>
      </p:sp>
      <p:sp>
        <p:nvSpPr>
          <p:cNvPr id="11" name="コンテンツ プレースホルダー 10">
            <a:extLst>
              <a:ext uri="{FF2B5EF4-FFF2-40B4-BE49-F238E27FC236}">
                <a16:creationId xmlns:a16="http://schemas.microsoft.com/office/drawing/2014/main" id="{E2EC41B7-C843-00AD-AF73-121C73786224}"/>
              </a:ext>
            </a:extLst>
          </p:cNvPr>
          <p:cNvSpPr>
            <a:spLocks noGrp="1"/>
          </p:cNvSpPr>
          <p:nvPr>
            <p:ph sz="half" idx="2"/>
          </p:nvPr>
        </p:nvSpPr>
        <p:spPr/>
        <p:txBody>
          <a:bodyPr/>
          <a:lstStyle/>
          <a:p>
            <a:r>
              <a:rPr lang="ja-JP" altLang="en-US" dirty="0"/>
              <a:t>運用</a:t>
            </a:r>
            <a:r>
              <a:rPr lang="en-US" altLang="ja-JP" dirty="0"/>
              <a:t>/</a:t>
            </a:r>
            <a:r>
              <a:rPr lang="ja-JP" altLang="en-US" dirty="0"/>
              <a:t>保守</a:t>
            </a:r>
            <a:endParaRPr lang="en-US" altLang="ja-JP" dirty="0"/>
          </a:p>
          <a:p>
            <a:r>
              <a:rPr lang="ja-JP" altLang="en-US" dirty="0"/>
              <a:t>サーバ管理ソフト（</a:t>
            </a:r>
            <a:r>
              <a:rPr lang="en-US" altLang="ja-JP" dirty="0"/>
              <a:t>mackerel</a:t>
            </a:r>
            <a:r>
              <a:rPr lang="ja-JP" altLang="en-US" dirty="0"/>
              <a:t>）</a:t>
            </a:r>
            <a:endParaRPr lang="en-US" altLang="ja-JP" dirty="0"/>
          </a:p>
          <a:p>
            <a:r>
              <a:rPr lang="ja-JP" altLang="en-US" dirty="0"/>
              <a:t>タブレット端末リース</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11</a:t>
            </a:fld>
            <a:endParaRPr lang="ja-JP" altLang="en-US" dirty="0"/>
          </a:p>
        </p:txBody>
      </p:sp>
    </p:spTree>
    <p:extLst>
      <p:ext uri="{BB962C8B-B14F-4D97-AF65-F5344CB8AC3E}">
        <p14:creationId xmlns:p14="http://schemas.microsoft.com/office/powerpoint/2010/main" val="163954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normAutofit fontScale="90000"/>
          </a:bodyPr>
          <a:lstStyle/>
          <a:p>
            <a:pPr algn="l"/>
            <a:br>
              <a:rPr lang="en-US" altLang="ja-JP" dirty="0"/>
            </a:br>
            <a:r>
              <a:rPr lang="ja-JP" altLang="en-US" sz="2700" dirty="0"/>
              <a:t>地域連携と</a:t>
            </a:r>
            <a:r>
              <a:rPr lang="en-US" altLang="ja-JP" sz="2700" dirty="0"/>
              <a:t>IT</a:t>
            </a:r>
            <a:r>
              <a:rPr lang="ja-JP" altLang="en-US" sz="2700" dirty="0"/>
              <a:t>サービスを組み合わせ社会の課題を解決する</a:t>
            </a:r>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p:txBody>
          <a:bodyPr>
            <a:normAutofit fontScale="55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サーバと遠隔地のデバイスを連携し、情報を共有する仕組みを提供。</a:t>
            </a:r>
            <a:endParaRPr lang="en-US" altLang="ja-JP" dirty="0"/>
          </a:p>
          <a:p>
            <a:pPr marL="0" indent="0">
              <a:buNone/>
            </a:pPr>
            <a:r>
              <a:rPr lang="ja-JP" altLang="en-US" dirty="0"/>
              <a:t>　　例：物資供給サービス（各家庭の冬季の灯油</a:t>
            </a:r>
            <a:r>
              <a:rPr lang="en-US" altLang="ja-JP" dirty="0"/>
              <a:t>/</a:t>
            </a:r>
            <a:r>
              <a:rPr lang="ja-JP" altLang="en-US" dirty="0"/>
              <a:t>食料品</a:t>
            </a:r>
            <a:r>
              <a:rPr lang="en-US" altLang="ja-JP" dirty="0"/>
              <a:t>/</a:t>
            </a:r>
            <a:r>
              <a:rPr lang="ja-JP" altLang="en-US" dirty="0"/>
              <a:t>日用品の減り具合を監視）</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簡易診察サービス（自宅の端末から医療機関</a:t>
            </a:r>
            <a:r>
              <a:rPr lang="en-US" altLang="ja-JP" dirty="0"/>
              <a:t>/</a:t>
            </a:r>
            <a:r>
              <a:rPr lang="ja-JP" altLang="en-US" dirty="0"/>
              <a:t>薬局へ接続）</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a:bodyPr>
          <a:lstStyle/>
          <a:p>
            <a:r>
              <a:rPr lang="ja-JP" altLang="en-US" sz="1800" dirty="0"/>
              <a:t>■</a:t>
            </a:r>
            <a:r>
              <a:rPr lang="en-US" altLang="ja-JP" sz="1800" dirty="0"/>
              <a:t>HPC</a:t>
            </a:r>
            <a:r>
              <a:rPr lang="ja-JP" altLang="en-US" sz="1800" dirty="0"/>
              <a:t>解析の必要性</a:t>
            </a:r>
            <a:endParaRPr lang="en-US" altLang="ja-JP" sz="1800" dirty="0"/>
          </a:p>
          <a:p>
            <a:r>
              <a:rPr lang="ja-JP" altLang="en-US" sz="1800" dirty="0"/>
              <a:t>下記の様々な解析処理には大規模な演算処理を行える仕組みが必要。</a:t>
            </a:r>
            <a:endParaRPr lang="en-US" altLang="ja-JP" sz="1800" dirty="0"/>
          </a:p>
          <a:p>
            <a:r>
              <a:rPr lang="ja-JP" altLang="en-US" sz="1800" dirty="0"/>
              <a:t>ウイルスの構造解析やワクチン開発</a:t>
            </a:r>
            <a:endParaRPr lang="en-US" altLang="ja-JP" sz="1800" dirty="0"/>
          </a:p>
          <a:p>
            <a:r>
              <a:rPr lang="ja-JP" altLang="en-US" sz="1800" dirty="0"/>
              <a:t>災害予測や被害状況の把握</a:t>
            </a:r>
            <a:endParaRPr lang="en-US" altLang="ja-JP" sz="1800" dirty="0"/>
          </a:p>
          <a:p>
            <a:r>
              <a:rPr lang="ja-JP" altLang="en-US" sz="1800" dirty="0"/>
              <a:t>機械産業（自動車開発</a:t>
            </a:r>
            <a:r>
              <a:rPr lang="en-US" altLang="ja-JP" sz="1800" dirty="0"/>
              <a:t>/</a:t>
            </a:r>
            <a:r>
              <a:rPr lang="ja-JP" altLang="en-US" sz="1800" dirty="0"/>
              <a:t>工場の生産システム）の効率化</a:t>
            </a:r>
            <a:endParaRPr lang="en-US" altLang="ja-JP" sz="1800" dirty="0"/>
          </a:p>
          <a:p>
            <a:r>
              <a:rPr lang="ja-JP" altLang="en-US" sz="1800" dirty="0"/>
              <a:t>顧客の消費動向・予測のデータ分析によるニーズの把握</a:t>
            </a:r>
            <a:endParaRPr lang="en-US" altLang="ja-JP" sz="1800" dirty="0"/>
          </a:p>
          <a:p>
            <a:endParaRPr lang="en-US" altLang="ja-JP" sz="1800" dirty="0"/>
          </a:p>
          <a:p>
            <a:r>
              <a:rPr lang="ja-JP" altLang="en-US" sz="1800" dirty="0"/>
              <a:t>■</a:t>
            </a:r>
            <a:r>
              <a:rPr lang="en-US" altLang="ja-JP" sz="1800" dirty="0"/>
              <a:t>CC&amp;EC</a:t>
            </a:r>
            <a:r>
              <a:rPr lang="ja-JP" altLang="en-US" sz="1800" dirty="0"/>
              <a:t>の必要性</a:t>
            </a:r>
            <a:endParaRPr lang="en-US" altLang="ja-JP" sz="1800" dirty="0"/>
          </a:p>
          <a:p>
            <a:r>
              <a:rPr lang="ja-JP" altLang="en-US" sz="1800" dirty="0"/>
              <a:t>高齢化</a:t>
            </a:r>
            <a:r>
              <a:rPr lang="en-US" altLang="ja-JP" sz="1800" dirty="0"/>
              <a:t>/</a:t>
            </a:r>
            <a:r>
              <a:rPr lang="ja-JP" altLang="en-US" sz="1800" dirty="0"/>
              <a:t>過疎化が進む地域では、買い物や医療機関の受診が困難。</a:t>
            </a:r>
            <a:endParaRPr lang="en-US" altLang="ja-JP" sz="1800" dirty="0"/>
          </a:p>
          <a:p>
            <a:r>
              <a:rPr lang="ja-JP" altLang="en-US" sz="1800" dirty="0"/>
              <a:t>消耗品等の物資配達や自宅で簡易診察を行える仕組みが必要。</a:t>
            </a:r>
            <a:endParaRPr lang="en-US" altLang="ja-JP" sz="1800" dirty="0"/>
          </a:p>
          <a:p>
            <a:r>
              <a:rPr lang="ja-JP" altLang="en-US" sz="1800" dirty="0"/>
              <a:t>災害時の避難指示や最適な救助ルートの把握に防災</a:t>
            </a:r>
            <a:r>
              <a:rPr lang="en-US" altLang="ja-JP" sz="1800" dirty="0"/>
              <a:t>/</a:t>
            </a:r>
            <a:r>
              <a:rPr lang="ja-JP" altLang="en-US" sz="1800" dirty="0"/>
              <a:t>気象</a:t>
            </a:r>
            <a:r>
              <a:rPr lang="en-US" altLang="ja-JP" sz="1800" dirty="0"/>
              <a:t>/</a:t>
            </a:r>
            <a:r>
              <a:rPr lang="ja-JP" altLang="en-US" sz="1800" dirty="0"/>
              <a:t>交通情報が必要。</a:t>
            </a:r>
            <a:endParaRPr lang="en-US" altLang="ja-JP" sz="1800" dirty="0"/>
          </a:p>
          <a:p>
            <a:endParaRPr lang="en-US" altLang="ja-JP" sz="1800"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55000" lnSpcReduction="20000"/>
          </a:bodyPr>
          <a:lstStyle/>
          <a:p>
            <a:r>
              <a:rPr lang="ja-JP" altLang="en-US" sz="3200" dirty="0"/>
              <a:t>■</a:t>
            </a:r>
            <a:r>
              <a:rPr lang="en-US" altLang="ja-JP" sz="3200" dirty="0"/>
              <a:t>HPC</a:t>
            </a:r>
            <a:r>
              <a:rPr lang="ja-JP" altLang="en-US" sz="3200" dirty="0"/>
              <a:t>解析</a:t>
            </a:r>
            <a:endParaRPr lang="en-US" altLang="ja-JP" dirty="0"/>
          </a:p>
          <a:p>
            <a:r>
              <a:rPr lang="ja-JP" altLang="en-US" dirty="0"/>
              <a:t>スパコン利用にはリソース</a:t>
            </a:r>
            <a:r>
              <a:rPr lang="en-US" altLang="ja-JP" dirty="0"/>
              <a:t>/</a:t>
            </a:r>
            <a:r>
              <a:rPr lang="ja-JP" altLang="en-US" dirty="0"/>
              <a:t>占有期間の指定予約が必要。</a:t>
            </a:r>
            <a:endParaRPr lang="en-US" altLang="ja-JP" dirty="0"/>
          </a:p>
          <a:p>
            <a:r>
              <a:rPr lang="ja-JP" altLang="en-US" dirty="0"/>
              <a:t>大学等の研究機関</a:t>
            </a:r>
            <a:r>
              <a:rPr lang="en-US" altLang="ja-JP" dirty="0"/>
              <a:t>/</a:t>
            </a:r>
            <a:r>
              <a:rPr lang="ja-JP" altLang="en-US" dirty="0"/>
              <a:t>大企業を中心に利用されている。</a:t>
            </a:r>
            <a:endParaRPr lang="en-US" altLang="ja-JP" dirty="0"/>
          </a:p>
          <a:p>
            <a:r>
              <a:rPr lang="ja-JP" altLang="en-US" dirty="0"/>
              <a:t>インフラ構築・保守が大変なため、提供サービスの利用が一般的だが高コスト。</a:t>
            </a:r>
            <a:endParaRPr lang="en-US" altLang="ja-JP" dirty="0"/>
          </a:p>
          <a:p>
            <a:r>
              <a:rPr lang="ja-JP" altLang="en-US" dirty="0"/>
              <a:t>解析対象のシミュレーションプログラムを作成できることが前提条件。</a:t>
            </a:r>
            <a:endParaRPr lang="en-US" altLang="ja-JP" dirty="0"/>
          </a:p>
          <a:p>
            <a:r>
              <a:rPr lang="ja-JP" altLang="en-US" dirty="0"/>
              <a:t>スパコン利用時は成果の公開を求められるケースもあり。</a:t>
            </a:r>
            <a:endParaRPr lang="en-US" altLang="ja-JP" dirty="0"/>
          </a:p>
          <a:p>
            <a:endParaRPr lang="en-US" altLang="ja-JP" dirty="0"/>
          </a:p>
          <a:p>
            <a:endParaRPr lang="en-US" altLang="ja-JP" dirty="0"/>
          </a:p>
          <a:p>
            <a:r>
              <a:rPr lang="ja-JP" altLang="en-US" sz="3200" dirty="0"/>
              <a:t>■</a:t>
            </a:r>
            <a:r>
              <a:rPr lang="en-US" altLang="ja-JP" sz="3200" dirty="0"/>
              <a:t>CC&amp;EC</a:t>
            </a:r>
            <a:endParaRPr lang="en-US" altLang="ja-JP" dirty="0"/>
          </a:p>
          <a:p>
            <a:r>
              <a:rPr lang="ja-JP" altLang="en-US" dirty="0"/>
              <a:t>食料品</a:t>
            </a:r>
            <a:r>
              <a:rPr lang="en-US" altLang="ja-JP" dirty="0"/>
              <a:t>/</a:t>
            </a:r>
            <a:r>
              <a:rPr lang="ja-JP" altLang="en-US" sz="3200" dirty="0"/>
              <a:t>日用品の購入はネットショッピングの利用が可能。</a:t>
            </a:r>
            <a:endParaRPr lang="en-US" altLang="ja-JP" sz="3200" dirty="0"/>
          </a:p>
          <a:p>
            <a:r>
              <a:rPr lang="ja-JP" altLang="en-US" dirty="0"/>
              <a:t>食料品を積んだ移動販売車を提供する地域もあり。</a:t>
            </a:r>
            <a:endParaRPr lang="en-US" altLang="ja-JP" sz="3200" dirty="0"/>
          </a:p>
          <a:p>
            <a:r>
              <a:rPr lang="ja-JP" altLang="en-US" dirty="0"/>
              <a:t>冬季に必須な灯油の配達</a:t>
            </a:r>
            <a:r>
              <a:rPr lang="ja-JP" altLang="en-US" sz="3200" dirty="0"/>
              <a:t>サービスは</a:t>
            </a:r>
            <a:r>
              <a:rPr lang="en-US" altLang="ja-JP" sz="3200" dirty="0"/>
              <a:t>GS/</a:t>
            </a:r>
            <a:r>
              <a:rPr lang="ja-JP" altLang="en-US" sz="3200" dirty="0"/>
              <a:t>ホームセンターも提供。</a:t>
            </a:r>
            <a:endParaRPr lang="en-US" altLang="ja-JP" sz="3200" dirty="0"/>
          </a:p>
          <a:p>
            <a:r>
              <a:rPr lang="ja-JP" altLang="en-US" dirty="0"/>
              <a:t>防災</a:t>
            </a:r>
            <a:r>
              <a:rPr lang="en-US" altLang="ja-JP" dirty="0"/>
              <a:t>/</a:t>
            </a:r>
            <a:r>
              <a:rPr lang="ja-JP" altLang="en-US" dirty="0"/>
              <a:t>気象</a:t>
            </a:r>
            <a:r>
              <a:rPr lang="en-US" altLang="ja-JP" dirty="0"/>
              <a:t>/</a:t>
            </a:r>
            <a:r>
              <a:rPr lang="ja-JP" altLang="en-US" dirty="0"/>
              <a:t>交通情報は個別に提供されており統合情報はない。</a:t>
            </a:r>
            <a:endParaRPr lang="en-US" altLang="ja-JP" dirty="0"/>
          </a:p>
          <a:p>
            <a:r>
              <a:rPr lang="ja-JP" altLang="en-US" dirty="0"/>
              <a:t>既存の道路情報は幹線道路中心で生活道路状況を把握できない。</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70000" lnSpcReduction="20000"/>
          </a:bodyPr>
          <a:lstStyle/>
          <a:p>
            <a:r>
              <a:rPr lang="ja-JP" altLang="en-US" dirty="0"/>
              <a:t>■</a:t>
            </a:r>
            <a:r>
              <a:rPr lang="en-US" altLang="ja-JP" dirty="0"/>
              <a:t>HPC</a:t>
            </a:r>
            <a:r>
              <a:rPr lang="ja-JP" altLang="en-US" dirty="0"/>
              <a:t>解析</a:t>
            </a:r>
            <a:endParaRPr lang="en-US" altLang="ja-JP" dirty="0"/>
          </a:p>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多数のサーバマシンの</a:t>
            </a:r>
            <a:r>
              <a:rPr lang="en-US" altLang="ja-JP" dirty="0"/>
              <a:t>IDC</a:t>
            </a:r>
            <a:r>
              <a:rPr lang="ja-JP" altLang="en-US" dirty="0"/>
              <a:t>格納スペース確保</a:t>
            </a:r>
            <a:endParaRPr lang="en-US" altLang="ja-JP" dirty="0"/>
          </a:p>
          <a:p>
            <a:r>
              <a:rPr lang="ja-JP" altLang="en-US" dirty="0"/>
              <a:t>解析対象に応じた並列化プログラムの提供</a:t>
            </a:r>
            <a:endParaRPr lang="en-US" altLang="ja-JP" dirty="0"/>
          </a:p>
          <a:p>
            <a:r>
              <a:rPr lang="ja-JP" altLang="en-US" dirty="0"/>
              <a:t>解析に必要なソフトウェアパッケージの対応</a:t>
            </a:r>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endParaRPr lang="en-US" altLang="ja-JP" dirty="0"/>
          </a:p>
          <a:p>
            <a:r>
              <a:rPr lang="ja-JP" altLang="en-US" dirty="0"/>
              <a:t>■</a:t>
            </a:r>
            <a:r>
              <a:rPr lang="en-US" altLang="ja-JP" dirty="0"/>
              <a:t>CC&amp;EC</a:t>
            </a:r>
          </a:p>
          <a:p>
            <a:r>
              <a:rPr lang="ja-JP" altLang="en-US" dirty="0"/>
              <a:t>消耗品提供企業</a:t>
            </a:r>
            <a:r>
              <a:rPr lang="en-US" altLang="ja-JP" dirty="0"/>
              <a:t>/</a:t>
            </a:r>
            <a:r>
              <a:rPr lang="ja-JP" altLang="en-US" dirty="0"/>
              <a:t>配達企業との提携</a:t>
            </a:r>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交通の統合情報提供アプリの検討</a:t>
            </a:r>
            <a:endParaRPr lang="en-US" altLang="ja-JP" dirty="0"/>
          </a:p>
          <a:p>
            <a:r>
              <a:rPr lang="ja-JP" altLang="en-US" dirty="0"/>
              <a:t>生活道路状況を把握する方法の検討</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fontScale="90000"/>
          </a:bodyPr>
          <a:lstStyle/>
          <a:p>
            <a:pPr algn="l"/>
            <a:br>
              <a:rPr lang="en-US" altLang="ja-JP" dirty="0"/>
            </a:br>
            <a:r>
              <a:rPr lang="ja-JP" altLang="en-US" dirty="0"/>
              <a:t>■</a:t>
            </a:r>
            <a:r>
              <a:rPr lang="en-US" altLang="ja-JP" dirty="0"/>
              <a:t>HPC</a:t>
            </a:r>
            <a:r>
              <a:rPr lang="ja-JP" altLang="en-US" dirty="0"/>
              <a:t>解析</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62500" lnSpcReduction="20000"/>
          </a:bodyPr>
          <a:lstStyle/>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a:t>
            </a:r>
            <a:r>
              <a:rPr lang="en-US" altLang="ja-JP" dirty="0"/>
              <a:t> HPC</a:t>
            </a:r>
            <a:r>
              <a:rPr lang="ja-JP" altLang="en-US" dirty="0"/>
              <a:t>研究で実績のある</a:t>
            </a:r>
            <a:r>
              <a:rPr lang="en-US" altLang="ja-JP" dirty="0"/>
              <a:t>KIT</a:t>
            </a:r>
            <a:r>
              <a:rPr lang="ja-JP" altLang="en-US" dirty="0"/>
              <a:t>と産学連携し、</a:t>
            </a:r>
            <a:endParaRPr lang="en-US" altLang="ja-JP" dirty="0"/>
          </a:p>
          <a:p>
            <a:r>
              <a:rPr lang="ja-JP" altLang="en-US" dirty="0"/>
              <a:t>　  </a:t>
            </a:r>
            <a:r>
              <a:rPr lang="en-US" altLang="ja-JP" dirty="0"/>
              <a:t>Xeon</a:t>
            </a:r>
            <a:r>
              <a:rPr lang="ja-JP" altLang="en-US" dirty="0"/>
              <a:t>等のサーバを複数台組み合わせて</a:t>
            </a:r>
            <a:r>
              <a:rPr lang="en-US" altLang="ja-JP" dirty="0"/>
              <a:t>PC</a:t>
            </a:r>
            <a:r>
              <a:rPr lang="ja-JP" altLang="en-US" dirty="0"/>
              <a:t>クラスタを構築。</a:t>
            </a:r>
            <a:endParaRPr lang="en-US" altLang="ja-JP" dirty="0"/>
          </a:p>
          <a:p>
            <a:endParaRPr lang="en-US" altLang="ja-JP" dirty="0"/>
          </a:p>
          <a:p>
            <a:r>
              <a:rPr lang="ja-JP" altLang="en-US" dirty="0"/>
              <a:t>解析対象に応じた並列化プログラム</a:t>
            </a:r>
            <a:r>
              <a:rPr lang="en-US" altLang="ja-JP" dirty="0"/>
              <a:t>/</a:t>
            </a:r>
            <a:r>
              <a:rPr lang="ja-JP" altLang="en-US" dirty="0"/>
              <a:t>解析シミュレーションの提供</a:t>
            </a:r>
            <a:endParaRPr lang="en-US" altLang="ja-JP" dirty="0"/>
          </a:p>
          <a:p>
            <a:r>
              <a:rPr lang="ja-JP" altLang="en-US" dirty="0"/>
              <a:t>⇒</a:t>
            </a:r>
            <a:r>
              <a:rPr lang="en-US" altLang="ja-JP" dirty="0"/>
              <a:t>HPC</a:t>
            </a:r>
            <a:r>
              <a:rPr lang="ja-JP" altLang="en-US" dirty="0"/>
              <a:t>分野</a:t>
            </a:r>
            <a:r>
              <a:rPr lang="en-US" altLang="ja-JP" dirty="0"/>
              <a:t>/</a:t>
            </a:r>
            <a:r>
              <a:rPr lang="ja-JP" altLang="en-US" dirty="0"/>
              <a:t>解析対象分野の人材（学生含む）を積極的に採用し、</a:t>
            </a:r>
            <a:endParaRPr lang="en-US" altLang="ja-JP" dirty="0"/>
          </a:p>
          <a:p>
            <a:r>
              <a:rPr lang="ja-JP" altLang="en-US" dirty="0"/>
              <a:t>　 解析プログラムのチューニングサポート担当</a:t>
            </a:r>
            <a:r>
              <a:rPr lang="en-US" altLang="ja-JP" dirty="0"/>
              <a:t>T</a:t>
            </a:r>
            <a:r>
              <a:rPr lang="ja-JP" altLang="en-US" dirty="0"/>
              <a:t>を設立。</a:t>
            </a:r>
            <a:endParaRPr lang="en-US" altLang="ja-JP" dirty="0"/>
          </a:p>
          <a:p>
            <a:endParaRPr lang="en-US" altLang="ja-JP" dirty="0"/>
          </a:p>
          <a:p>
            <a:r>
              <a:rPr lang="ja-JP" altLang="en-US" dirty="0"/>
              <a:t>解析に必要なソフトウェアパッケージの対応</a:t>
            </a:r>
            <a:endParaRPr lang="en-US" altLang="ja-JP" dirty="0"/>
          </a:p>
          <a:p>
            <a:r>
              <a:rPr lang="ja-JP" altLang="en-US" dirty="0"/>
              <a:t>⇒解析対象に応じて必要なソフトウェアパッケージは異なるため、</a:t>
            </a:r>
            <a:endParaRPr lang="en-US" altLang="ja-JP" dirty="0"/>
          </a:p>
          <a:p>
            <a:r>
              <a:rPr lang="ja-JP" altLang="en-US" dirty="0"/>
              <a:t>　  コンテナ化し仮想環境を構築して対応する。</a:t>
            </a:r>
            <a:endParaRPr lang="en-US" altLang="ja-JP" dirty="0"/>
          </a:p>
          <a:p>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r>
              <a:rPr lang="ja-JP" altLang="en-US" dirty="0"/>
              <a:t>⇒</a:t>
            </a:r>
            <a:r>
              <a:rPr lang="en-US" altLang="ja-JP" dirty="0"/>
              <a:t>mackerel</a:t>
            </a:r>
            <a:r>
              <a:rPr lang="ja-JP" altLang="en-US" dirty="0"/>
              <a:t>によるサーバ監視 </a:t>
            </a:r>
            <a:r>
              <a:rPr lang="en-US" altLang="ja-JP" dirty="0"/>
              <a:t>+ </a:t>
            </a:r>
            <a:r>
              <a:rPr lang="ja-JP" altLang="en-US" dirty="0"/>
              <a:t>予約管理システムの構築</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fontScale="90000"/>
          </a:bodyPr>
          <a:lstStyle/>
          <a:p>
            <a:pPr algn="l"/>
            <a:br>
              <a:rPr lang="en-US" altLang="ja-JP" dirty="0"/>
            </a:br>
            <a:r>
              <a:rPr lang="ja-JP" altLang="en-US" dirty="0"/>
              <a:t>■</a:t>
            </a:r>
            <a:r>
              <a:rPr lang="en-US" altLang="ja-JP" dirty="0"/>
              <a:t>CC&amp;EC</a:t>
            </a:r>
            <a:endParaRPr lang="ja-JP" altLang="en-US" dirty="0"/>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40000" lnSpcReduction="20000"/>
          </a:bodyPr>
          <a:lstStyle/>
          <a:p>
            <a:r>
              <a:rPr lang="ja-JP" altLang="en-US" dirty="0"/>
              <a:t>消耗品提供企業</a:t>
            </a:r>
            <a:r>
              <a:rPr lang="en-US" altLang="ja-JP" dirty="0"/>
              <a:t>/</a:t>
            </a:r>
            <a:r>
              <a:rPr lang="ja-JP" altLang="en-US" dirty="0"/>
              <a:t>配達企業との提携</a:t>
            </a:r>
            <a:endParaRPr lang="en-US" altLang="ja-JP" dirty="0"/>
          </a:p>
          <a:p>
            <a:r>
              <a:rPr lang="ja-JP" altLang="en-US" dirty="0"/>
              <a:t>⇒消耗品提供企業</a:t>
            </a:r>
            <a:r>
              <a:rPr lang="en-US" altLang="ja-JP" dirty="0"/>
              <a:t>/</a:t>
            </a:r>
            <a:r>
              <a:rPr lang="ja-JP" altLang="en-US" dirty="0"/>
              <a:t>配達企業との提携は下記を想定。</a:t>
            </a:r>
            <a:endParaRPr lang="en-US" altLang="ja-JP" dirty="0"/>
          </a:p>
          <a:p>
            <a:r>
              <a:rPr lang="ja-JP" altLang="en-US" dirty="0"/>
              <a:t>　  食料品：地元の複数スーパーと提携</a:t>
            </a:r>
            <a:endParaRPr lang="en-US" altLang="ja-JP" dirty="0"/>
          </a:p>
          <a:p>
            <a:r>
              <a:rPr lang="ja-JP" altLang="en-US" dirty="0"/>
              <a:t>     日用品：ドラッグストア</a:t>
            </a:r>
            <a:r>
              <a:rPr lang="en-US" altLang="ja-JP" dirty="0"/>
              <a:t>/</a:t>
            </a:r>
            <a:r>
              <a:rPr lang="ja-JP" altLang="en-US" dirty="0"/>
              <a:t>ホームセンターと提携</a:t>
            </a:r>
            <a:endParaRPr lang="en-US" altLang="ja-JP" dirty="0"/>
          </a:p>
          <a:p>
            <a:r>
              <a:rPr lang="ja-JP" altLang="en-US" dirty="0"/>
              <a:t>　  配達：</a:t>
            </a:r>
            <a:r>
              <a:rPr lang="en-US" altLang="ja-JP" dirty="0"/>
              <a:t>NSS</a:t>
            </a:r>
            <a:r>
              <a:rPr lang="ja-JP" altLang="en-US" dirty="0"/>
              <a:t>と連携（新規サービスとして共同で立ち上げ）</a:t>
            </a:r>
            <a:endParaRPr lang="en-US" altLang="ja-JP" dirty="0"/>
          </a:p>
          <a:p>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r>
              <a:rPr lang="ja-JP" altLang="en-US" dirty="0"/>
              <a:t>⇒タブレット端末を配布し、不足している食商品</a:t>
            </a:r>
            <a:r>
              <a:rPr lang="en-US" altLang="ja-JP" dirty="0"/>
              <a:t>/</a:t>
            </a:r>
            <a:r>
              <a:rPr lang="ja-JP" altLang="en-US" dirty="0"/>
              <a:t>日用品ともに一括で簡単に電子注文する仕組みを導入。</a:t>
            </a:r>
            <a:endParaRPr lang="en-US" altLang="ja-JP" dirty="0"/>
          </a:p>
          <a:p>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r>
              <a:rPr lang="ja-JP" altLang="en-US" dirty="0"/>
              <a:t>⇒高齢化</a:t>
            </a:r>
            <a:r>
              <a:rPr lang="en-US" altLang="ja-JP" dirty="0"/>
              <a:t>/</a:t>
            </a:r>
            <a:r>
              <a:rPr lang="ja-JP" altLang="en-US" dirty="0"/>
              <a:t>過疎化地域周辺の地元に根付くかかりつけ医院</a:t>
            </a:r>
            <a:r>
              <a:rPr lang="en-US" altLang="ja-JP" dirty="0"/>
              <a:t>/</a:t>
            </a:r>
            <a:r>
              <a:rPr lang="ja-JP" altLang="en-US" dirty="0"/>
              <a:t>薬局と提携</a:t>
            </a:r>
            <a:endParaRPr lang="en-US" altLang="ja-JP" dirty="0"/>
          </a:p>
          <a:p>
            <a:r>
              <a:rPr lang="ja-JP" altLang="en-US" dirty="0"/>
              <a:t>　  タブレット端末</a:t>
            </a:r>
            <a:r>
              <a:rPr lang="en-US" altLang="ja-JP" dirty="0"/>
              <a:t>/</a:t>
            </a:r>
            <a:r>
              <a:rPr lang="ja-JP" altLang="en-US" dirty="0"/>
              <a:t>スマートフォンを駆使して、軽微なケガや病気の初期症状を確認する。</a:t>
            </a:r>
            <a:endParaRPr lang="en-US" altLang="ja-JP" dirty="0"/>
          </a:p>
          <a:p>
            <a:r>
              <a:rPr lang="ja-JP" altLang="en-US" dirty="0"/>
              <a:t>　  簡易診察で薬が必要な場合、薬局ともコミュニケーションをとれるようにして薬を配達する。</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交通の統合情報提供アプリの検討</a:t>
            </a:r>
            <a:endParaRPr lang="en-US" altLang="ja-JP" dirty="0"/>
          </a:p>
          <a:p>
            <a:r>
              <a:rPr lang="ja-JP" altLang="en-US" dirty="0"/>
              <a:t>⇒長岡市等の行政と連携し、一元的に情報を確認できるアプリを作成し配布する。</a:t>
            </a:r>
            <a:endParaRPr lang="en-US" altLang="ja-JP" dirty="0"/>
          </a:p>
          <a:p>
            <a:endParaRPr lang="en-US" altLang="ja-JP" dirty="0"/>
          </a:p>
          <a:p>
            <a:r>
              <a:rPr lang="ja-JP" altLang="en-US" dirty="0"/>
              <a:t>生活道路状況を把握する方法の検討</a:t>
            </a:r>
            <a:endParaRPr lang="en-US" altLang="ja-JP" dirty="0"/>
          </a:p>
          <a:p>
            <a:r>
              <a:rPr lang="ja-JP" altLang="en-US" dirty="0"/>
              <a:t>⇒</a:t>
            </a:r>
            <a:r>
              <a:rPr lang="en-US" altLang="ja-JP" dirty="0" err="1"/>
              <a:t>WeatherNews</a:t>
            </a:r>
            <a:r>
              <a:rPr lang="ja-JP" altLang="en-US" dirty="0"/>
              <a:t>のようにアプリユーザーの写真投稿情報を基に道路情報を更新する仕組みを導入。</a:t>
            </a:r>
            <a:endParaRPr lang="en-US" altLang="ja-JP" dirty="0"/>
          </a:p>
          <a:p>
            <a:r>
              <a:rPr lang="ja-JP" altLang="en-US" dirty="0"/>
              <a:t>　  日常的に道路の点検作業</a:t>
            </a:r>
            <a:r>
              <a:rPr lang="en-US" altLang="ja-JP" dirty="0"/>
              <a:t>/</a:t>
            </a:r>
            <a:r>
              <a:rPr lang="ja-JP" altLang="en-US" dirty="0"/>
              <a:t>補修箇所の把握にも役立てる。</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1881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fontScale="47500" lnSpcReduction="20000"/>
          </a:bodyPr>
          <a:lstStyle/>
          <a:p>
            <a:r>
              <a:rPr lang="ja-JP" altLang="en-US" dirty="0"/>
              <a:t>■</a:t>
            </a:r>
            <a:r>
              <a:rPr lang="en-US" altLang="ja-JP" dirty="0"/>
              <a:t>HPC</a:t>
            </a:r>
            <a:r>
              <a:rPr lang="ja-JP" altLang="en-US" dirty="0"/>
              <a:t>解析</a:t>
            </a:r>
            <a:endParaRPr lang="en-US" altLang="ja-JP" dirty="0"/>
          </a:p>
          <a:p>
            <a:r>
              <a:rPr lang="en-US" altLang="ja-JP" dirty="0"/>
              <a:t>HPC</a:t>
            </a:r>
            <a:r>
              <a:rPr lang="ja-JP" altLang="en-US" dirty="0"/>
              <a:t>インフラ利用（空き状況に応じて随時予約可能）</a:t>
            </a:r>
            <a:endParaRPr lang="en-US" altLang="ja-JP" dirty="0"/>
          </a:p>
          <a:p>
            <a:r>
              <a:rPr lang="ja-JP" altLang="en-US" dirty="0"/>
              <a:t>⇒リソースと占有期間に応じた従量制課金と</a:t>
            </a:r>
            <a:endParaRPr lang="en-US" altLang="ja-JP" dirty="0"/>
          </a:p>
          <a:p>
            <a:r>
              <a:rPr lang="ja-JP" altLang="en-US" dirty="0"/>
              <a:t>　  固定額で一定のリソースを利用できるサブスク形式を選択可能</a:t>
            </a:r>
            <a:endParaRPr lang="en-US" altLang="ja-JP" dirty="0"/>
          </a:p>
          <a:p>
            <a:endParaRPr lang="en-US" altLang="ja-JP" dirty="0"/>
          </a:p>
          <a:p>
            <a:r>
              <a:rPr lang="ja-JP" altLang="en-US" dirty="0"/>
              <a:t>並列化プログラムサポート対応</a:t>
            </a:r>
            <a:endParaRPr lang="en-US" altLang="ja-JP" dirty="0"/>
          </a:p>
          <a:p>
            <a:r>
              <a:rPr lang="ja-JP" altLang="en-US" dirty="0"/>
              <a:t>⇒解析シミュレーションプログラムの並列化</a:t>
            </a:r>
            <a:endParaRPr lang="en-US" altLang="ja-JP" dirty="0"/>
          </a:p>
          <a:p>
            <a:r>
              <a:rPr lang="ja-JP" altLang="en-US" dirty="0"/>
              <a:t>　  プログラムの規模に応じた変動見積もり</a:t>
            </a:r>
            <a:endParaRPr lang="en-US" altLang="ja-JP" dirty="0"/>
          </a:p>
          <a:p>
            <a:endParaRPr lang="en-US" altLang="ja-JP" dirty="0"/>
          </a:p>
          <a:p>
            <a:r>
              <a:rPr lang="ja-JP" altLang="en-US" dirty="0"/>
              <a:t>■</a:t>
            </a:r>
            <a:r>
              <a:rPr lang="en-US" altLang="ja-JP" dirty="0"/>
              <a:t>CC&amp;EC</a:t>
            </a:r>
            <a:r>
              <a:rPr lang="ja-JP" altLang="en-US" dirty="0"/>
              <a:t>サービス</a:t>
            </a:r>
            <a:endParaRPr lang="en-US" altLang="ja-JP" dirty="0"/>
          </a:p>
          <a:p>
            <a:r>
              <a:rPr lang="ja-JP" altLang="en-US" dirty="0"/>
              <a:t>消耗品購入・配達サービス</a:t>
            </a:r>
            <a:endParaRPr lang="en-US" altLang="ja-JP" dirty="0"/>
          </a:p>
          <a:p>
            <a:r>
              <a:rPr lang="ja-JP" altLang="en-US" dirty="0"/>
              <a:t>⇒タブレット端末のリース契約</a:t>
            </a:r>
            <a:r>
              <a:rPr lang="en-US" altLang="ja-JP" dirty="0"/>
              <a:t>/</a:t>
            </a:r>
            <a:r>
              <a:rPr lang="ja-JP" altLang="en-US" dirty="0"/>
              <a:t>システム利用料を月単位で請求</a:t>
            </a:r>
            <a:endParaRPr lang="en-US" altLang="ja-JP" dirty="0"/>
          </a:p>
          <a:p>
            <a:endParaRPr lang="en-US" altLang="ja-JP" dirty="0"/>
          </a:p>
          <a:p>
            <a:r>
              <a:rPr lang="ja-JP" altLang="en-US" dirty="0"/>
              <a:t>簡易診察サービス</a:t>
            </a:r>
            <a:endParaRPr lang="en-US" altLang="ja-JP" dirty="0"/>
          </a:p>
          <a:p>
            <a:r>
              <a:rPr lang="ja-JP" altLang="en-US" dirty="0"/>
              <a:t>⇒タブレット端末のリース契約</a:t>
            </a:r>
            <a:r>
              <a:rPr lang="en-US" altLang="ja-JP" dirty="0"/>
              <a:t>/</a:t>
            </a:r>
            <a:r>
              <a:rPr lang="ja-JP" altLang="en-US" dirty="0"/>
              <a:t>システム利用料を月単位で請求</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交通統合情報アプリの月額課金サービス</a:t>
            </a:r>
            <a:endParaRPr lang="en-US" altLang="ja-JP" dirty="0"/>
          </a:p>
          <a:p>
            <a:r>
              <a:rPr lang="ja-JP" altLang="en-US" dirty="0"/>
              <a:t>⇒基本的には有料会員以外は利用不可（インストール自体は有料会員登録なしでも可能）</a:t>
            </a:r>
            <a:endParaRPr lang="en-US" altLang="ja-JP" dirty="0"/>
          </a:p>
          <a:p>
            <a:r>
              <a:rPr lang="ja-JP" altLang="en-US" dirty="0"/>
              <a:t>　  </a:t>
            </a:r>
            <a:r>
              <a:rPr lang="en-US" altLang="ja-JP" dirty="0"/>
              <a:t>※</a:t>
            </a:r>
            <a:r>
              <a:rPr lang="ja-JP" altLang="en-US" dirty="0"/>
              <a:t>災害時のみ無料で全機能利用可能</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fontScale="90000"/>
          </a:bodyPr>
          <a:lstStyle/>
          <a:p>
            <a:pPr algn="l"/>
            <a:br>
              <a:rPr lang="en-US" altLang="ja-JP" dirty="0"/>
            </a:br>
            <a:r>
              <a:rPr lang="ja-JP" altLang="en-US" dirty="0"/>
              <a:t>■</a:t>
            </a:r>
            <a:r>
              <a:rPr lang="en-US" altLang="ja-JP" dirty="0"/>
              <a:t>HPC</a:t>
            </a:r>
            <a:r>
              <a:rPr lang="ja-JP" altLang="en-US" dirty="0"/>
              <a:t>解析</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92500" lnSpcReduction="10000"/>
          </a:bodyPr>
          <a:lstStyle/>
          <a:p>
            <a:r>
              <a:rPr lang="ja-JP" altLang="en-US" dirty="0"/>
              <a:t>スパコン</a:t>
            </a:r>
            <a:r>
              <a:rPr lang="en-US" altLang="ja-JP" dirty="0"/>
              <a:t>/</a:t>
            </a:r>
            <a:r>
              <a:rPr lang="ja-JP" altLang="en-US" dirty="0"/>
              <a:t>競合サービスと比較して低コスト</a:t>
            </a:r>
            <a:endParaRPr lang="en-US" altLang="ja-JP" dirty="0"/>
          </a:p>
          <a:p>
            <a:r>
              <a:rPr lang="ja-JP" altLang="en-US" dirty="0"/>
              <a:t>競合サービスは国立研究機関向けにサービス展開しているため、中小企業</a:t>
            </a:r>
            <a:r>
              <a:rPr lang="en-US" altLang="ja-JP" dirty="0"/>
              <a:t>/</a:t>
            </a:r>
            <a:r>
              <a:rPr lang="ja-JP" altLang="en-US" dirty="0"/>
              <a:t>私立大学に対して売り込む余地あり。</a:t>
            </a:r>
            <a:endParaRPr lang="en-US" altLang="ja-JP" dirty="0"/>
          </a:p>
          <a:p>
            <a:r>
              <a:rPr lang="ja-JP" altLang="en-US" dirty="0"/>
              <a:t>大規模シミュレーションにあたり、高コストな</a:t>
            </a:r>
            <a:r>
              <a:rPr lang="en-US" altLang="ja-JP" dirty="0"/>
              <a:t>HPC</a:t>
            </a:r>
            <a:r>
              <a:rPr lang="ja-JP" altLang="en-US" dirty="0"/>
              <a:t>インフラ基盤の用意が不要。</a:t>
            </a:r>
          </a:p>
          <a:p>
            <a:r>
              <a:rPr lang="ja-JP" altLang="en-US" dirty="0"/>
              <a:t>状況に応じてリソース（コスト）調整が容易 </a:t>
            </a:r>
          </a:p>
          <a:p>
            <a:r>
              <a:rPr lang="ja-JP" altLang="en-US" dirty="0"/>
              <a:t>従来よりも解析時間の大幅な短縮が可能</a:t>
            </a:r>
          </a:p>
          <a:p>
            <a:r>
              <a:rPr lang="ja-JP" altLang="en-US" dirty="0"/>
              <a:t>並列化プログラムのサポート対応あり</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10842487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C6FCC-D117-4483-8DEF-6D7839D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28109</TotalTime>
  <Words>1389</Words>
  <Application>Microsoft Office PowerPoint</Application>
  <PresentationFormat>画面に合わせる (4:3)</PresentationFormat>
  <Paragraphs>153</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Meiryo UI</vt:lpstr>
      <vt:lpstr>Arial</vt:lpstr>
      <vt:lpstr>Calibri</vt:lpstr>
      <vt:lpstr>Office ​​テーマ</vt:lpstr>
      <vt:lpstr>PowerPoint プレゼンテーション</vt:lpstr>
      <vt:lpstr> 地域連携とITサービスを組み合わせ社会の課題を解決する</vt:lpstr>
      <vt:lpstr>PowerPoint プレゼンテーション</vt:lpstr>
      <vt:lpstr>PowerPoint プレゼンテーション</vt:lpstr>
      <vt:lpstr>PowerPoint プレゼンテーション</vt:lpstr>
      <vt:lpstr> ■HPC解析</vt:lpstr>
      <vt:lpstr> ■CC&amp;EC</vt:lpstr>
      <vt:lpstr>PowerPoint プレゼンテーション</vt:lpstr>
      <vt:lpstr> ■HPC解析</vt:lpstr>
      <vt:lpstr> ■CC&amp;EC</vt:lpstr>
      <vt:lpstr> 支出</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Nakamura Yota／中村　洋太／AI</cp:lastModifiedBy>
  <cp:revision>1505</cp:revision>
  <cp:lastPrinted>2020-09-28T00:23:48Z</cp:lastPrinted>
  <dcterms:created xsi:type="dcterms:W3CDTF">2015-12-03T01:35:32Z</dcterms:created>
  <dcterms:modified xsi:type="dcterms:W3CDTF">2024-02-14T10:06:32Z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