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73" r:id="rId5"/>
    <p:sldId id="259" r:id="rId6"/>
    <p:sldId id="260" r:id="rId7"/>
    <p:sldId id="265" r:id="rId8"/>
    <p:sldId id="266" r:id="rId9"/>
    <p:sldId id="267" r:id="rId10"/>
    <p:sldId id="268" r:id="rId11"/>
    <p:sldId id="270" r:id="rId12"/>
    <p:sldId id="272" r:id="rId13"/>
    <p:sldId id="274" r:id="rId14"/>
    <p:sldId id="275" r:id="rId15"/>
    <p:sldId id="262" r:id="rId16"/>
    <p:sldId id="263" r:id="rId17"/>
    <p:sldId id="276" r:id="rId18"/>
    <p:sldId id="26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C7335738-531D-49FF-8E8A-8E9D5399A2B5}" type="datetimeFigureOut">
              <a:rPr lang="en-US" smtClean="0"/>
              <a:pPr/>
              <a:t>01-May-15</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8325A4D0-48EB-4F60-ADFB-7975447F824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35738-531D-49FF-8E8A-8E9D5399A2B5}" type="datetimeFigureOut">
              <a:rPr lang="en-US" smtClean="0"/>
              <a:pPr/>
              <a:t>01-May-15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5A4D0-48EB-4F60-ADFB-7975447F82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35738-531D-49FF-8E8A-8E9D5399A2B5}" type="datetimeFigureOut">
              <a:rPr lang="en-US" smtClean="0"/>
              <a:pPr/>
              <a:t>01-May-15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5A4D0-48EB-4F60-ADFB-7975447F82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35738-531D-49FF-8E8A-8E9D5399A2B5}" type="datetimeFigureOut">
              <a:rPr lang="en-US" smtClean="0"/>
              <a:pPr/>
              <a:t>01-May-15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5A4D0-48EB-4F60-ADFB-7975447F82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335738-531D-49FF-8E8A-8E9D5399A2B5}" type="datetimeFigureOut">
              <a:rPr lang="en-US" smtClean="0"/>
              <a:pPr/>
              <a:t>01-May-15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5A4D0-48EB-4F60-ADFB-7975447F824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C7335738-531D-49FF-8E8A-8E9D5399A2B5}" type="datetimeFigureOut">
              <a:rPr lang="en-US" smtClean="0"/>
              <a:pPr/>
              <a:t>01-May-15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25A4D0-48EB-4F60-ADFB-7975447F824E}" type="slidenum">
              <a:rPr lang="en-US" smtClean="0"/>
              <a:pPr/>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7335738-531D-49FF-8E8A-8E9D5399A2B5}" type="datetimeFigureOut">
              <a:rPr lang="en-US" smtClean="0"/>
              <a:pPr/>
              <a:t>01-May-15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25A4D0-48EB-4F60-ADFB-7975447F824E}" type="slidenum">
              <a:rPr lang="en-US" smtClean="0"/>
              <a:pPr/>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335738-531D-49FF-8E8A-8E9D5399A2B5}" type="datetimeFigureOut">
              <a:rPr lang="en-US" smtClean="0"/>
              <a:pPr/>
              <a:t>01-May-15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25A4D0-48EB-4F60-ADFB-7975447F82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35738-531D-49FF-8E8A-8E9D5399A2B5}" type="datetimeFigureOut">
              <a:rPr lang="en-US" smtClean="0"/>
              <a:pPr/>
              <a:t>01-May-15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25A4D0-48EB-4F60-ADFB-7975447F82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C7335738-531D-49FF-8E8A-8E9D5399A2B5}" type="datetimeFigureOut">
              <a:rPr lang="en-US" smtClean="0"/>
              <a:pPr/>
              <a:t>01-May-15</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8325A4D0-48EB-4F60-ADFB-7975447F82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C7335738-531D-49FF-8E8A-8E9D5399A2B5}" type="datetimeFigureOut">
              <a:rPr lang="en-US" smtClean="0"/>
              <a:pPr/>
              <a:t>01-May-15</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8325A4D0-48EB-4F60-ADFB-7975447F824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C7335738-531D-49FF-8E8A-8E9D5399A2B5}" type="datetimeFigureOut">
              <a:rPr lang="en-US" smtClean="0"/>
              <a:pPr/>
              <a:t>01-May-15</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8325A4D0-48EB-4F60-ADFB-7975447F82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7201" y="1524001"/>
            <a:ext cx="5723468" cy="1828800"/>
          </a:xfrm>
        </p:spPr>
        <p:txBody>
          <a:bodyPr/>
          <a:lstStyle/>
          <a:p>
            <a:r>
              <a:rPr lang="en-US" dirty="0" smtClean="0"/>
              <a:t>Attendance Monitoring System</a:t>
            </a:r>
            <a:endParaRPr lang="en-US" dirty="0"/>
          </a:p>
        </p:txBody>
      </p:sp>
      <p:sp>
        <p:nvSpPr>
          <p:cNvPr id="3" name="Subtitle 2"/>
          <p:cNvSpPr>
            <a:spLocks noGrp="1"/>
          </p:cNvSpPr>
          <p:nvPr>
            <p:ph type="subTitle" idx="1"/>
          </p:nvPr>
        </p:nvSpPr>
        <p:spPr>
          <a:xfrm>
            <a:off x="1727200" y="3505200"/>
            <a:ext cx="5712179" cy="2514600"/>
          </a:xfrm>
        </p:spPr>
        <p:txBody>
          <a:bodyPr>
            <a:normAutofit fontScale="92500" lnSpcReduction="10000"/>
          </a:bodyPr>
          <a:lstStyle/>
          <a:p>
            <a:pPr algn="just"/>
            <a:r>
              <a:rPr lang="en-US" sz="1800" dirty="0" smtClean="0"/>
              <a:t>                                                       Miss. </a:t>
            </a:r>
            <a:r>
              <a:rPr lang="en-US" sz="1800" dirty="0" err="1" smtClean="0"/>
              <a:t>Priyanka</a:t>
            </a:r>
            <a:r>
              <a:rPr lang="en-US" sz="1800" dirty="0" smtClean="0"/>
              <a:t> Desai</a:t>
            </a:r>
          </a:p>
          <a:p>
            <a:pPr algn="just"/>
            <a:r>
              <a:rPr lang="en-US" sz="1800" dirty="0" smtClean="0"/>
              <a:t>                                                       Miss. </a:t>
            </a:r>
            <a:r>
              <a:rPr lang="en-US" sz="1800" dirty="0" err="1" smtClean="0"/>
              <a:t>Arati</a:t>
            </a:r>
            <a:r>
              <a:rPr lang="en-US" sz="1800" dirty="0" smtClean="0"/>
              <a:t> </a:t>
            </a:r>
            <a:r>
              <a:rPr lang="en-US" sz="1800" dirty="0" err="1" smtClean="0"/>
              <a:t>Patil</a:t>
            </a:r>
            <a:endParaRPr lang="en-US" sz="1800" dirty="0" smtClean="0"/>
          </a:p>
          <a:p>
            <a:pPr algn="just"/>
            <a:r>
              <a:rPr lang="en-US" sz="1800" dirty="0" smtClean="0"/>
              <a:t>                                                       Miss. </a:t>
            </a:r>
            <a:r>
              <a:rPr lang="en-US" sz="1800" dirty="0" err="1" smtClean="0"/>
              <a:t>Supriya</a:t>
            </a:r>
            <a:r>
              <a:rPr lang="en-US" sz="1800" dirty="0" smtClean="0"/>
              <a:t> </a:t>
            </a:r>
            <a:r>
              <a:rPr lang="en-US" sz="1800" dirty="0" err="1" smtClean="0"/>
              <a:t>Gaikwad</a:t>
            </a:r>
            <a:endParaRPr lang="en-US" sz="1800" dirty="0" smtClean="0"/>
          </a:p>
          <a:p>
            <a:pPr algn="just"/>
            <a:r>
              <a:rPr lang="en-US" sz="1800" dirty="0" smtClean="0"/>
              <a:t>                                                       Miss. </a:t>
            </a:r>
            <a:r>
              <a:rPr lang="en-US" sz="1800" dirty="0" err="1" smtClean="0"/>
              <a:t>Pritidevi</a:t>
            </a:r>
            <a:r>
              <a:rPr lang="en-US" sz="1800" dirty="0" smtClean="0"/>
              <a:t> </a:t>
            </a:r>
            <a:r>
              <a:rPr lang="en-US" sz="1800" dirty="0" err="1" smtClean="0"/>
              <a:t>Rajput</a:t>
            </a:r>
            <a:endParaRPr lang="en-US" sz="1800" dirty="0" smtClean="0"/>
          </a:p>
          <a:p>
            <a:pPr algn="just"/>
            <a:r>
              <a:rPr lang="en-US" sz="1800" dirty="0" smtClean="0"/>
              <a:t>                                                       Miss. </a:t>
            </a:r>
            <a:r>
              <a:rPr lang="en-US" sz="1800" dirty="0" err="1" smtClean="0"/>
              <a:t>Manjusha</a:t>
            </a:r>
            <a:r>
              <a:rPr lang="en-US" sz="1800" dirty="0" smtClean="0"/>
              <a:t> </a:t>
            </a:r>
            <a:r>
              <a:rPr lang="en-US" sz="1800" dirty="0" err="1" smtClean="0"/>
              <a:t>Chougule</a:t>
            </a:r>
            <a:r>
              <a:rPr lang="en-US" sz="1800" dirty="0" smtClean="0"/>
              <a:t> </a:t>
            </a:r>
          </a:p>
          <a:p>
            <a:pPr algn="just"/>
            <a:endParaRPr lang="en-US" sz="1800" dirty="0" smtClean="0"/>
          </a:p>
          <a:p>
            <a:pPr algn="just"/>
            <a:r>
              <a:rPr lang="en-US" sz="1800" dirty="0" smtClean="0"/>
              <a:t>                                    Under guidance of</a:t>
            </a:r>
          </a:p>
          <a:p>
            <a:pPr algn="just"/>
            <a:r>
              <a:rPr lang="en-US" sz="1800" dirty="0" smtClean="0"/>
              <a:t>                                     Prof.  </a:t>
            </a:r>
            <a:r>
              <a:rPr lang="en-US" sz="1800" dirty="0" err="1" smtClean="0"/>
              <a:t>B.J.Gorad</a:t>
            </a:r>
            <a:endParaRPr lang="en-US" sz="1800" dirty="0" smtClean="0"/>
          </a:p>
          <a:p>
            <a:pPr algn="just"/>
            <a:endParaRPr lang="en-US" sz="1600" dirty="0" smtClean="0"/>
          </a:p>
          <a:p>
            <a:endParaRPr lang="en-US" sz="1600" dirty="0"/>
          </a:p>
        </p:txBody>
      </p:sp>
    </p:spTree>
    <p:extLst>
      <p:ext uri="{BB962C8B-B14F-4D97-AF65-F5344CB8AC3E}">
        <p14:creationId xmlns="" xmlns:p14="http://schemas.microsoft.com/office/powerpoint/2010/main" val="4018077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graphicFrame>
        <p:nvGraphicFramePr>
          <p:cNvPr id="3075" name="Object 3"/>
          <p:cNvGraphicFramePr>
            <a:graphicFrameLocks noChangeAspect="1"/>
          </p:cNvGraphicFramePr>
          <p:nvPr/>
        </p:nvGraphicFramePr>
        <p:xfrm>
          <a:off x="0" y="0"/>
          <a:ext cx="9143999" cy="6291263"/>
        </p:xfrm>
        <a:graphic>
          <a:graphicData uri="http://schemas.openxmlformats.org/presentationml/2006/ole">
            <p:oleObj spid="_x0000_s3075" name="Acrobat Document" r:id="rId3" imgW="5276804" imgH="5724481" progId="AcroExch.Document.7">
              <p:embed/>
            </p:oleObj>
          </a:graphicData>
        </a:graphic>
      </p:graphicFrame>
      <p:sp>
        <p:nvSpPr>
          <p:cNvPr id="6" name="TextBox 5"/>
          <p:cNvSpPr txBox="1"/>
          <p:nvPr/>
        </p:nvSpPr>
        <p:spPr>
          <a:xfrm>
            <a:off x="3886200" y="6477000"/>
            <a:ext cx="1981200" cy="381000"/>
          </a:xfrm>
          <a:prstGeom prst="rect">
            <a:avLst/>
          </a:prstGeom>
          <a:noFill/>
        </p:spPr>
        <p:txBody>
          <a:bodyPr wrap="square" rtlCol="0">
            <a:spAutoFit/>
          </a:bodyPr>
          <a:lstStyle/>
          <a:p>
            <a:r>
              <a:rPr lang="en-US" dirty="0" smtClean="0"/>
              <a:t>Fig. Login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graphicFrame>
        <p:nvGraphicFramePr>
          <p:cNvPr id="5123" name="Object 3"/>
          <p:cNvGraphicFramePr>
            <a:graphicFrameLocks noChangeAspect="1"/>
          </p:cNvGraphicFramePr>
          <p:nvPr/>
        </p:nvGraphicFramePr>
        <p:xfrm>
          <a:off x="0" y="0"/>
          <a:ext cx="9144000" cy="6400800"/>
        </p:xfrm>
        <a:graphic>
          <a:graphicData uri="http://schemas.openxmlformats.org/presentationml/2006/ole">
            <p:oleObj spid="_x0000_s5123" name="Acrobat Document" r:id="rId3" imgW="5410155" imgH="6981562" progId="AcroExch.Document.7">
              <p:embed/>
            </p:oleObj>
          </a:graphicData>
        </a:graphic>
      </p:graphicFrame>
      <p:sp>
        <p:nvSpPr>
          <p:cNvPr id="6" name="TextBox 5"/>
          <p:cNvSpPr txBox="1"/>
          <p:nvPr/>
        </p:nvSpPr>
        <p:spPr>
          <a:xfrm>
            <a:off x="3505200" y="6477000"/>
            <a:ext cx="2895600" cy="369332"/>
          </a:xfrm>
          <a:prstGeom prst="rect">
            <a:avLst/>
          </a:prstGeom>
          <a:noFill/>
        </p:spPr>
        <p:txBody>
          <a:bodyPr wrap="square" rtlCol="0">
            <a:spAutoFit/>
          </a:bodyPr>
          <a:lstStyle/>
          <a:p>
            <a:r>
              <a:rPr lang="en-US" dirty="0" smtClean="0"/>
              <a:t>Fig. Mark Attendance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graphicFrame>
        <p:nvGraphicFramePr>
          <p:cNvPr id="26626" name="Object 2"/>
          <p:cNvGraphicFramePr>
            <a:graphicFrameLocks noChangeAspect="1"/>
          </p:cNvGraphicFramePr>
          <p:nvPr/>
        </p:nvGraphicFramePr>
        <p:xfrm>
          <a:off x="0" y="0"/>
          <a:ext cx="9143999" cy="6400800"/>
        </p:xfrm>
        <a:graphic>
          <a:graphicData uri="http://schemas.openxmlformats.org/presentationml/2006/ole">
            <p:oleObj spid="_x0000_s26626" name="Acrobat Document" r:id="rId3" imgW="4857586" imgH="5505295" progId="AcroExch.Document.7">
              <p:embed/>
            </p:oleObj>
          </a:graphicData>
        </a:graphic>
      </p:graphicFrame>
      <p:sp>
        <p:nvSpPr>
          <p:cNvPr id="5" name="TextBox 4"/>
          <p:cNvSpPr txBox="1"/>
          <p:nvPr/>
        </p:nvSpPr>
        <p:spPr>
          <a:xfrm>
            <a:off x="3200400" y="6400800"/>
            <a:ext cx="2362200" cy="369332"/>
          </a:xfrm>
          <a:prstGeom prst="rect">
            <a:avLst/>
          </a:prstGeom>
          <a:noFill/>
        </p:spPr>
        <p:txBody>
          <a:bodyPr wrap="square" rtlCol="0">
            <a:spAutoFit/>
          </a:bodyPr>
          <a:lstStyle/>
          <a:p>
            <a:r>
              <a:rPr lang="en-US" dirty="0" smtClean="0"/>
              <a:t>Fig. Get Report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graphicFrame>
        <p:nvGraphicFramePr>
          <p:cNvPr id="27650" name="Object 2"/>
          <p:cNvGraphicFramePr>
            <a:graphicFrameLocks noChangeAspect="1"/>
          </p:cNvGraphicFramePr>
          <p:nvPr/>
        </p:nvGraphicFramePr>
        <p:xfrm>
          <a:off x="1" y="0"/>
          <a:ext cx="9144000" cy="6324600"/>
        </p:xfrm>
        <a:graphic>
          <a:graphicData uri="http://schemas.openxmlformats.org/presentationml/2006/ole">
            <p:oleObj spid="_x0000_s27650" name="Acrobat Document" r:id="rId3" imgW="5743532" imgH="5229153" progId="AcroExch.Document.7">
              <p:embed/>
            </p:oleObj>
          </a:graphicData>
        </a:graphic>
      </p:graphicFrame>
      <p:sp>
        <p:nvSpPr>
          <p:cNvPr id="5" name="TextBox 4"/>
          <p:cNvSpPr txBox="1"/>
          <p:nvPr/>
        </p:nvSpPr>
        <p:spPr>
          <a:xfrm>
            <a:off x="3200400" y="6324600"/>
            <a:ext cx="2057400" cy="369332"/>
          </a:xfrm>
          <a:prstGeom prst="rect">
            <a:avLst/>
          </a:prstGeom>
          <a:noFill/>
        </p:spPr>
        <p:txBody>
          <a:bodyPr wrap="square" rtlCol="0">
            <a:spAutoFit/>
          </a:bodyPr>
          <a:lstStyle/>
          <a:p>
            <a:r>
              <a:rPr lang="en-US" dirty="0" smtClean="0"/>
              <a:t>Fig. Class Diagram</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28674" name="Object 2"/>
          <p:cNvGraphicFramePr>
            <a:graphicFrameLocks noChangeAspect="1"/>
          </p:cNvGraphicFramePr>
          <p:nvPr/>
        </p:nvGraphicFramePr>
        <p:xfrm>
          <a:off x="685800" y="457200"/>
          <a:ext cx="7772401" cy="5791200"/>
        </p:xfrm>
        <a:graphic>
          <a:graphicData uri="http://schemas.openxmlformats.org/presentationml/2006/ole">
            <p:oleObj spid="_x0000_s28674" name="Acrobat Document" r:id="rId3" imgW="5838821" imgH="7553281" progId="AcroExch.Document.7">
              <p:embed/>
            </p:oleObj>
          </a:graphicData>
        </a:graphic>
      </p:graphicFrame>
      <p:sp>
        <p:nvSpPr>
          <p:cNvPr id="5" name="TextBox 4"/>
          <p:cNvSpPr txBox="1"/>
          <p:nvPr/>
        </p:nvSpPr>
        <p:spPr>
          <a:xfrm>
            <a:off x="3352800" y="6324600"/>
            <a:ext cx="2895600" cy="369332"/>
          </a:xfrm>
          <a:prstGeom prst="rect">
            <a:avLst/>
          </a:prstGeom>
          <a:noFill/>
        </p:spPr>
        <p:txBody>
          <a:bodyPr wrap="square" rtlCol="0">
            <a:spAutoFit/>
          </a:bodyPr>
          <a:lstStyle/>
          <a:p>
            <a:r>
              <a:rPr lang="en-US" dirty="0" smtClean="0"/>
              <a:t>Fig. Deployment Diagram</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fontScale="85000" lnSpcReduction="10000"/>
          </a:bodyPr>
          <a:lstStyle/>
          <a:p>
            <a:pPr algn="just">
              <a:lnSpc>
                <a:spcPct val="150000"/>
              </a:lnSpc>
            </a:pPr>
            <a:r>
              <a:rPr lang="en-US" dirty="0" smtClean="0"/>
              <a:t>  </a:t>
            </a:r>
            <a:r>
              <a:rPr lang="en-US" dirty="0" smtClean="0">
                <a:latin typeface="Times New Roman" pitchFamily="18" charset="0"/>
                <a:cs typeface="Times New Roman" pitchFamily="18" charset="0"/>
              </a:rPr>
              <a:t>It gives many benefit to schools such as security on attendance, reduce work time on taking attendance.</a:t>
            </a:r>
          </a:p>
          <a:p>
            <a:pPr algn="just">
              <a:lnSpc>
                <a:spcPct val="150000"/>
              </a:lnSpc>
            </a:pPr>
            <a:r>
              <a:rPr lang="en-US" dirty="0" smtClean="0">
                <a:latin typeface="Times New Roman" pitchFamily="18" charset="0"/>
                <a:cs typeface="Times New Roman" pitchFamily="18" charset="0"/>
              </a:rPr>
              <a:t>It provide more accuracy in matching the image databases.</a:t>
            </a:r>
          </a:p>
          <a:p>
            <a:pPr algn="just">
              <a:lnSpc>
                <a:spcPct val="150000"/>
              </a:lnSpc>
            </a:pPr>
            <a:r>
              <a:rPr lang="en-US" dirty="0" smtClean="0">
                <a:latin typeface="Times New Roman" pitchFamily="18" charset="0"/>
                <a:cs typeface="Times New Roman" pitchFamily="18" charset="0"/>
              </a:rPr>
              <a:t>Avoids a proxy attendance of the student and ensures that the students of other class are not entering.</a:t>
            </a:r>
          </a:p>
          <a:p>
            <a:pPr algn="just">
              <a:lnSpc>
                <a:spcPct val="150000"/>
              </a:lnSpc>
            </a:pPr>
            <a:r>
              <a:rPr lang="en-US" dirty="0" smtClean="0">
                <a:latin typeface="Times New Roman" pitchFamily="18" charset="0"/>
                <a:cs typeface="Times New Roman" pitchFamily="18" charset="0"/>
              </a:rPr>
              <a:t> Reduce the paper work of teacher</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lgn="just">
              <a:buNone/>
            </a:pPr>
            <a:r>
              <a:rPr lang="en-US" dirty="0" smtClean="0">
                <a:latin typeface="Times New Roman" pitchFamily="18" charset="0"/>
                <a:cs typeface="Times New Roman" pitchFamily="18" charset="0"/>
              </a:rPr>
              <a:t>   Attendance Monitoring system is </a:t>
            </a:r>
            <a:r>
              <a:rPr lang="en-US" dirty="0" smtClean="0">
                <a:latin typeface="Times New Roman" pitchFamily="18" charset="0"/>
                <a:cs typeface="Times New Roman" pitchFamily="18" charset="0"/>
              </a:rPr>
              <a:t>important </a:t>
            </a:r>
            <a:r>
              <a:rPr lang="en-US" dirty="0" smtClean="0">
                <a:latin typeface="Times New Roman" pitchFamily="18" charset="0"/>
                <a:cs typeface="Times New Roman" pitchFamily="18" charset="0"/>
              </a:rPr>
              <a:t>because can </a:t>
            </a:r>
            <a:r>
              <a:rPr lang="en-US" dirty="0" smtClean="0">
                <a:latin typeface="Times New Roman" pitchFamily="18" charset="0"/>
                <a:cs typeface="Times New Roman" pitchFamily="18" charset="0"/>
              </a:rPr>
              <a:t>gives many benefit to schools, college such as security on attendance, reduce work time on taking attendance and create connection between school staffs and parents. There is no comprehensive and generally accepted manual, on how to design good human factors into computer systems</a:t>
            </a:r>
            <a:r>
              <a:rPr lang="en-US" sz="2000" dirty="0" smtClean="0"/>
              <a:t>.</a:t>
            </a:r>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W</a:t>
            </a:r>
            <a:r>
              <a:rPr lang="en-US" sz="2000" dirty="0" smtClean="0">
                <a:latin typeface="Times New Roman" pitchFamily="18" charset="0"/>
                <a:cs typeface="Times New Roman" pitchFamily="18" charset="0"/>
              </a:rPr>
              <a:t>. Zhao, R. </a:t>
            </a:r>
            <a:r>
              <a:rPr lang="en-US" sz="2000" dirty="0" err="1" smtClean="0">
                <a:latin typeface="Times New Roman" pitchFamily="18" charset="0"/>
                <a:cs typeface="Times New Roman" pitchFamily="18" charset="0"/>
              </a:rPr>
              <a:t>Chellappa</a:t>
            </a:r>
            <a:r>
              <a:rPr lang="en-US" sz="2000" dirty="0" smtClean="0">
                <a:latin typeface="Times New Roman" pitchFamily="18" charset="0"/>
                <a:cs typeface="Times New Roman" pitchFamily="18" charset="0"/>
              </a:rPr>
              <a:t>, P. J. Phillips, and A.</a:t>
            </a:r>
          </a:p>
          <a:p>
            <a:pPr>
              <a:buNone/>
            </a:pPr>
            <a:r>
              <a:rPr lang="en-US" sz="2000" dirty="0" smtClean="0">
                <a:latin typeface="Times New Roman" pitchFamily="18" charset="0"/>
                <a:cs typeface="Times New Roman" pitchFamily="18" charset="0"/>
              </a:rPr>
              <a:t>Rosenfeld, “Face recognition: A literature survey,”</a:t>
            </a:r>
          </a:p>
          <a:p>
            <a:pPr>
              <a:buNone/>
            </a:pPr>
            <a:r>
              <a:rPr lang="en-US" sz="2000" dirty="0" smtClean="0">
                <a:latin typeface="Times New Roman" pitchFamily="18" charset="0"/>
                <a:cs typeface="Times New Roman" pitchFamily="18" charset="0"/>
              </a:rPr>
              <a:t>ACM Computing Surveys, 2003, vol. 35, no. 4, pp.</a:t>
            </a:r>
          </a:p>
          <a:p>
            <a:pPr>
              <a:buNone/>
            </a:pPr>
            <a:r>
              <a:rPr lang="en-US" sz="2000" dirty="0" smtClean="0">
                <a:latin typeface="Times New Roman" pitchFamily="18" charset="0"/>
                <a:cs typeface="Times New Roman" pitchFamily="18" charset="0"/>
              </a:rPr>
              <a:t>399-458</a:t>
            </a:r>
          </a:p>
          <a:p>
            <a:r>
              <a:rPr lang="en-US" sz="2000" dirty="0" smtClean="0">
                <a:latin typeface="Times New Roman" pitchFamily="18" charset="0"/>
                <a:cs typeface="Times New Roman" pitchFamily="18" charset="0"/>
              </a:rPr>
              <a:t>T</a:t>
            </a:r>
            <a:r>
              <a:rPr lang="en-US" sz="2000" dirty="0" smtClean="0">
                <a:latin typeface="Times New Roman" pitchFamily="18" charset="0"/>
                <a:cs typeface="Times New Roman" pitchFamily="18" charset="0"/>
              </a:rPr>
              <a:t>. M. Mitchell. Machine Learning. McGraw-Hill</a:t>
            </a:r>
          </a:p>
          <a:p>
            <a:pPr>
              <a:buNone/>
            </a:pPr>
            <a:r>
              <a:rPr lang="en-US" sz="2000" dirty="0" smtClean="0">
                <a:latin typeface="Times New Roman" pitchFamily="18" charset="0"/>
                <a:cs typeface="Times New Roman" pitchFamily="18" charset="0"/>
              </a:rPr>
              <a:t> International </a:t>
            </a:r>
            <a:r>
              <a:rPr lang="en-US" sz="2000" dirty="0" smtClean="0">
                <a:latin typeface="Times New Roman" pitchFamily="18" charset="0"/>
                <a:cs typeface="Times New Roman" pitchFamily="18" charset="0"/>
              </a:rPr>
              <a:t>Editions, 1997.</a:t>
            </a: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M. Turk and A. </a:t>
            </a:r>
            <a:r>
              <a:rPr lang="en-US" sz="2000" dirty="0" err="1" smtClean="0">
                <a:latin typeface="Times New Roman" pitchFamily="18" charset="0"/>
                <a:cs typeface="Times New Roman" pitchFamily="18" charset="0"/>
              </a:rPr>
              <a:t>Pentland</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Eigenfaces</a:t>
            </a:r>
            <a:r>
              <a:rPr lang="en-US" sz="2000" dirty="0" smtClean="0">
                <a:latin typeface="Times New Roman" pitchFamily="18" charset="0"/>
                <a:cs typeface="Times New Roman" pitchFamily="18" charset="0"/>
              </a:rPr>
              <a:t> for</a:t>
            </a:r>
          </a:p>
          <a:p>
            <a:pPr>
              <a:buNone/>
            </a:pPr>
            <a:r>
              <a:rPr lang="en-US" sz="2000" dirty="0" smtClean="0">
                <a:latin typeface="Times New Roman" pitchFamily="18" charset="0"/>
                <a:cs typeface="Times New Roman" pitchFamily="18" charset="0"/>
              </a:rPr>
              <a:t>recognition. Journal of Cognitive Neuroscience, 3</a:t>
            </a:r>
          </a:p>
          <a:p>
            <a:pPr>
              <a:buNone/>
            </a:pPr>
            <a:endParaRPr lang="en-US" sz="2000" dirty="0" smtClean="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a:t>
            </a:r>
          </a:p>
          <a:p>
            <a:pPr>
              <a:buNone/>
            </a:pPr>
            <a:endParaRPr lang="en-US" dirty="0" smtClean="0"/>
          </a:p>
          <a:p>
            <a:pPr algn="ctr">
              <a:buNone/>
            </a:pPr>
            <a:r>
              <a:rPr lang="en-US" sz="5400" b="1" i="1" dirty="0" smtClean="0">
                <a:solidFill>
                  <a:srgbClr val="7030A0"/>
                </a:solidFill>
                <a:effectLst>
                  <a:outerShdw blurRad="38100" dist="38100" dir="2700000" algn="tl">
                    <a:srgbClr val="000000">
                      <a:alpha val="43137"/>
                    </a:srgbClr>
                  </a:outerShdw>
                </a:effectLst>
              </a:rPr>
              <a:t>THANK</a:t>
            </a:r>
            <a:r>
              <a:rPr lang="en-US" sz="5400" b="1" i="1" dirty="0" smtClean="0">
                <a:solidFill>
                  <a:srgbClr val="7030A0"/>
                </a:solidFill>
                <a:effectLst>
                  <a:outerShdw blurRad="50800" dist="50800" dir="5400000" algn="ctr" rotWithShape="0">
                    <a:srgbClr val="000000">
                      <a:alpha val="34000"/>
                    </a:srgbClr>
                  </a:outerShdw>
                </a:effectLst>
              </a:rPr>
              <a:t> YOU </a:t>
            </a:r>
            <a:endParaRPr lang="en-US" sz="5400" b="1" i="1" dirty="0">
              <a:solidFill>
                <a:srgbClr val="7030A0"/>
              </a:solidFill>
              <a:effectLst>
                <a:outerShdw blurRad="50800" dist="50800" dir="5400000" algn="ctr" rotWithShape="0">
                  <a:srgbClr val="000000">
                    <a:alpha val="34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a:xfrm>
            <a:off x="1463040" y="2119256"/>
            <a:ext cx="6196405" cy="3976743"/>
          </a:xfrm>
        </p:spPr>
        <p:txBody>
          <a:bodyPr>
            <a:normAutofit/>
          </a:bodyPr>
          <a:lstStyle/>
          <a:p>
            <a:r>
              <a:rPr lang="en-US" dirty="0" smtClean="0"/>
              <a:t> </a:t>
            </a:r>
            <a:r>
              <a:rPr lang="en-US" dirty="0" smtClean="0">
                <a:solidFill>
                  <a:schemeClr val="tx1">
                    <a:lumMod val="95000"/>
                    <a:lumOff val="5000"/>
                  </a:schemeClr>
                </a:solidFill>
                <a:latin typeface="Times New Roman" pitchFamily="18" charset="0"/>
                <a:cs typeface="Times New Roman" pitchFamily="18" charset="0"/>
              </a:rPr>
              <a:t>Introduction</a:t>
            </a:r>
          </a:p>
          <a:p>
            <a:r>
              <a:rPr lang="en-US" dirty="0" smtClean="0">
                <a:latin typeface="Times New Roman" pitchFamily="18" charset="0"/>
                <a:cs typeface="Times New Roman" pitchFamily="18" charset="0"/>
              </a:rPr>
              <a:t>Literature Review</a:t>
            </a: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Objective and scope </a:t>
            </a:r>
          </a:p>
          <a:p>
            <a:r>
              <a:rPr lang="en-US" dirty="0" smtClean="0">
                <a:solidFill>
                  <a:schemeClr val="tx1">
                    <a:lumMod val="95000"/>
                    <a:lumOff val="5000"/>
                  </a:schemeClr>
                </a:solidFill>
                <a:latin typeface="Times New Roman" pitchFamily="18" charset="0"/>
                <a:cs typeface="Times New Roman" pitchFamily="18" charset="0"/>
              </a:rPr>
              <a:t>Technical Details</a:t>
            </a:r>
          </a:p>
          <a:p>
            <a:r>
              <a:rPr lang="en-US" dirty="0" smtClean="0">
                <a:solidFill>
                  <a:schemeClr val="tx1">
                    <a:lumMod val="95000"/>
                    <a:lumOff val="5000"/>
                  </a:schemeClr>
                </a:solidFill>
                <a:latin typeface="Times New Roman" pitchFamily="18" charset="0"/>
                <a:cs typeface="Times New Roman" pitchFamily="18" charset="0"/>
              </a:rPr>
              <a:t>Design </a:t>
            </a:r>
          </a:p>
          <a:p>
            <a:r>
              <a:rPr lang="en-US" dirty="0" smtClean="0">
                <a:solidFill>
                  <a:schemeClr val="tx1">
                    <a:lumMod val="95000"/>
                    <a:lumOff val="5000"/>
                  </a:schemeClr>
                </a:solidFill>
                <a:latin typeface="Times New Roman" pitchFamily="18" charset="0"/>
                <a:cs typeface="Times New Roman" pitchFamily="18" charset="0"/>
              </a:rPr>
              <a:t>Advantages</a:t>
            </a:r>
          </a:p>
          <a:p>
            <a:r>
              <a:rPr lang="en-US" dirty="0" smtClean="0">
                <a:solidFill>
                  <a:schemeClr val="tx1">
                    <a:lumMod val="95000"/>
                    <a:lumOff val="5000"/>
                  </a:schemeClr>
                </a:solidFill>
                <a:latin typeface="Times New Roman" pitchFamily="18" charset="0"/>
                <a:cs typeface="Times New Roman" pitchFamily="18" charset="0"/>
              </a:rPr>
              <a:t> Conclusion</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Introduction</a:t>
            </a:r>
            <a:endParaRPr lang="en-US" dirty="0">
              <a:solidFill>
                <a:srgbClr val="7030A0"/>
              </a:solidFill>
            </a:endParaRPr>
          </a:p>
        </p:txBody>
      </p:sp>
      <p:sp>
        <p:nvSpPr>
          <p:cNvPr id="3" name="Content Placeholder 2"/>
          <p:cNvSpPr>
            <a:spLocks noGrp="1"/>
          </p:cNvSpPr>
          <p:nvPr>
            <p:ph idx="1"/>
          </p:nvPr>
        </p:nvSpPr>
        <p:spPr/>
        <p:txBody>
          <a:bodyPr>
            <a:normAutofit/>
          </a:bodyPr>
          <a:lstStyle/>
          <a:p>
            <a:pPr algn="just">
              <a:buNone/>
            </a:pPr>
            <a:r>
              <a:rPr lang="en-US" sz="1900" dirty="0" smtClean="0">
                <a:latin typeface="Times New Roman" pitchFamily="18" charset="0"/>
                <a:cs typeface="Times New Roman" pitchFamily="18" charset="0"/>
              </a:rPr>
              <a:t>         Attendance Monitoring System  is smart phone application by using face recognition technique, where we use A OpenCV manager camera for capturing the image of the student and checks the image with the training face images, if face is match then student is present otherwise student is absent and also give the report of the student.</a:t>
            </a:r>
          </a:p>
          <a:p>
            <a:pPr algn="just">
              <a:buNone/>
            </a:pPr>
            <a:endParaRPr lang="en-US" sz="1900" dirty="0" smtClean="0">
              <a:latin typeface="Times New Roman" pitchFamily="18" charset="0"/>
              <a:cs typeface="Times New Roman" pitchFamily="18" charset="0"/>
            </a:endParaRPr>
          </a:p>
          <a:p>
            <a:pPr algn="just">
              <a:buNone/>
            </a:pPr>
            <a:r>
              <a:rPr lang="en-US" sz="1900" dirty="0" smtClean="0"/>
              <a:t> </a:t>
            </a:r>
            <a:endParaRPr lang="en-US" sz="19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solidFill>
                <a:latin typeface="Times New Roman" pitchFamily="18" charset="0"/>
                <a:cs typeface="Times New Roman" pitchFamily="18" charset="0"/>
              </a:rPr>
              <a:t>Literature Review</a:t>
            </a:r>
            <a:endParaRPr lang="en-US" dirty="0">
              <a:solidFill>
                <a:schemeClr val="accent6"/>
              </a:solidFill>
            </a:endParaRPr>
          </a:p>
        </p:txBody>
      </p:sp>
      <p:sp>
        <p:nvSpPr>
          <p:cNvPr id="3" name="Content Placeholder 2"/>
          <p:cNvSpPr>
            <a:spLocks noGrp="1"/>
          </p:cNvSpPr>
          <p:nvPr>
            <p:ph idx="1"/>
          </p:nvPr>
        </p:nvSpPr>
        <p:spPr/>
        <p:txBody>
          <a:bodyPr/>
          <a:lstStyle/>
          <a:p>
            <a:pPr algn="just">
              <a:buNone/>
            </a:pPr>
            <a:r>
              <a:rPr lang="en-US" dirty="0" smtClean="0"/>
              <a:t>  </a:t>
            </a:r>
            <a:r>
              <a:rPr lang="en-US" sz="2000" dirty="0" smtClean="0">
                <a:latin typeface="Times New Roman" pitchFamily="18" charset="0"/>
                <a:cs typeface="Times New Roman" pitchFamily="18" charset="0"/>
              </a:rPr>
              <a:t>     </a:t>
            </a:r>
            <a:r>
              <a:rPr lang="en-US" sz="1900" dirty="0" smtClean="0">
                <a:latin typeface="Times New Roman" pitchFamily="18" charset="0"/>
                <a:cs typeface="Times New Roman" pitchFamily="18" charset="0"/>
              </a:rPr>
              <a:t>In early days we can maintain attendance manually, but this task is very difficult. Avoids a proxy attendance of the student and ensures that Students of other class are not entering. That’s why, </a:t>
            </a:r>
            <a:r>
              <a:rPr lang="en-IN" sz="1900" dirty="0" smtClean="0">
                <a:latin typeface="Times New Roman" pitchFamily="18" charset="0"/>
                <a:cs typeface="Times New Roman" pitchFamily="18" charset="0"/>
              </a:rPr>
              <a:t>in smart Attendance Monitoring System we are going to</a:t>
            </a:r>
            <a:r>
              <a:rPr lang="en-US" sz="1900" dirty="0" smtClean="0">
                <a:latin typeface="Times New Roman" pitchFamily="18" charset="0"/>
                <a:cs typeface="Times New Roman" pitchFamily="18" charset="0"/>
              </a:rPr>
              <a:t> developed to provide a reliable, secure &amp; Efficient method of recording student </a:t>
            </a:r>
            <a:r>
              <a:rPr lang="en-US" sz="1900" dirty="0" smtClean="0">
                <a:latin typeface="Times New Roman" pitchFamily="18" charset="0"/>
                <a:cs typeface="Times New Roman" pitchFamily="18" charset="0"/>
              </a:rPr>
              <a:t>attendance </a:t>
            </a:r>
            <a:r>
              <a:rPr lang="en-IN" sz="1900" dirty="0" smtClean="0">
                <a:latin typeface="Times New Roman" pitchFamily="18" charset="0"/>
                <a:cs typeface="Times New Roman" pitchFamily="18" charset="0"/>
              </a:rPr>
              <a:t>by </a:t>
            </a:r>
            <a:r>
              <a:rPr lang="en-IN" sz="1900" dirty="0" smtClean="0">
                <a:latin typeface="Times New Roman" pitchFamily="18" charset="0"/>
                <a:cs typeface="Times New Roman" pitchFamily="18" charset="0"/>
              </a:rPr>
              <a:t>capturing the face of the </a:t>
            </a:r>
            <a:r>
              <a:rPr lang="en-IN" sz="1900" dirty="0" smtClean="0">
                <a:latin typeface="Times New Roman" pitchFamily="18" charset="0"/>
                <a:cs typeface="Times New Roman" pitchFamily="18" charset="0"/>
              </a:rPr>
              <a:t>student</a:t>
            </a:r>
            <a:r>
              <a:rPr lang="en-IN" sz="1900" dirty="0" smtClean="0">
                <a:latin typeface="Times New Roman" pitchFamily="18" charset="0"/>
                <a:cs typeface="Times New Roman" pitchFamily="18" charset="0"/>
              </a:rPr>
              <a:t> </a:t>
            </a:r>
            <a:r>
              <a:rPr lang="en-IN" sz="1900" dirty="0" smtClean="0">
                <a:latin typeface="Times New Roman" pitchFamily="18" charset="0"/>
                <a:cs typeface="Times New Roman" pitchFamily="18" charset="0"/>
              </a:rPr>
              <a:t>for identifying correctly.</a:t>
            </a:r>
            <a:endParaRPr lang="en-US" sz="19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0" y="1143000"/>
            <a:ext cx="6196405" cy="4580069"/>
          </a:xfrm>
        </p:spPr>
        <p:txBody>
          <a:bodyPr>
            <a:normAutofit fontScale="92500" lnSpcReduction="20000"/>
          </a:bodyPr>
          <a:lstStyle/>
          <a:p>
            <a:pPr algn="just">
              <a:lnSpc>
                <a:spcPct val="150000"/>
              </a:lnSpc>
              <a:buNone/>
            </a:pPr>
            <a:r>
              <a:rPr lang="en-US" sz="2600" b="1" dirty="0" smtClean="0">
                <a:solidFill>
                  <a:srgbClr val="7030A0"/>
                </a:solidFill>
              </a:rPr>
              <a:t>Objective</a:t>
            </a:r>
          </a:p>
          <a:p>
            <a:pPr algn="just">
              <a:lnSpc>
                <a:spcPct val="150000"/>
              </a:lnSpc>
            </a:pPr>
            <a:r>
              <a:rPr lang="en-US" sz="2000" dirty="0" smtClean="0">
                <a:latin typeface="Times New Roman" pitchFamily="18" charset="0"/>
                <a:cs typeface="Times New Roman" pitchFamily="18" charset="0"/>
              </a:rPr>
              <a:t>Marking attendance for student by comparing the face images produced recently </a:t>
            </a:r>
            <a:r>
              <a:rPr lang="en-IN" sz="2000" dirty="0" smtClean="0">
                <a:latin typeface="Times New Roman" pitchFamily="18" charset="0"/>
                <a:cs typeface="Times New Roman" pitchFamily="18" charset="0"/>
              </a:rPr>
              <a:t>.</a:t>
            </a:r>
          </a:p>
          <a:p>
            <a:pPr algn="just">
              <a:lnSpc>
                <a:spcPct val="150000"/>
              </a:lnSpc>
            </a:pPr>
            <a:r>
              <a:rPr lang="en-US" sz="2000" dirty="0" smtClean="0">
                <a:latin typeface="Times New Roman" pitchFamily="18" charset="0"/>
                <a:cs typeface="Times New Roman" pitchFamily="18" charset="0"/>
              </a:rPr>
              <a:t>Recognition of human who are strange to the environment i.e. an unauthorized person</a:t>
            </a:r>
          </a:p>
          <a:p>
            <a:pPr algn="just">
              <a:lnSpc>
                <a:spcPct val="150000"/>
              </a:lnSpc>
              <a:buNone/>
            </a:pPr>
            <a:r>
              <a:rPr lang="en-US" sz="2600" b="1" dirty="0" smtClean="0">
                <a:solidFill>
                  <a:srgbClr val="7030A0"/>
                </a:solidFill>
                <a:latin typeface="Times New Roman" pitchFamily="18" charset="0"/>
                <a:cs typeface="Times New Roman" pitchFamily="18" charset="0"/>
              </a:rPr>
              <a:t>Scope</a:t>
            </a:r>
          </a:p>
          <a:p>
            <a:pPr algn="just">
              <a:lnSpc>
                <a:spcPct val="150000"/>
              </a:lnSpc>
            </a:pPr>
            <a:r>
              <a:rPr lang="en-US" sz="2000" dirty="0" smtClean="0">
                <a:latin typeface="Times New Roman" pitchFamily="18" charset="0"/>
                <a:cs typeface="Times New Roman" pitchFamily="18" charset="0"/>
              </a:rPr>
              <a:t> This project is basically an android application which means self contained software runs on the system on which it has been installed under the user control and it will work for a particular institute or college only.</a:t>
            </a:r>
            <a:endParaRPr lang="en-IN" sz="2000" dirty="0" smtClean="0">
              <a:latin typeface="Times New Roman" pitchFamily="18" charset="0"/>
              <a:cs typeface="Times New Roman" pitchFamily="18" charset="0"/>
            </a:endParaRPr>
          </a:p>
          <a:p>
            <a:pPr algn="just">
              <a:lnSpc>
                <a:spcPct val="150000"/>
              </a:lnSpc>
              <a:buNone/>
            </a:pP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630217"/>
          </a:xfrm>
        </p:spPr>
        <p:txBody>
          <a:bodyPr>
            <a:normAutofit fontScale="90000"/>
          </a:bodyPr>
          <a:lstStyle/>
          <a:p>
            <a:r>
              <a:rPr lang="en-US" dirty="0" smtClean="0">
                <a:solidFill>
                  <a:schemeClr val="accent6"/>
                </a:solidFill>
              </a:rPr>
              <a:t>Technical Details</a:t>
            </a:r>
            <a:endParaRPr lang="en-US" dirty="0">
              <a:solidFill>
                <a:schemeClr val="accent6"/>
              </a:solidFill>
            </a:endParaRPr>
          </a:p>
        </p:txBody>
      </p:sp>
      <p:sp>
        <p:nvSpPr>
          <p:cNvPr id="3" name="Content Placeholder 2"/>
          <p:cNvSpPr>
            <a:spLocks noGrp="1"/>
          </p:cNvSpPr>
          <p:nvPr>
            <p:ph idx="1"/>
          </p:nvPr>
        </p:nvSpPr>
        <p:spPr>
          <a:xfrm>
            <a:off x="1463040" y="1524000"/>
            <a:ext cx="6196405" cy="4953000"/>
          </a:xfrm>
        </p:spPr>
        <p:txBody>
          <a:bodyPr>
            <a:normAutofit fontScale="47500" lnSpcReduction="20000"/>
          </a:bodyPr>
          <a:lstStyle/>
          <a:p>
            <a:r>
              <a:rPr lang="en-US" dirty="0" smtClean="0"/>
              <a:t> </a:t>
            </a:r>
            <a:r>
              <a:rPr lang="en-US" sz="3800" b="1" dirty="0" smtClean="0">
                <a:solidFill>
                  <a:srgbClr val="7030A0"/>
                </a:solidFill>
                <a:latin typeface="Times New Roman" pitchFamily="18" charset="0"/>
                <a:cs typeface="Times New Roman" pitchFamily="18" charset="0"/>
              </a:rPr>
              <a:t>Hardware Requirements</a:t>
            </a:r>
          </a:p>
          <a:p>
            <a:pPr>
              <a:buNone/>
            </a:pPr>
            <a:endParaRPr lang="en-US" b="1" dirty="0" smtClean="0">
              <a:latin typeface="Times New Roman" pitchFamily="18" charset="0"/>
              <a:cs typeface="Times New Roman" pitchFamily="18" charset="0"/>
            </a:endParaRPr>
          </a:p>
          <a:p>
            <a:pPr>
              <a:buNone/>
            </a:pPr>
            <a:r>
              <a:rPr lang="en-US" sz="3500" dirty="0" smtClean="0">
                <a:latin typeface="Times New Roman" pitchFamily="18" charset="0"/>
                <a:cs typeface="Times New Roman" pitchFamily="18" charset="0"/>
              </a:rPr>
              <a:t>           Hardware requirement while developing system-</a:t>
            </a:r>
          </a:p>
          <a:p>
            <a:pPr lvl="0">
              <a:buNone/>
            </a:pPr>
            <a:r>
              <a:rPr lang="en-US" sz="3500" dirty="0" smtClean="0">
                <a:latin typeface="Times New Roman" pitchFamily="18" charset="0"/>
                <a:cs typeface="Times New Roman" pitchFamily="18" charset="0"/>
              </a:rPr>
              <a:t>                          PC/Laptop</a:t>
            </a:r>
          </a:p>
          <a:p>
            <a:pPr>
              <a:buNone/>
            </a:pPr>
            <a:r>
              <a:rPr lang="en-US" sz="3500" dirty="0" smtClean="0">
                <a:latin typeface="Times New Roman" pitchFamily="18" charset="0"/>
                <a:cs typeface="Times New Roman" pitchFamily="18" charset="0"/>
              </a:rPr>
              <a:t> </a:t>
            </a:r>
          </a:p>
          <a:p>
            <a:pPr>
              <a:buNone/>
            </a:pPr>
            <a:r>
              <a:rPr lang="en-US" sz="3500" dirty="0" smtClean="0">
                <a:latin typeface="Times New Roman" pitchFamily="18" charset="0"/>
                <a:cs typeface="Times New Roman" pitchFamily="18" charset="0"/>
              </a:rPr>
              <a:t>           Hardware requirement while using system-</a:t>
            </a:r>
          </a:p>
          <a:p>
            <a:pPr lvl="0">
              <a:buNone/>
            </a:pPr>
            <a:r>
              <a:rPr lang="en-US" sz="3500" dirty="0" smtClean="0">
                <a:latin typeface="Times New Roman" pitchFamily="18" charset="0"/>
                <a:cs typeface="Times New Roman" pitchFamily="18" charset="0"/>
              </a:rPr>
              <a:t>                          Tablet or Smart phone of android platform</a:t>
            </a:r>
          </a:p>
          <a:p>
            <a:pPr>
              <a:buNone/>
            </a:pPr>
            <a:r>
              <a:rPr lang="en-US"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r>
              <a:rPr lang="en-US" sz="3800" b="1" dirty="0" smtClean="0">
                <a:solidFill>
                  <a:srgbClr val="7030A0"/>
                </a:solidFill>
                <a:latin typeface="Times New Roman" pitchFamily="18" charset="0"/>
                <a:cs typeface="Times New Roman" pitchFamily="18" charset="0"/>
              </a:rPr>
              <a:t>Software Requirements:</a:t>
            </a:r>
          </a:p>
          <a:p>
            <a:pPr>
              <a:buNone/>
            </a:pPr>
            <a:endParaRPr lang="en-US" sz="3800" b="1" dirty="0" smtClean="0">
              <a:solidFill>
                <a:srgbClr val="7030A0"/>
              </a:solidFill>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3500" dirty="0" smtClean="0">
                <a:latin typeface="Times New Roman" pitchFamily="18" charset="0"/>
                <a:cs typeface="Times New Roman" pitchFamily="18" charset="0"/>
              </a:rPr>
              <a:t>     Software requirement while developing system-</a:t>
            </a:r>
          </a:p>
          <a:p>
            <a:pPr lvl="0">
              <a:buNone/>
            </a:pPr>
            <a:r>
              <a:rPr lang="en-US" sz="3500" dirty="0" smtClean="0">
                <a:latin typeface="Times New Roman" pitchFamily="18" charset="0"/>
                <a:cs typeface="Times New Roman" pitchFamily="18" charset="0"/>
              </a:rPr>
              <a:t>                   Operating System </a:t>
            </a:r>
            <a:r>
              <a:rPr lang="en-US" sz="3500" b="1" dirty="0" smtClean="0">
                <a:latin typeface="Times New Roman" pitchFamily="18" charset="0"/>
                <a:cs typeface="Times New Roman" pitchFamily="18" charset="0"/>
              </a:rPr>
              <a:t> -</a:t>
            </a:r>
            <a:r>
              <a:rPr lang="en-US" sz="3500" dirty="0" smtClean="0">
                <a:latin typeface="Times New Roman" pitchFamily="18" charset="0"/>
                <a:cs typeface="Times New Roman" pitchFamily="18" charset="0"/>
              </a:rPr>
              <a:t> Windows XP /7</a:t>
            </a:r>
          </a:p>
          <a:p>
            <a:pPr lvl="0">
              <a:buNone/>
            </a:pPr>
            <a:r>
              <a:rPr lang="en-US" sz="3500" dirty="0" smtClean="0">
                <a:latin typeface="Times New Roman" pitchFamily="18" charset="0"/>
                <a:cs typeface="Times New Roman" pitchFamily="18" charset="0"/>
              </a:rPr>
              <a:t>                    Database- MySQL</a:t>
            </a:r>
          </a:p>
          <a:p>
            <a:pPr lvl="0">
              <a:buNone/>
            </a:pPr>
            <a:r>
              <a:rPr lang="en-US" sz="3500" dirty="0" smtClean="0">
                <a:latin typeface="Times New Roman" pitchFamily="18" charset="0"/>
                <a:cs typeface="Times New Roman" pitchFamily="18" charset="0"/>
              </a:rPr>
              <a:t>                    Technologies- JAVA ,Android,PHP</a:t>
            </a:r>
          </a:p>
          <a:p>
            <a:pPr lvl="0">
              <a:buNone/>
            </a:pPr>
            <a:r>
              <a:rPr lang="en-US" sz="3500" dirty="0" smtClean="0">
                <a:latin typeface="Times New Roman" pitchFamily="18" charset="0"/>
                <a:cs typeface="Times New Roman" pitchFamily="18" charset="0"/>
              </a:rPr>
              <a:t>                     IDE- Eclipse Kepler SDK,JDK 7,OpenCV SDK</a:t>
            </a:r>
          </a:p>
          <a:p>
            <a:pPr>
              <a:buNone/>
            </a:pPr>
            <a:r>
              <a:rPr lang="en-US" sz="3500" dirty="0" smtClean="0">
                <a:latin typeface="Times New Roman" pitchFamily="18" charset="0"/>
                <a:cs typeface="Times New Roman" pitchFamily="18" charset="0"/>
              </a:rPr>
              <a:t> </a:t>
            </a:r>
          </a:p>
          <a:p>
            <a:pPr>
              <a:buNone/>
            </a:pPr>
            <a:r>
              <a:rPr lang="en-US" sz="3500" dirty="0" smtClean="0">
                <a:latin typeface="Times New Roman" pitchFamily="18" charset="0"/>
                <a:cs typeface="Times New Roman" pitchFamily="18" charset="0"/>
              </a:rPr>
              <a:t>           Software requirement while using system-</a:t>
            </a:r>
          </a:p>
          <a:p>
            <a:pPr lvl="0">
              <a:buNone/>
            </a:pPr>
            <a:r>
              <a:rPr lang="en-US" sz="3500" dirty="0" smtClean="0">
                <a:latin typeface="Times New Roman" pitchFamily="18" charset="0"/>
                <a:cs typeface="Times New Roman" pitchFamily="18" charset="0"/>
              </a:rPr>
              <a:t>                                        Android OS</a:t>
            </a:r>
          </a:p>
          <a:p>
            <a:endParaRPr lang="en-US" sz="35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solidFill>
              </a:rPr>
              <a:t>Design</a:t>
            </a:r>
            <a:endParaRPr lang="en-US" dirty="0">
              <a:solidFill>
                <a:schemeClr val="accent6"/>
              </a:solidFill>
            </a:endParaRPr>
          </a:p>
        </p:txBody>
      </p:sp>
      <p:sp>
        <p:nvSpPr>
          <p:cNvPr id="3" name="Content Placeholder 2"/>
          <p:cNvSpPr>
            <a:spLocks noGrp="1"/>
          </p:cNvSpPr>
          <p:nvPr>
            <p:ph idx="1"/>
          </p:nvPr>
        </p:nvSpPr>
        <p:spPr/>
        <p:txBody>
          <a:bodyPr/>
          <a:lstStyle/>
          <a:p>
            <a:pPr>
              <a:buNone/>
            </a:pPr>
            <a:r>
              <a:rPr lang="en-US" dirty="0" smtClean="0"/>
              <a:t>1.Use Case Diagram.</a:t>
            </a:r>
          </a:p>
          <a:p>
            <a:pPr>
              <a:buNone/>
            </a:pPr>
            <a:r>
              <a:rPr lang="en-US" dirty="0" smtClean="0"/>
              <a:t>2.Sequence Diagram</a:t>
            </a:r>
          </a:p>
          <a:p>
            <a:pPr>
              <a:buNone/>
            </a:pPr>
            <a:r>
              <a:rPr lang="en-US" dirty="0" smtClean="0"/>
              <a:t>3.Class Diagram</a:t>
            </a:r>
          </a:p>
          <a:p>
            <a:pPr>
              <a:buNone/>
            </a:pPr>
            <a:r>
              <a:rPr lang="en-US" dirty="0" smtClean="0"/>
              <a:t>4.Deployment Diagram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0"/>
            <a:ext cx="6965245" cy="1066800"/>
          </a:xfrm>
        </p:spPr>
        <p:txBody>
          <a:bodyPr/>
          <a:lstStyle/>
          <a:p>
            <a:r>
              <a:rPr lang="en-US" dirty="0" smtClean="0"/>
              <a:t>Use Case Diagram</a:t>
            </a:r>
            <a:endParaRPr lang="en-US" dirty="0"/>
          </a:p>
        </p:txBody>
      </p:sp>
      <p:sp>
        <p:nvSpPr>
          <p:cNvPr id="3" name="Content Placeholder 2"/>
          <p:cNvSpPr>
            <a:spLocks noGrp="1"/>
          </p:cNvSpPr>
          <p:nvPr>
            <p:ph idx="1"/>
          </p:nvPr>
        </p:nvSpPr>
        <p:spPr>
          <a:xfrm>
            <a:off x="1463040" y="1524000"/>
            <a:ext cx="6196405" cy="4199069"/>
          </a:xfrm>
        </p:spPr>
        <p:txBody>
          <a:bodyPr/>
          <a:lstStyle/>
          <a:p>
            <a:endParaRPr lang="en-US" dirty="0"/>
          </a:p>
        </p:txBody>
      </p:sp>
      <p:sp>
        <p:nvSpPr>
          <p:cNvPr id="5" name="TextBox 4"/>
          <p:cNvSpPr txBox="1"/>
          <p:nvPr/>
        </p:nvSpPr>
        <p:spPr>
          <a:xfrm>
            <a:off x="2819400" y="6400800"/>
            <a:ext cx="2743200" cy="369332"/>
          </a:xfrm>
          <a:prstGeom prst="rect">
            <a:avLst/>
          </a:prstGeom>
          <a:noFill/>
        </p:spPr>
        <p:txBody>
          <a:bodyPr wrap="square" rtlCol="0">
            <a:spAutoFit/>
          </a:bodyPr>
          <a:lstStyle/>
          <a:p>
            <a:r>
              <a:rPr lang="en-US" dirty="0" smtClean="0"/>
              <a:t>Fig. Use case diagram</a:t>
            </a:r>
            <a:endParaRPr lang="en-US" dirty="0"/>
          </a:p>
        </p:txBody>
      </p:sp>
      <p:graphicFrame>
        <p:nvGraphicFramePr>
          <p:cNvPr id="1027" name="Object 3"/>
          <p:cNvGraphicFramePr>
            <a:graphicFrameLocks noChangeAspect="1"/>
          </p:cNvGraphicFramePr>
          <p:nvPr/>
        </p:nvGraphicFramePr>
        <p:xfrm>
          <a:off x="0" y="0"/>
          <a:ext cx="9144000" cy="6324600"/>
        </p:xfrm>
        <a:graphic>
          <a:graphicData uri="http://schemas.openxmlformats.org/presentationml/2006/ole">
            <p:oleObj spid="_x0000_s1027" name="Acrobat Document" r:id="rId3" imgW="5486278" imgH="6972114" progId="AcroExch.Document.7">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2" name="Object 4"/>
          <p:cNvGraphicFramePr>
            <a:graphicFrameLocks noChangeAspect="1"/>
          </p:cNvGraphicFramePr>
          <p:nvPr/>
        </p:nvGraphicFramePr>
        <p:xfrm>
          <a:off x="1" y="0"/>
          <a:ext cx="9144000" cy="6324599"/>
        </p:xfrm>
        <a:graphic>
          <a:graphicData uri="http://schemas.openxmlformats.org/presentationml/2006/ole">
            <p:oleObj spid="_x0000_s2052" name="Acrobat Document" r:id="rId3" imgW="5057612" imgH="5553074" progId="AcroExch.Document.7">
              <p:embed/>
            </p:oleObj>
          </a:graphicData>
        </a:graphic>
      </p:graphicFrame>
      <p:sp>
        <p:nvSpPr>
          <p:cNvPr id="7" name="TextBox 6"/>
          <p:cNvSpPr txBox="1"/>
          <p:nvPr/>
        </p:nvSpPr>
        <p:spPr>
          <a:xfrm>
            <a:off x="3429000" y="6400800"/>
            <a:ext cx="2895600" cy="369332"/>
          </a:xfrm>
          <a:prstGeom prst="rect">
            <a:avLst/>
          </a:prstGeom>
          <a:noFill/>
        </p:spPr>
        <p:txBody>
          <a:bodyPr wrap="square" rtlCol="0">
            <a:spAutoFit/>
          </a:bodyPr>
          <a:lstStyle/>
          <a:p>
            <a:r>
              <a:rPr lang="en-US" dirty="0" smtClean="0"/>
              <a:t>Fig.  Student Registration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184</TotalTime>
  <Words>504</Words>
  <Application>Microsoft Office PowerPoint</Application>
  <PresentationFormat>On-screen Show (4:3)</PresentationFormat>
  <Paragraphs>79</Paragraphs>
  <Slides>18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Pushpin</vt:lpstr>
      <vt:lpstr>Adobe Acrobat Document</vt:lpstr>
      <vt:lpstr>Attendance Monitoring System</vt:lpstr>
      <vt:lpstr>INDEX</vt:lpstr>
      <vt:lpstr>Introduction</vt:lpstr>
      <vt:lpstr>Literature Review</vt:lpstr>
      <vt:lpstr>Slide 5</vt:lpstr>
      <vt:lpstr>Technical Details</vt:lpstr>
      <vt:lpstr>Design</vt:lpstr>
      <vt:lpstr>Use Case Diagram</vt:lpstr>
      <vt:lpstr>Slide 9</vt:lpstr>
      <vt:lpstr>Slide 10</vt:lpstr>
      <vt:lpstr>Slide 11</vt:lpstr>
      <vt:lpstr>Slide 12</vt:lpstr>
      <vt:lpstr>Slide 13</vt:lpstr>
      <vt:lpstr>Slide 14</vt:lpstr>
      <vt:lpstr>Advantages</vt:lpstr>
      <vt:lpstr>Conclusion</vt:lpstr>
      <vt:lpstr>References</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Monitoring System</dc:title>
  <dc:creator>ABC</dc:creator>
  <cp:lastModifiedBy>PRITIDEVI</cp:lastModifiedBy>
  <cp:revision>31</cp:revision>
  <dcterms:created xsi:type="dcterms:W3CDTF">2015-04-30T12:57:05Z</dcterms:created>
  <dcterms:modified xsi:type="dcterms:W3CDTF">2015-05-01T06:06:38Z</dcterms:modified>
</cp:coreProperties>
</file>