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00" autoAdjust="0"/>
  </p:normalViewPr>
  <p:slideViewPr>
    <p:cSldViewPr snapToGrid="0">
      <p:cViewPr varScale="1">
        <p:scale>
          <a:sx n="63" d="100"/>
          <a:sy n="63"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5007B7-A7F4-4BF7-B3C4-5E6EEE27FC64}" type="datetimeFigureOut">
              <a:rPr lang="en-US" smtClean="0"/>
              <a:t>7/23/2023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B497FF6-A55F-40CD-9F75-7DBA5D47B42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989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007B7-A7F4-4BF7-B3C4-5E6EEE27FC64}" type="datetimeFigureOut">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97FF6-A55F-40CD-9F75-7DBA5D47B42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4685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007B7-A7F4-4BF7-B3C4-5E6EEE27FC64}" type="datetimeFigureOut">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97FF6-A55F-40CD-9F75-7DBA5D47B42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2906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007B7-A7F4-4BF7-B3C4-5E6EEE27FC64}" type="datetimeFigureOut">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97FF6-A55F-40CD-9F75-7DBA5D47B42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5124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5007B7-A7F4-4BF7-B3C4-5E6EEE27FC64}" type="datetimeFigureOut">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497FF6-A55F-40CD-9F75-7DBA5D47B42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9021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5007B7-A7F4-4BF7-B3C4-5E6EEE27FC64}" type="datetimeFigureOut">
              <a:rPr lang="en-US" smtClean="0"/>
              <a:t>7/23/2023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97FF6-A55F-40CD-9F75-7DBA5D47B42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6287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5007B7-A7F4-4BF7-B3C4-5E6EEE27FC64}" type="datetimeFigureOut">
              <a:rPr lang="en-US" smtClean="0"/>
              <a:t>7/23/2023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497FF6-A55F-40CD-9F75-7DBA5D47B42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0568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5007B7-A7F4-4BF7-B3C4-5E6EEE27FC64}" type="datetimeFigureOut">
              <a:rPr lang="en-US" smtClean="0"/>
              <a:t>7/23/2023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497FF6-A55F-40CD-9F75-7DBA5D47B42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6413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5007B7-A7F4-4BF7-B3C4-5E6EEE27FC64}" type="datetimeFigureOut">
              <a:rPr lang="en-US" smtClean="0"/>
              <a:t>7/23/2023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497FF6-A55F-40CD-9F75-7DBA5D47B429}" type="slidenum">
              <a:rPr lang="en-US" smtClean="0"/>
              <a:t>‹#›</a:t>
            </a:fld>
            <a:endParaRPr lang="en-US"/>
          </a:p>
        </p:txBody>
      </p:sp>
    </p:spTree>
    <p:extLst>
      <p:ext uri="{BB962C8B-B14F-4D97-AF65-F5344CB8AC3E}">
        <p14:creationId xmlns:p14="http://schemas.microsoft.com/office/powerpoint/2010/main" val="3732039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5007B7-A7F4-4BF7-B3C4-5E6EEE27FC64}" type="datetimeFigureOut">
              <a:rPr lang="en-US" smtClean="0"/>
              <a:t>7/23/2023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497FF6-A55F-40CD-9F75-7DBA5D47B42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2872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75007B7-A7F4-4BF7-B3C4-5E6EEE27FC64}" type="datetimeFigureOut">
              <a:rPr lang="en-US" smtClean="0"/>
              <a:t>7/23/2023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B497FF6-A55F-40CD-9F75-7DBA5D47B42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1713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75007B7-A7F4-4BF7-B3C4-5E6EEE27FC64}" type="datetimeFigureOut">
              <a:rPr lang="en-US" smtClean="0"/>
              <a:t>7/23/2023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B497FF6-A55F-40CD-9F75-7DBA5D47B42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029355"/>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F0AF7-50FC-38F7-D48F-6BA1EECAFE92}"/>
              </a:ext>
            </a:extLst>
          </p:cNvPr>
          <p:cNvSpPr>
            <a:spLocks noGrp="1"/>
          </p:cNvSpPr>
          <p:nvPr>
            <p:ph type="ctrTitle"/>
          </p:nvPr>
        </p:nvSpPr>
        <p:spPr>
          <a:xfrm>
            <a:off x="2102584" y="2422477"/>
            <a:ext cx="8637073" cy="869363"/>
          </a:xfrm>
        </p:spPr>
        <p:txBody>
          <a:bodyPr>
            <a:normAutofit fontScale="90000"/>
          </a:bodyPr>
          <a:lstStyle/>
          <a:p>
            <a:pPr algn="ctr"/>
            <a:r>
              <a:rPr lang="en-US" dirty="0"/>
              <a:t>PHASE-ONE PROJECT</a:t>
            </a:r>
          </a:p>
        </p:txBody>
      </p:sp>
      <p:sp>
        <p:nvSpPr>
          <p:cNvPr id="3" name="Subtitle 2">
            <a:extLst>
              <a:ext uri="{FF2B5EF4-FFF2-40B4-BE49-F238E27FC236}">
                <a16:creationId xmlns:a16="http://schemas.microsoft.com/office/drawing/2014/main" id="{485472A4-D8C7-4816-6575-EC0B7ECB6211}"/>
              </a:ext>
            </a:extLst>
          </p:cNvPr>
          <p:cNvSpPr>
            <a:spLocks noGrp="1"/>
          </p:cNvSpPr>
          <p:nvPr>
            <p:ph type="subTitle" idx="1"/>
          </p:nvPr>
        </p:nvSpPr>
        <p:spPr>
          <a:xfrm>
            <a:off x="274020" y="5027280"/>
            <a:ext cx="8637072" cy="977621"/>
          </a:xfrm>
        </p:spPr>
        <p:txBody>
          <a:bodyPr>
            <a:normAutofit fontScale="62500" lnSpcReduction="20000"/>
          </a:bodyPr>
          <a:lstStyle/>
          <a:p>
            <a:endParaRPr lang="en-US" dirty="0"/>
          </a:p>
          <a:p>
            <a:pPr algn="l"/>
            <a:endParaRPr lang="en-US" dirty="0"/>
          </a:p>
          <a:p>
            <a:pPr algn="l"/>
            <a:r>
              <a:rPr lang="en-US" sz="1900" b="1" dirty="0"/>
              <a:t>Done by : Curtis Kariuki</a:t>
            </a:r>
          </a:p>
          <a:p>
            <a:pPr algn="l"/>
            <a:endParaRPr lang="en-US" dirty="0"/>
          </a:p>
        </p:txBody>
      </p:sp>
    </p:spTree>
    <p:extLst>
      <p:ext uri="{BB962C8B-B14F-4D97-AF65-F5344CB8AC3E}">
        <p14:creationId xmlns:p14="http://schemas.microsoft.com/office/powerpoint/2010/main" val="3751466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90E01-6D28-38C6-4886-E5500A19FF74}"/>
              </a:ext>
            </a:extLst>
          </p:cNvPr>
          <p:cNvSpPr>
            <a:spLocks noGrp="1"/>
          </p:cNvSpPr>
          <p:nvPr>
            <p:ph type="title"/>
          </p:nvPr>
        </p:nvSpPr>
        <p:spPr/>
        <p:txBody>
          <a:bodyPr/>
          <a:lstStyle/>
          <a:p>
            <a:pPr algn="ctr"/>
            <a:r>
              <a:rPr lang="en-US" dirty="0"/>
              <a:t>APPENDIX</a:t>
            </a:r>
          </a:p>
        </p:txBody>
      </p:sp>
      <p:sp>
        <p:nvSpPr>
          <p:cNvPr id="3" name="Content Placeholder 2">
            <a:extLst>
              <a:ext uri="{FF2B5EF4-FFF2-40B4-BE49-F238E27FC236}">
                <a16:creationId xmlns:a16="http://schemas.microsoft.com/office/drawing/2014/main" id="{DE9903D0-7A82-70ED-3228-B8EB6DD7571C}"/>
              </a:ext>
            </a:extLst>
          </p:cNvPr>
          <p:cNvSpPr>
            <a:spLocks noGrp="1"/>
          </p:cNvSpPr>
          <p:nvPr>
            <p:ph idx="1"/>
          </p:nvPr>
        </p:nvSpPr>
        <p:spPr>
          <a:xfrm>
            <a:off x="1451579" y="2015732"/>
            <a:ext cx="9603275" cy="4161548"/>
          </a:xfrm>
        </p:spPr>
        <p:txBody>
          <a:bodyPr>
            <a:normAutofit/>
          </a:bodyPr>
          <a:lstStyle/>
          <a:p>
            <a:pPr marL="0" indent="0">
              <a:buNone/>
            </a:pPr>
            <a:r>
              <a:rPr lang="en-US" dirty="0"/>
              <a:t>Here are we reach the climax of the presentation, I would like to provide additional data sets that can be used to go into details like; production cost, the actors, directors who have produced the best films so as to have an in-depth of the movie industry and gain more insights:</a:t>
            </a:r>
          </a:p>
          <a:p>
            <a:r>
              <a:rPr lang="en-US" dirty="0"/>
              <a:t> </a:t>
            </a:r>
            <a:r>
              <a:rPr lang="en-US" dirty="0" err="1"/>
              <a:t>name.basics</a:t>
            </a:r>
            <a:endParaRPr lang="en-US" dirty="0"/>
          </a:p>
          <a:p>
            <a:r>
              <a:rPr lang="en-US" dirty="0" err="1"/>
              <a:t>title.akas</a:t>
            </a:r>
            <a:endParaRPr lang="en-US" dirty="0"/>
          </a:p>
          <a:p>
            <a:r>
              <a:rPr lang="en-US" dirty="0" err="1"/>
              <a:t>title.pricipals</a:t>
            </a:r>
            <a:endParaRPr lang="en-US" dirty="0"/>
          </a:p>
          <a:p>
            <a:r>
              <a:rPr lang="en-US" dirty="0" err="1"/>
              <a:t>tmdb.movies</a:t>
            </a:r>
            <a:endParaRPr lang="en-US" dirty="0"/>
          </a:p>
          <a:p>
            <a:r>
              <a:rPr lang="en-US" dirty="0" err="1"/>
              <a:t>tn.movies_budget</a:t>
            </a:r>
            <a:endParaRPr lang="en-US" dirty="0"/>
          </a:p>
          <a:p>
            <a:endParaRPr lang="en-US" dirty="0"/>
          </a:p>
          <a:p>
            <a:endParaRPr lang="en-US" dirty="0"/>
          </a:p>
        </p:txBody>
      </p:sp>
    </p:spTree>
    <p:extLst>
      <p:ext uri="{BB962C8B-B14F-4D97-AF65-F5344CB8AC3E}">
        <p14:creationId xmlns:p14="http://schemas.microsoft.com/office/powerpoint/2010/main" val="1319401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D12C4-643B-8C72-F883-C90DC2432570}"/>
              </a:ext>
            </a:extLst>
          </p:cNvPr>
          <p:cNvSpPr>
            <a:spLocks noGrp="1"/>
          </p:cNvSpPr>
          <p:nvPr>
            <p:ph type="title"/>
          </p:nvPr>
        </p:nvSpPr>
        <p:spPr/>
        <p:txBody>
          <a:bodyPr>
            <a:normAutofit/>
          </a:bodyPr>
          <a:lstStyle/>
          <a:p>
            <a:pPr algn="ctr"/>
            <a:r>
              <a:rPr lang="en-US" sz="4800" dirty="0"/>
              <a:t>Thank-YOU </a:t>
            </a:r>
          </a:p>
        </p:txBody>
      </p:sp>
      <p:sp>
        <p:nvSpPr>
          <p:cNvPr id="6" name="Content Placeholder 5">
            <a:extLst>
              <a:ext uri="{FF2B5EF4-FFF2-40B4-BE49-F238E27FC236}">
                <a16:creationId xmlns:a16="http://schemas.microsoft.com/office/drawing/2014/main" id="{BA23E4D1-ECCA-2DF6-384D-4794DB038BFE}"/>
              </a:ext>
            </a:extLst>
          </p:cNvPr>
          <p:cNvSpPr>
            <a:spLocks noGrp="1"/>
          </p:cNvSpPr>
          <p:nvPr>
            <p:ph idx="1"/>
          </p:nvPr>
        </p:nvSpPr>
        <p:spPr>
          <a:xfrm>
            <a:off x="1294362" y="2036052"/>
            <a:ext cx="9603275" cy="3450613"/>
          </a:xfrm>
        </p:spPr>
        <p:txBody>
          <a:bodyPr/>
          <a:lstStyle/>
          <a:p>
            <a:pPr marL="0" indent="0" algn="ctr">
              <a:buNone/>
            </a:pPr>
            <a:r>
              <a:rPr lang="en-US" b="1" dirty="0"/>
              <a:t>WE HAVE COME TO THE END OF THE PRESENTATION</a:t>
            </a:r>
          </a:p>
        </p:txBody>
      </p:sp>
    </p:spTree>
    <p:extLst>
      <p:ext uri="{BB962C8B-B14F-4D97-AF65-F5344CB8AC3E}">
        <p14:creationId xmlns:p14="http://schemas.microsoft.com/office/powerpoint/2010/main" val="756383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CF88-C123-DC41-E37D-7D3D38312371}"/>
              </a:ext>
            </a:extLst>
          </p:cNvPr>
          <p:cNvSpPr>
            <a:spLocks noGrp="1"/>
          </p:cNvSpPr>
          <p:nvPr>
            <p:ph type="title"/>
          </p:nvPr>
        </p:nvSpPr>
        <p:spPr>
          <a:xfrm>
            <a:off x="1797666" y="883920"/>
            <a:ext cx="8596668" cy="812800"/>
          </a:xfrm>
        </p:spPr>
        <p:txBody>
          <a:bodyPr/>
          <a:lstStyle/>
          <a:p>
            <a:pPr algn="ctr"/>
            <a:r>
              <a:rPr lang="en-US" dirty="0"/>
              <a:t>Table of Contents</a:t>
            </a:r>
          </a:p>
        </p:txBody>
      </p:sp>
      <p:sp>
        <p:nvSpPr>
          <p:cNvPr id="3" name="Content Placeholder 2">
            <a:extLst>
              <a:ext uri="{FF2B5EF4-FFF2-40B4-BE49-F238E27FC236}">
                <a16:creationId xmlns:a16="http://schemas.microsoft.com/office/drawing/2014/main" id="{33333A39-1706-E3EC-6BBA-707C658E0E40}"/>
              </a:ext>
            </a:extLst>
          </p:cNvPr>
          <p:cNvSpPr>
            <a:spLocks noGrp="1"/>
          </p:cNvSpPr>
          <p:nvPr>
            <p:ph idx="1"/>
          </p:nvPr>
        </p:nvSpPr>
        <p:spPr/>
        <p:txBody>
          <a:bodyPr/>
          <a:lstStyle/>
          <a:p>
            <a:pPr marL="0" indent="0">
              <a:buNone/>
            </a:pPr>
            <a:r>
              <a:rPr lang="en-US" dirty="0"/>
              <a:t>The table of contents of this presentation are:</a:t>
            </a:r>
          </a:p>
          <a:p>
            <a:r>
              <a:rPr lang="en-US" dirty="0"/>
              <a:t>Purpose for the presentation</a:t>
            </a:r>
          </a:p>
          <a:p>
            <a:r>
              <a:rPr lang="en-US" dirty="0"/>
              <a:t>Data analysis and Presentation</a:t>
            </a:r>
          </a:p>
          <a:p>
            <a:r>
              <a:rPr lang="en-US" dirty="0"/>
              <a:t>Conclusion</a:t>
            </a:r>
          </a:p>
          <a:p>
            <a:r>
              <a:rPr lang="en-US" dirty="0"/>
              <a:t>Appendix</a:t>
            </a:r>
          </a:p>
        </p:txBody>
      </p:sp>
    </p:spTree>
    <p:extLst>
      <p:ext uri="{BB962C8B-B14F-4D97-AF65-F5344CB8AC3E}">
        <p14:creationId xmlns:p14="http://schemas.microsoft.com/office/powerpoint/2010/main" val="1797927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BAD0F-D8F5-67BF-2B3B-92E59E88E8F9}"/>
              </a:ext>
            </a:extLst>
          </p:cNvPr>
          <p:cNvSpPr>
            <a:spLocks noGrp="1"/>
          </p:cNvSpPr>
          <p:nvPr>
            <p:ph type="title"/>
          </p:nvPr>
        </p:nvSpPr>
        <p:spPr>
          <a:xfrm>
            <a:off x="1521653" y="982069"/>
            <a:ext cx="8596668" cy="856891"/>
          </a:xfrm>
        </p:spPr>
        <p:txBody>
          <a:bodyPr/>
          <a:lstStyle/>
          <a:p>
            <a:pPr algn="ctr"/>
            <a:r>
              <a:rPr lang="en-US" dirty="0"/>
              <a:t>Purpose for the presentation</a:t>
            </a:r>
          </a:p>
        </p:txBody>
      </p:sp>
      <p:sp>
        <p:nvSpPr>
          <p:cNvPr id="3" name="Content Placeholder 2">
            <a:extLst>
              <a:ext uri="{FF2B5EF4-FFF2-40B4-BE49-F238E27FC236}">
                <a16:creationId xmlns:a16="http://schemas.microsoft.com/office/drawing/2014/main" id="{FCF33FA6-CFD1-EFA3-340B-D43653744BED}"/>
              </a:ext>
            </a:extLst>
          </p:cNvPr>
          <p:cNvSpPr>
            <a:spLocks noGrp="1"/>
          </p:cNvSpPr>
          <p:nvPr>
            <p:ph idx="1"/>
          </p:nvPr>
        </p:nvSpPr>
        <p:spPr>
          <a:xfrm>
            <a:off x="953347" y="2082801"/>
            <a:ext cx="10285306" cy="3241039"/>
          </a:xfrm>
        </p:spPr>
        <p:txBody>
          <a:bodyPr>
            <a:normAutofit fontScale="85000" lnSpcReduction="10000"/>
          </a:bodyPr>
          <a:lstStyle/>
          <a:p>
            <a:pPr marL="0" indent="0">
              <a:buNone/>
            </a:pPr>
            <a:r>
              <a:rPr lang="en-US" dirty="0"/>
              <a:t>This presentation was constructed in order to help Microsoft join the fun of creating original video content.</a:t>
            </a:r>
          </a:p>
          <a:p>
            <a:pPr marL="0" indent="0">
              <a:buNone/>
            </a:pPr>
            <a:r>
              <a:rPr lang="en-US" dirty="0"/>
              <a:t>In this they constructed a new movie studio for this purpose.</a:t>
            </a:r>
          </a:p>
          <a:p>
            <a:pPr marL="0" indent="0">
              <a:buNone/>
            </a:pPr>
            <a:r>
              <a:rPr lang="en-US" dirty="0"/>
              <a:t>But they didn’t know on how to create movies and breach into the movie industry.</a:t>
            </a:r>
          </a:p>
          <a:p>
            <a:pPr marL="0" indent="0">
              <a:buNone/>
            </a:pPr>
            <a:r>
              <a:rPr lang="en-US" dirty="0"/>
              <a:t>This presentation is used to display the findings of example what movies genres are excelling at the Box Office or the runtimes of movies according to the audience that the new head of Microsoft can use to plan and run the studio.</a:t>
            </a:r>
          </a:p>
          <a:p>
            <a:pPr marL="0" indent="0">
              <a:buNone/>
            </a:pPr>
            <a:r>
              <a:rPr lang="en-US" dirty="0"/>
              <a:t>The whole analysis of the findings was revolving around the problem on how to generate revenue.</a:t>
            </a:r>
          </a:p>
          <a:p>
            <a:pPr marL="0" indent="0">
              <a:buNone/>
            </a:pPr>
            <a:r>
              <a:rPr lang="en-US" dirty="0"/>
              <a:t> </a:t>
            </a:r>
          </a:p>
        </p:txBody>
      </p:sp>
    </p:spTree>
    <p:extLst>
      <p:ext uri="{BB962C8B-B14F-4D97-AF65-F5344CB8AC3E}">
        <p14:creationId xmlns:p14="http://schemas.microsoft.com/office/powerpoint/2010/main" val="47968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C75E3-1A5C-7FCD-B67B-D3808DC6FBE8}"/>
              </a:ext>
            </a:extLst>
          </p:cNvPr>
          <p:cNvSpPr>
            <a:spLocks noGrp="1"/>
          </p:cNvSpPr>
          <p:nvPr>
            <p:ph type="title"/>
          </p:nvPr>
        </p:nvSpPr>
        <p:spPr>
          <a:xfrm>
            <a:off x="1797666" y="934564"/>
            <a:ext cx="8596668" cy="863600"/>
          </a:xfrm>
        </p:spPr>
        <p:txBody>
          <a:bodyPr/>
          <a:lstStyle/>
          <a:p>
            <a:pPr algn="ctr"/>
            <a:r>
              <a:rPr lang="en-US" dirty="0"/>
              <a:t>Data Analysis and Presentation</a:t>
            </a:r>
          </a:p>
        </p:txBody>
      </p:sp>
      <p:sp>
        <p:nvSpPr>
          <p:cNvPr id="3" name="Content Placeholder 2">
            <a:extLst>
              <a:ext uri="{FF2B5EF4-FFF2-40B4-BE49-F238E27FC236}">
                <a16:creationId xmlns:a16="http://schemas.microsoft.com/office/drawing/2014/main" id="{9B118F76-D99A-9C80-4CC2-477B6715B5C6}"/>
              </a:ext>
            </a:extLst>
          </p:cNvPr>
          <p:cNvSpPr>
            <a:spLocks noGrp="1"/>
          </p:cNvSpPr>
          <p:nvPr>
            <p:ph sz="half" idx="1"/>
          </p:nvPr>
        </p:nvSpPr>
        <p:spPr>
          <a:xfrm>
            <a:off x="1297094" y="2160589"/>
            <a:ext cx="4184035" cy="1405571"/>
          </a:xfrm>
        </p:spPr>
        <p:txBody>
          <a:bodyPr>
            <a:normAutofit fontScale="92500" lnSpcReduction="20000"/>
          </a:bodyPr>
          <a:lstStyle/>
          <a:p>
            <a:pPr marL="0" indent="0">
              <a:buNone/>
            </a:pPr>
            <a:r>
              <a:rPr lang="en-US" dirty="0"/>
              <a:t>What is data analysis ?</a:t>
            </a:r>
          </a:p>
          <a:p>
            <a:pPr marL="0" indent="0">
              <a:buNone/>
            </a:pPr>
            <a:r>
              <a:rPr lang="en-US" dirty="0"/>
              <a:t>This is the process of inspecting, cleaning , transforming and modelling data to draw meaningful insights</a:t>
            </a:r>
          </a:p>
        </p:txBody>
      </p:sp>
      <p:sp>
        <p:nvSpPr>
          <p:cNvPr id="4" name="Content Placeholder 3">
            <a:extLst>
              <a:ext uri="{FF2B5EF4-FFF2-40B4-BE49-F238E27FC236}">
                <a16:creationId xmlns:a16="http://schemas.microsoft.com/office/drawing/2014/main" id="{9A215A7F-83EC-7DDC-CB07-F8FB97B90BE4}"/>
              </a:ext>
            </a:extLst>
          </p:cNvPr>
          <p:cNvSpPr>
            <a:spLocks noGrp="1"/>
          </p:cNvSpPr>
          <p:nvPr>
            <p:ph sz="half" idx="2"/>
          </p:nvPr>
        </p:nvSpPr>
        <p:spPr>
          <a:xfrm>
            <a:off x="6857810" y="2160589"/>
            <a:ext cx="4184034" cy="1751011"/>
          </a:xfrm>
        </p:spPr>
        <p:txBody>
          <a:bodyPr>
            <a:normAutofit fontScale="92500" lnSpcReduction="20000"/>
          </a:bodyPr>
          <a:lstStyle/>
          <a:p>
            <a:pPr marL="0" indent="0">
              <a:buNone/>
            </a:pPr>
            <a:r>
              <a:rPr lang="en-US" dirty="0"/>
              <a:t>What is data presentation ?</a:t>
            </a:r>
          </a:p>
          <a:p>
            <a:pPr marL="0" indent="0">
              <a:buNone/>
            </a:pPr>
            <a:r>
              <a:rPr lang="en-US" dirty="0"/>
              <a:t>This is the process of visually and effectively communication insights derived from data analysis</a:t>
            </a:r>
          </a:p>
        </p:txBody>
      </p:sp>
      <p:sp>
        <p:nvSpPr>
          <p:cNvPr id="5" name="TextBox 4">
            <a:extLst>
              <a:ext uri="{FF2B5EF4-FFF2-40B4-BE49-F238E27FC236}">
                <a16:creationId xmlns:a16="http://schemas.microsoft.com/office/drawing/2014/main" id="{777EA6C8-B2FB-4508-B627-179B81242584}"/>
              </a:ext>
            </a:extLst>
          </p:cNvPr>
          <p:cNvSpPr txBox="1"/>
          <p:nvPr/>
        </p:nvSpPr>
        <p:spPr>
          <a:xfrm>
            <a:off x="1986280" y="3749040"/>
            <a:ext cx="8219440" cy="2308324"/>
          </a:xfrm>
          <a:prstGeom prst="rect">
            <a:avLst/>
          </a:prstGeom>
          <a:noFill/>
        </p:spPr>
        <p:txBody>
          <a:bodyPr wrap="square" rtlCol="0">
            <a:spAutoFit/>
          </a:bodyPr>
          <a:lstStyle/>
          <a:p>
            <a:r>
              <a:rPr lang="en-US" dirty="0"/>
              <a:t>Now the data analysis and presentation was carried out on the following files in order to come up with conclusion and recommendations that can be presented to the New Head of Microsoft:</a:t>
            </a:r>
          </a:p>
          <a:p>
            <a:pPr marL="285750" indent="-285750" algn="just">
              <a:buFont typeface="Arial" panose="020B0604020202020204" pitchFamily="34" charset="0"/>
              <a:buChar char="•"/>
            </a:pPr>
            <a:r>
              <a:rPr lang="en-US" dirty="0" err="1"/>
              <a:t>Imdb.titles.basics</a:t>
            </a:r>
            <a:endParaRPr lang="en-US" dirty="0"/>
          </a:p>
          <a:p>
            <a:pPr marL="285750" indent="-285750" algn="just">
              <a:buFont typeface="Arial" panose="020B0604020202020204" pitchFamily="34" charset="0"/>
              <a:buChar char="•"/>
            </a:pPr>
            <a:r>
              <a:rPr lang="en-US" dirty="0" err="1"/>
              <a:t>Imdb.title.ratings</a:t>
            </a:r>
            <a:endParaRPr lang="en-US" dirty="0"/>
          </a:p>
          <a:p>
            <a:pPr marL="285750" indent="-285750" algn="just">
              <a:buFont typeface="Arial" panose="020B0604020202020204" pitchFamily="34" charset="0"/>
              <a:buChar char="•"/>
            </a:pPr>
            <a:r>
              <a:rPr lang="en-US" dirty="0" err="1"/>
              <a:t>Bom.movie_gross</a:t>
            </a:r>
            <a:r>
              <a:rPr lang="en-US" dirty="0"/>
              <a:t>	</a:t>
            </a:r>
          </a:p>
          <a:p>
            <a:endParaRPr lang="en-US" dirty="0"/>
          </a:p>
          <a:p>
            <a:r>
              <a:rPr lang="en-US" dirty="0"/>
              <a:t>In the next slides we are going to discuss about the files.</a:t>
            </a:r>
          </a:p>
        </p:txBody>
      </p:sp>
    </p:spTree>
    <p:extLst>
      <p:ext uri="{BB962C8B-B14F-4D97-AF65-F5344CB8AC3E}">
        <p14:creationId xmlns:p14="http://schemas.microsoft.com/office/powerpoint/2010/main" val="1235845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85E84-C578-74DA-1E55-8E5E4AC62C87}"/>
              </a:ext>
            </a:extLst>
          </p:cNvPr>
          <p:cNvSpPr>
            <a:spLocks noGrp="1"/>
          </p:cNvSpPr>
          <p:nvPr>
            <p:ph type="title"/>
          </p:nvPr>
        </p:nvSpPr>
        <p:spPr>
          <a:xfrm>
            <a:off x="1444671" y="1869440"/>
            <a:ext cx="3273099" cy="1176650"/>
          </a:xfrm>
        </p:spPr>
        <p:txBody>
          <a:bodyPr/>
          <a:lstStyle/>
          <a:p>
            <a:pPr algn="ctr"/>
            <a:r>
              <a:rPr lang="en-US" dirty="0"/>
              <a:t>The </a:t>
            </a:r>
            <a:r>
              <a:rPr lang="en-US" dirty="0" err="1"/>
              <a:t>imdb.title.basics</a:t>
            </a:r>
            <a:r>
              <a:rPr lang="en-US" dirty="0"/>
              <a:t> file</a:t>
            </a:r>
          </a:p>
        </p:txBody>
      </p:sp>
      <p:pic>
        <p:nvPicPr>
          <p:cNvPr id="5" name="Content Placeholder 4">
            <a:extLst>
              <a:ext uri="{FF2B5EF4-FFF2-40B4-BE49-F238E27FC236}">
                <a16:creationId xmlns:a16="http://schemas.microsoft.com/office/drawing/2014/main" id="{AEDDF767-D39D-39EF-8DD8-1DA55CED7892}"/>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7200"/>
                    </a14:imgEffect>
                  </a14:imgLayer>
                </a14:imgProps>
              </a:ext>
            </a:extLst>
          </a:blip>
          <a:stretch>
            <a:fillRect/>
          </a:stretch>
        </p:blipFill>
        <p:spPr>
          <a:xfrm>
            <a:off x="5043488" y="1539104"/>
            <a:ext cx="6013450" cy="3178129"/>
          </a:xfrm>
        </p:spPr>
      </p:pic>
      <p:sp>
        <p:nvSpPr>
          <p:cNvPr id="9" name="Content Placeholder 8">
            <a:extLst>
              <a:ext uri="{FF2B5EF4-FFF2-40B4-BE49-F238E27FC236}">
                <a16:creationId xmlns:a16="http://schemas.microsoft.com/office/drawing/2014/main" id="{D316C428-01E8-DAA3-5285-2A0F5765D3DA}"/>
              </a:ext>
            </a:extLst>
          </p:cNvPr>
          <p:cNvSpPr>
            <a:spLocks noGrp="1"/>
          </p:cNvSpPr>
          <p:nvPr>
            <p:ph type="body" sz="half" idx="2"/>
          </p:nvPr>
        </p:nvSpPr>
        <p:spPr/>
        <p:txBody>
          <a:bodyPr>
            <a:normAutofit lnSpcReduction="10000"/>
          </a:bodyPr>
          <a:lstStyle/>
          <a:p>
            <a:pPr algn="just"/>
            <a:r>
              <a:rPr lang="en-US" dirty="0"/>
              <a:t>In this analysis we extracted the top 5 most watched genres.</a:t>
            </a:r>
          </a:p>
          <a:p>
            <a:pPr algn="just"/>
            <a:r>
              <a:rPr lang="en-US" dirty="0"/>
              <a:t>From the analysis done in this file, the data obtained from it is that the documentaries genre is the most watched genre with a total number of 1,842,001 people.</a:t>
            </a:r>
          </a:p>
          <a:p>
            <a:endParaRPr lang="en-US" dirty="0"/>
          </a:p>
        </p:txBody>
      </p:sp>
    </p:spTree>
    <p:extLst>
      <p:ext uri="{BB962C8B-B14F-4D97-AF65-F5344CB8AC3E}">
        <p14:creationId xmlns:p14="http://schemas.microsoft.com/office/powerpoint/2010/main" val="755462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49BA4-C862-2938-5EB4-F59A7164BA62}"/>
              </a:ext>
            </a:extLst>
          </p:cNvPr>
          <p:cNvSpPr>
            <a:spLocks noGrp="1"/>
          </p:cNvSpPr>
          <p:nvPr>
            <p:ph type="title"/>
          </p:nvPr>
        </p:nvSpPr>
        <p:spPr>
          <a:xfrm>
            <a:off x="1352641" y="2041049"/>
            <a:ext cx="3519488" cy="1087120"/>
          </a:xfrm>
        </p:spPr>
        <p:txBody>
          <a:bodyPr>
            <a:normAutofit/>
          </a:bodyPr>
          <a:lstStyle/>
          <a:p>
            <a:pPr algn="ctr"/>
            <a:r>
              <a:rPr lang="en-US" dirty="0"/>
              <a:t>The </a:t>
            </a:r>
            <a:r>
              <a:rPr lang="en-US" dirty="0" err="1"/>
              <a:t>imdb.title.rankings</a:t>
            </a:r>
            <a:r>
              <a:rPr lang="en-US" dirty="0"/>
              <a:t> file</a:t>
            </a:r>
          </a:p>
        </p:txBody>
      </p:sp>
      <p:pic>
        <p:nvPicPr>
          <p:cNvPr id="11" name="Content Placeholder 10">
            <a:extLst>
              <a:ext uri="{FF2B5EF4-FFF2-40B4-BE49-F238E27FC236}">
                <a16:creationId xmlns:a16="http://schemas.microsoft.com/office/drawing/2014/main" id="{76601B42-85D1-A83C-B096-57AF15C27CB8}"/>
              </a:ext>
            </a:extLst>
          </p:cNvPr>
          <p:cNvPicPr>
            <a:picLocks noGrp="1" noChangeAspect="1"/>
          </p:cNvPicPr>
          <p:nvPr>
            <p:ph idx="1"/>
          </p:nvPr>
        </p:nvPicPr>
        <p:blipFill>
          <a:blip r:embed="rId2"/>
          <a:stretch>
            <a:fillRect/>
          </a:stretch>
        </p:blipFill>
        <p:spPr>
          <a:xfrm>
            <a:off x="5236528" y="1614757"/>
            <a:ext cx="6013450" cy="3628486"/>
          </a:xfrm>
        </p:spPr>
      </p:pic>
      <p:sp>
        <p:nvSpPr>
          <p:cNvPr id="12" name="Text Placeholder 11">
            <a:extLst>
              <a:ext uri="{FF2B5EF4-FFF2-40B4-BE49-F238E27FC236}">
                <a16:creationId xmlns:a16="http://schemas.microsoft.com/office/drawing/2014/main" id="{A0618004-D8A8-AE6E-53B2-F57EB497C181}"/>
              </a:ext>
            </a:extLst>
          </p:cNvPr>
          <p:cNvSpPr>
            <a:spLocks noGrp="1"/>
          </p:cNvSpPr>
          <p:nvPr>
            <p:ph type="body" sz="half" idx="2"/>
          </p:nvPr>
        </p:nvSpPr>
        <p:spPr>
          <a:xfrm>
            <a:off x="1425756" y="3312160"/>
            <a:ext cx="3275013" cy="2151672"/>
          </a:xfrm>
        </p:spPr>
        <p:txBody>
          <a:bodyPr>
            <a:normAutofit fontScale="77500" lnSpcReduction="20000"/>
          </a:bodyPr>
          <a:lstStyle/>
          <a:p>
            <a:pPr algn="just"/>
            <a:r>
              <a:rPr lang="en-US" dirty="0"/>
              <a:t>In this analysis the data that was extracted Top 5 highest rated movies which had a significant number of votes above 100,000.</a:t>
            </a:r>
          </a:p>
          <a:p>
            <a:pPr algn="just"/>
            <a:r>
              <a:rPr lang="en-US" dirty="0"/>
              <a:t>From the analysis carried out in this file it was found out that a movie can have a lot of viewers and still be able to get a high ranking rate like the 3</a:t>
            </a:r>
            <a:r>
              <a:rPr lang="en-US" baseline="30000" dirty="0"/>
              <a:t>rd</a:t>
            </a:r>
            <a:r>
              <a:rPr lang="en-US" dirty="0"/>
              <a:t> ranked movie in the graph is called “Interstellar” which had a total number of views of 1,841,066 and still obtain a rating of 8.8.</a:t>
            </a:r>
          </a:p>
          <a:p>
            <a:endParaRPr lang="en-US" dirty="0"/>
          </a:p>
        </p:txBody>
      </p:sp>
    </p:spTree>
    <p:extLst>
      <p:ext uri="{BB962C8B-B14F-4D97-AF65-F5344CB8AC3E}">
        <p14:creationId xmlns:p14="http://schemas.microsoft.com/office/powerpoint/2010/main" val="4195739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6A365-CBE1-3A72-652D-9AE2FC350D35}"/>
              </a:ext>
            </a:extLst>
          </p:cNvPr>
          <p:cNvSpPr>
            <a:spLocks noGrp="1"/>
          </p:cNvSpPr>
          <p:nvPr>
            <p:ph type="title"/>
          </p:nvPr>
        </p:nvSpPr>
        <p:spPr/>
        <p:txBody>
          <a:bodyPr/>
          <a:lstStyle/>
          <a:p>
            <a:pPr algn="ctr"/>
            <a:r>
              <a:rPr lang="en-US" dirty="0"/>
              <a:t>The BOM.MOVIE_GROSS FILE</a:t>
            </a:r>
          </a:p>
        </p:txBody>
      </p:sp>
      <p:pic>
        <p:nvPicPr>
          <p:cNvPr id="5" name="Content Placeholder 4">
            <a:extLst>
              <a:ext uri="{FF2B5EF4-FFF2-40B4-BE49-F238E27FC236}">
                <a16:creationId xmlns:a16="http://schemas.microsoft.com/office/drawing/2014/main" id="{7286C16A-F4BA-5418-09AC-D3AE8ABD9373}"/>
              </a:ext>
            </a:extLst>
          </p:cNvPr>
          <p:cNvPicPr>
            <a:picLocks noGrp="1" noChangeAspect="1"/>
          </p:cNvPicPr>
          <p:nvPr>
            <p:ph idx="1"/>
          </p:nvPr>
        </p:nvPicPr>
        <p:blipFill>
          <a:blip r:embed="rId2"/>
          <a:stretch>
            <a:fillRect/>
          </a:stretch>
        </p:blipFill>
        <p:spPr>
          <a:xfrm>
            <a:off x="5190041" y="798513"/>
            <a:ext cx="5720343" cy="4659312"/>
          </a:xfrm>
        </p:spPr>
      </p:pic>
      <p:sp>
        <p:nvSpPr>
          <p:cNvPr id="8" name="Text Placeholder 7">
            <a:extLst>
              <a:ext uri="{FF2B5EF4-FFF2-40B4-BE49-F238E27FC236}">
                <a16:creationId xmlns:a16="http://schemas.microsoft.com/office/drawing/2014/main" id="{D24910C9-993B-4A0A-7ECA-780586CA809B}"/>
              </a:ext>
            </a:extLst>
          </p:cNvPr>
          <p:cNvSpPr>
            <a:spLocks noGrp="1"/>
          </p:cNvSpPr>
          <p:nvPr>
            <p:ph type="body" sz="half" idx="2"/>
          </p:nvPr>
        </p:nvSpPr>
        <p:spPr/>
        <p:txBody>
          <a:bodyPr>
            <a:normAutofit fontScale="92500"/>
          </a:bodyPr>
          <a:lstStyle/>
          <a:p>
            <a:r>
              <a:rPr lang="en-US" dirty="0"/>
              <a:t>In this analysis the data extracted was the comparison of the </a:t>
            </a:r>
            <a:r>
              <a:rPr lang="en-US" dirty="0" err="1"/>
              <a:t>foreign_gross</a:t>
            </a:r>
            <a:r>
              <a:rPr lang="en-US" dirty="0"/>
              <a:t> against </a:t>
            </a:r>
            <a:r>
              <a:rPr lang="en-US" dirty="0" err="1"/>
              <a:t>domestic_gross</a:t>
            </a:r>
            <a:r>
              <a:rPr lang="en-US" dirty="0"/>
              <a:t>.</a:t>
            </a:r>
          </a:p>
          <a:p>
            <a:r>
              <a:rPr lang="en-US" dirty="0"/>
              <a:t>From the analysis carried out the </a:t>
            </a:r>
            <a:r>
              <a:rPr lang="en-US" dirty="0" err="1"/>
              <a:t>foreign_gross</a:t>
            </a:r>
            <a:r>
              <a:rPr lang="en-US" dirty="0"/>
              <a:t> had a higher percentage than the </a:t>
            </a:r>
            <a:r>
              <a:rPr lang="en-US" dirty="0" err="1"/>
              <a:t>domestic_gross</a:t>
            </a:r>
            <a:r>
              <a:rPr lang="en-US" dirty="0"/>
              <a:t> with a percentage of 64.86% against 35.13%.</a:t>
            </a:r>
          </a:p>
          <a:p>
            <a:endParaRPr lang="en-US" dirty="0"/>
          </a:p>
        </p:txBody>
      </p:sp>
    </p:spTree>
    <p:extLst>
      <p:ext uri="{BB962C8B-B14F-4D97-AF65-F5344CB8AC3E}">
        <p14:creationId xmlns:p14="http://schemas.microsoft.com/office/powerpoint/2010/main" val="3645885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3891B17-7823-14E1-DFA7-6057CC87244C}"/>
              </a:ext>
            </a:extLst>
          </p:cNvPr>
          <p:cNvSpPr>
            <a:spLocks noGrp="1"/>
          </p:cNvSpPr>
          <p:nvPr>
            <p:ph sz="half" idx="1"/>
          </p:nvPr>
        </p:nvSpPr>
        <p:spPr/>
        <p:txBody>
          <a:bodyPr/>
          <a:lstStyle/>
          <a:p>
            <a:pPr marL="0" indent="0">
              <a:buNone/>
            </a:pPr>
            <a:r>
              <a:rPr lang="en-US" dirty="0"/>
              <a:t>In continuation the </a:t>
            </a:r>
            <a:r>
              <a:rPr lang="en-US" dirty="0" err="1"/>
              <a:t>bom.movie_gross</a:t>
            </a:r>
            <a:r>
              <a:rPr lang="en-US" dirty="0"/>
              <a:t> file another analysis was done.</a:t>
            </a:r>
          </a:p>
          <a:p>
            <a:pPr marL="0" indent="0">
              <a:buNone/>
            </a:pPr>
            <a:r>
              <a:rPr lang="en-US" dirty="0"/>
              <a:t>In this analysis the data obtained was the top 5 studio company which was able to generate the most total gross revenue and the BV Studio came on top.</a:t>
            </a:r>
          </a:p>
        </p:txBody>
      </p:sp>
      <p:pic>
        <p:nvPicPr>
          <p:cNvPr id="11" name="Content Placeholder 10">
            <a:extLst>
              <a:ext uri="{FF2B5EF4-FFF2-40B4-BE49-F238E27FC236}">
                <a16:creationId xmlns:a16="http://schemas.microsoft.com/office/drawing/2014/main" id="{82067260-F312-4E27-62F0-45E15714F286}"/>
              </a:ext>
            </a:extLst>
          </p:cNvPr>
          <p:cNvPicPr>
            <a:picLocks noGrp="1" noChangeAspect="1"/>
          </p:cNvPicPr>
          <p:nvPr>
            <p:ph sz="half" idx="2"/>
          </p:nvPr>
        </p:nvPicPr>
        <p:blipFill>
          <a:blip r:embed="rId2"/>
          <a:stretch>
            <a:fillRect/>
          </a:stretch>
        </p:blipFill>
        <p:spPr>
          <a:xfrm>
            <a:off x="6393180" y="1872614"/>
            <a:ext cx="4935220" cy="3979545"/>
          </a:xfrm>
        </p:spPr>
      </p:pic>
    </p:spTree>
    <p:extLst>
      <p:ext uri="{BB962C8B-B14F-4D97-AF65-F5344CB8AC3E}">
        <p14:creationId xmlns:p14="http://schemas.microsoft.com/office/powerpoint/2010/main" val="1119316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B149-F6A3-87B0-08FE-B7A7F1ADB52D}"/>
              </a:ext>
            </a:extLst>
          </p:cNvPr>
          <p:cNvSpPr>
            <a:spLocks noGrp="1"/>
          </p:cNvSpPr>
          <p:nvPr>
            <p:ph type="title"/>
          </p:nvPr>
        </p:nvSpPr>
        <p:spPr>
          <a:xfrm>
            <a:off x="1294362" y="847038"/>
            <a:ext cx="9603275" cy="1049235"/>
          </a:xfrm>
        </p:spPr>
        <p:txBody>
          <a:bodyPr/>
          <a:lstStyle/>
          <a:p>
            <a:pPr algn="ctr"/>
            <a:r>
              <a:rPr lang="en-US" dirty="0"/>
              <a:t>Conclusion</a:t>
            </a:r>
            <a:br>
              <a:rPr lang="en-US" dirty="0"/>
            </a:br>
            <a:endParaRPr lang="en-US" dirty="0"/>
          </a:p>
        </p:txBody>
      </p:sp>
      <p:sp>
        <p:nvSpPr>
          <p:cNvPr id="3" name="Content Placeholder 2">
            <a:extLst>
              <a:ext uri="{FF2B5EF4-FFF2-40B4-BE49-F238E27FC236}">
                <a16:creationId xmlns:a16="http://schemas.microsoft.com/office/drawing/2014/main" id="{548032D3-9F89-0172-4FAE-EF714DA4A04A}"/>
              </a:ext>
            </a:extLst>
          </p:cNvPr>
          <p:cNvSpPr>
            <a:spLocks noGrp="1"/>
          </p:cNvSpPr>
          <p:nvPr>
            <p:ph idx="1"/>
          </p:nvPr>
        </p:nvSpPr>
        <p:spPr>
          <a:xfrm>
            <a:off x="1451578" y="1767840"/>
            <a:ext cx="9603275" cy="4285641"/>
          </a:xfrm>
        </p:spPr>
        <p:txBody>
          <a:bodyPr>
            <a:normAutofit fontScale="92500"/>
          </a:bodyPr>
          <a:lstStyle/>
          <a:p>
            <a:pPr marL="0" indent="0">
              <a:buNone/>
            </a:pPr>
            <a:r>
              <a:rPr lang="en-US" sz="1600" dirty="0"/>
              <a:t>Now that we have seen the analysis and presentation done in the files we can now be able to come up with recommendations that will help navigate Microsoft through this industry.</a:t>
            </a:r>
          </a:p>
          <a:p>
            <a:pPr marL="0" indent="0">
              <a:buNone/>
            </a:pPr>
            <a:r>
              <a:rPr lang="en-US" sz="1600" dirty="0"/>
              <a:t>The recommendations for Microsoft are:</a:t>
            </a:r>
          </a:p>
          <a:p>
            <a:pPr>
              <a:buFont typeface="Wingdings" panose="05000000000000000000" pitchFamily="2" charset="2"/>
              <a:buChar char="q"/>
            </a:pPr>
            <a:r>
              <a:rPr lang="en-US" sz="1600" dirty="0"/>
              <a:t> Microsoft produces movies that are going to perform well internationally thus enable them to increase revenue.</a:t>
            </a:r>
          </a:p>
          <a:p>
            <a:pPr>
              <a:buFont typeface="Wingdings" panose="05000000000000000000" pitchFamily="2" charset="2"/>
              <a:buChar char="q"/>
            </a:pPr>
            <a:r>
              <a:rPr lang="en-US" sz="1600" dirty="0"/>
              <a:t> Microsoft can collaborate with studios like BV and Fox in producing a video or film due to the studios having a high total gross revenue displaying their success in the industry.</a:t>
            </a:r>
          </a:p>
          <a:p>
            <a:pPr>
              <a:buFont typeface="Wingdings" panose="05000000000000000000" pitchFamily="2" charset="2"/>
              <a:buChar char="q"/>
            </a:pPr>
            <a:r>
              <a:rPr lang="en-US" sz="1600" dirty="0"/>
              <a:t> Microsoft can invest in production of the documentation genre due to majority of people seem to be interested in that genre which will have guaranteed that revenue will be generated.</a:t>
            </a:r>
          </a:p>
          <a:p>
            <a:pPr>
              <a:buFont typeface="Wingdings" panose="05000000000000000000" pitchFamily="2" charset="2"/>
              <a:buChar char="q"/>
            </a:pPr>
            <a:r>
              <a:rPr lang="en-US" sz="1600" dirty="0"/>
              <a:t> Microsoft can also diversify their portfolio in production of genre and going into the second most like genre which is drama which will enable them increase their revenue by targeting several big audiences.</a:t>
            </a:r>
          </a:p>
          <a:p>
            <a:pPr>
              <a:buFont typeface="Wingdings" panose="05000000000000000000" pitchFamily="2" charset="2"/>
              <a:buChar char="q"/>
            </a:pPr>
            <a:r>
              <a:rPr lang="en-US" sz="1600" dirty="0"/>
              <a:t> Microsoft should invest in producing a high quality films that will return a positive feedback and will have more audiences  thus lead to increase in their revenue.</a:t>
            </a:r>
          </a:p>
          <a:p>
            <a:pPr>
              <a:buFont typeface="Wingdings" panose="05000000000000000000" pitchFamily="2" charset="2"/>
              <a:buChar char="q"/>
            </a:pPr>
            <a:endParaRPr lang="en-US" sz="1600" dirty="0"/>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401251445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147</TotalTime>
  <Words>757</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MT</vt:lpstr>
      <vt:lpstr>Wingdings</vt:lpstr>
      <vt:lpstr>Gallery</vt:lpstr>
      <vt:lpstr>PHASE-ONE PROJECT</vt:lpstr>
      <vt:lpstr>Table of Contents</vt:lpstr>
      <vt:lpstr>Purpose for the presentation</vt:lpstr>
      <vt:lpstr>Data Analysis and Presentation</vt:lpstr>
      <vt:lpstr>The imdb.title.basics file</vt:lpstr>
      <vt:lpstr>The imdb.title.rankings file</vt:lpstr>
      <vt:lpstr>The BOM.MOVIE_GROSS FILE</vt:lpstr>
      <vt:lpstr>PowerPoint Presentation</vt:lpstr>
      <vt:lpstr>Conclusion </vt:lpstr>
      <vt:lpstr>APPENDIX</vt:lpstr>
      <vt:lpstr>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PHASE-ONE PROJECT</dc:title>
  <dc:creator>sitrucckariuki@gmail.com</dc:creator>
  <cp:lastModifiedBy>sitrucckariuki@gmail.com</cp:lastModifiedBy>
  <cp:revision>1</cp:revision>
  <dcterms:created xsi:type="dcterms:W3CDTF">2023-07-23T19:41:25Z</dcterms:created>
  <dcterms:modified xsi:type="dcterms:W3CDTF">2023-07-23T22:09:10Z</dcterms:modified>
</cp:coreProperties>
</file>