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011090" y="2366774"/>
            <a:ext cx="8980056" cy="2504440"/>
          </a:xfrm>
          <a:prstGeom prst="rect"/>
          <a:noFill/>
        </p:spPr>
        <p:txBody>
          <a:bodyPr rtlCol="0" wrap="square">
            <a:spAutoFit/>
          </a:bodyPr>
          <a:p>
            <a:pPr algn="l"/>
            <a:r>
              <a:rPr sz="3200" lang="en-US"/>
              <a:t>N</a:t>
            </a:r>
            <a:r>
              <a:rPr sz="3200" lang="en-US"/>
              <a:t>A</a:t>
            </a:r>
            <a:r>
              <a:rPr sz="3200" lang="en-US"/>
              <a:t>M</a:t>
            </a:r>
            <a:r>
              <a:rPr sz="3200" lang="en-US"/>
              <a:t>E</a:t>
            </a:r>
            <a:r>
              <a:rPr sz="3200" lang="en-US"/>
              <a:t>:</a:t>
            </a:r>
            <a:r>
              <a:rPr sz="3200" lang="en-US"/>
              <a:t> </a:t>
            </a:r>
            <a:r>
              <a:rPr sz="3200" lang="en-US"/>
              <a:t>T</a:t>
            </a:r>
            <a:r>
              <a:rPr sz="3200" lang="en-US"/>
              <a:t>. </a:t>
            </a:r>
            <a:r>
              <a:rPr sz="3200" lang="en-US"/>
              <a:t>S</a:t>
            </a:r>
            <a:r>
              <a:rPr sz="3200" lang="en-US"/>
              <a:t>i</a:t>
            </a:r>
            <a:r>
              <a:rPr sz="3200" lang="en-US"/>
              <a:t>v</a:t>
            </a:r>
            <a:r>
              <a:rPr sz="3200" lang="en-US"/>
              <a:t>a</a:t>
            </a:r>
            <a:r>
              <a:rPr sz="3200" lang="en-US"/>
              <a:t>g</a:t>
            </a:r>
            <a:r>
              <a:rPr sz="3200" lang="en-US"/>
              <a:t>a</a:t>
            </a:r>
            <a:r>
              <a:rPr sz="3200" lang="en-US"/>
              <a:t>n</a:t>
            </a:r>
            <a:r>
              <a:rPr sz="3200" lang="en-US"/>
              <a:t>e</a:t>
            </a:r>
            <a:r>
              <a:rPr sz="3200" lang="en-US"/>
              <a:t>s</a:t>
            </a:r>
            <a:r>
              <a:rPr sz="3200" lang="en-US"/>
              <a:t>h</a:t>
            </a:r>
            <a:endParaRPr dirty="0" sz="3600" lang="en-US"/>
          </a:p>
          <a:p>
            <a:pPr algn="l"/>
            <a:r>
              <a:rPr dirty="0" sz="3200" lang="en-US"/>
              <a:t>REGISTER NO:</a:t>
            </a:r>
            <a:r>
              <a:rPr dirty="0" sz="3200" lang="en-US"/>
              <a:t> </a:t>
            </a:r>
            <a:r>
              <a:rPr dirty="0" sz="3200" lang="en-US"/>
              <a:t>3</a:t>
            </a:r>
            <a:r>
              <a:rPr dirty="0" sz="3200" lang="en-US"/>
              <a:t>1</a:t>
            </a:r>
            <a:r>
              <a:rPr dirty="0" sz="3200" lang="en-US"/>
              <a:t>2</a:t>
            </a:r>
            <a:r>
              <a:rPr dirty="0" sz="3200" lang="en-US"/>
              <a:t>2</a:t>
            </a:r>
            <a:r>
              <a:rPr dirty="0" sz="3200" lang="en-US"/>
              <a:t>0</a:t>
            </a:r>
            <a:r>
              <a:rPr dirty="0" sz="3200" lang="en-US"/>
              <a:t>4</a:t>
            </a:r>
            <a:r>
              <a:rPr dirty="0" sz="3200" lang="en-US"/>
              <a:t>2</a:t>
            </a:r>
            <a:r>
              <a:rPr dirty="0" sz="3200" lang="en-US"/>
              <a:t>2</a:t>
            </a:r>
            <a:r>
              <a:rPr dirty="0" sz="3200" lang="en-US"/>
              <a:t>7</a:t>
            </a:r>
            <a:endParaRPr altLang="en-US" sz="3600" lang="zh-CN"/>
          </a:p>
          <a:p>
            <a:pPr algn="l"/>
            <a:r>
              <a:rPr dirty="0" sz="3200" lang="en-US"/>
              <a:t>DEPARTMENT:</a:t>
            </a:r>
            <a:r>
              <a:rPr dirty="0" sz="3200" lang="en-US"/>
              <a:t> </a:t>
            </a:r>
            <a:r>
              <a:rPr dirty="0" sz="3200" lang="en-US"/>
              <a:t>B</a:t>
            </a:r>
            <a:r>
              <a:rPr dirty="0" sz="3200" lang="en-US"/>
              <a:t>.</a:t>
            </a:r>
            <a:r>
              <a:rPr dirty="0" sz="3200" lang="en-US"/>
              <a:t>c</a:t>
            </a:r>
            <a:r>
              <a:rPr dirty="0" sz="3200" lang="en-US"/>
              <a:t>o</a:t>
            </a:r>
            <a:r>
              <a:rPr dirty="0" sz="3200" lang="en-US"/>
              <a:t>m</a:t>
            </a:r>
            <a:r>
              <a:rPr dirty="0" sz="3200" lang="en-US"/>
              <a:t> </a:t>
            </a:r>
            <a:r>
              <a:rPr dirty="0" sz="3200" lang="en-US"/>
              <a:t>A</a:t>
            </a:r>
            <a:r>
              <a:rPr dirty="0" sz="3200" lang="en-US"/>
              <a:t>/</a:t>
            </a:r>
            <a:r>
              <a:rPr dirty="0" sz="3200" lang="en-US"/>
              <a:t>F</a:t>
            </a:r>
            <a:endParaRPr altLang="en-US" sz="3600" lang="zh-CN"/>
          </a:p>
          <a:p>
            <a:pPr algn="l"/>
            <a:r>
              <a:rPr dirty="0" sz="3200" lang="en-US"/>
              <a:t>COLLEGE</a:t>
            </a:r>
            <a:r>
              <a:rPr dirty="0" sz="3200" lang="en-US"/>
              <a:t>:</a:t>
            </a:r>
            <a:r>
              <a:rPr dirty="0" sz="3200" lang="en-US"/>
              <a:t> </a:t>
            </a:r>
            <a:r>
              <a:rPr dirty="0" sz="3200" lang="en-US"/>
              <a:t>A</a:t>
            </a:r>
            <a:r>
              <a:rPr dirty="0" sz="3200" lang="en-US"/>
              <a:t>n</a:t>
            </a:r>
            <a:r>
              <a:rPr dirty="0" sz="3200" lang="en-US"/>
              <a:t>n</a:t>
            </a:r>
            <a:r>
              <a:rPr dirty="0" sz="3200" lang="en-US"/>
              <a:t>a</a:t>
            </a:r>
            <a:r>
              <a:rPr dirty="0" sz="3200" lang="en-US"/>
              <a:t>i</a:t>
            </a:r>
            <a:r>
              <a:rPr dirty="0" sz="3200" lang="en-US"/>
              <a:t> </a:t>
            </a:r>
            <a:r>
              <a:rPr dirty="0" sz="3200" lang="en-US"/>
              <a:t>V</a:t>
            </a:r>
            <a:r>
              <a:rPr dirty="0" sz="3200" lang="en-US"/>
              <a:t>i</a:t>
            </a:r>
            <a:r>
              <a:rPr dirty="0" sz="3200" lang="en-US"/>
              <a:t>o</a:t>
            </a:r>
            <a:r>
              <a:rPr dirty="0" sz="3200" lang="en-US"/>
              <a:t>l</a:t>
            </a:r>
            <a:r>
              <a:rPr dirty="0" sz="3200" lang="en-US"/>
              <a:t>et </a:t>
            </a:r>
            <a:r>
              <a:rPr dirty="0" sz="3200" lang="en-US"/>
              <a:t>A</a:t>
            </a:r>
            <a:r>
              <a:rPr dirty="0" sz="3200" lang="en-US"/>
              <a:t>rts </a:t>
            </a:r>
            <a:r>
              <a:rPr dirty="0" sz="3200" lang="en-US"/>
              <a:t>A</a:t>
            </a:r>
            <a:r>
              <a:rPr dirty="0" sz="3200" lang="en-US"/>
              <a:t>nd</a:t>
            </a:r>
            <a:r>
              <a:rPr dirty="0" sz="3200" lang="en-US"/>
              <a:t> </a:t>
            </a:r>
            <a:r>
              <a:rPr dirty="0" sz="3200" lang="en-US"/>
              <a:t>S</a:t>
            </a:r>
            <a:r>
              <a:rPr dirty="0" sz="3200" lang="en-US"/>
              <a:t>c</a:t>
            </a:r>
            <a:r>
              <a:rPr dirty="0" sz="3200" lang="en-US"/>
              <a:t>i</a:t>
            </a:r>
            <a:r>
              <a:rPr dirty="0" sz="3200" lang="en-US"/>
              <a:t>ence</a:t>
            </a:r>
            <a:r>
              <a:rPr dirty="0" sz="3200" lang="en-US"/>
              <a:t> </a:t>
            </a:r>
            <a:r>
              <a:rPr dirty="0" sz="3200" lang="en-US"/>
              <a:t>C</a:t>
            </a:r>
            <a:r>
              <a:rPr dirty="0" sz="3200" lang="en-US"/>
              <a:t>o</a:t>
            </a:r>
            <a:r>
              <a:rPr dirty="0" sz="3200" lang="en-US"/>
              <a:t>l</a:t>
            </a:r>
            <a:r>
              <a:rPr dirty="0" sz="3200" lang="en-US"/>
              <a:t>l</a:t>
            </a:r>
            <a:r>
              <a:rPr dirty="0" sz="3200" lang="en-US"/>
              <a:t>ege</a:t>
            </a:r>
            <a:endParaRPr altLang="en-US" sz="3600" lang="zh-CN"/>
          </a:p>
          <a:p>
            <a:pPr algn="l"/>
            <a:r>
              <a:rPr dirty="0" sz="3200" lang="en-US"/>
              <a:t>           </a:t>
            </a:r>
            <a:endParaRPr dirty="0" sz="2400" lang="en-IN"/>
          </a:p>
        </p:txBody>
      </p:sp>
      <p:grpSp>
        <p:nvGrpSpPr>
          <p:cNvPr id="53" name="object 2"/>
          <p:cNvGrpSpPr/>
          <p:nvPr/>
        </p:nvGrpSpPr>
        <p:grpSpPr>
          <a:xfrm>
            <a:off x="8521696" y="2096268"/>
            <a:ext cx="1104612" cy="3366985"/>
            <a:chOff x="9353550" y="5362575"/>
            <a:chExt cx="1104612" cy="3326957"/>
          </a:xfrm>
        </p:grpSpPr>
        <p:sp>
          <p:nvSpPr>
            <p:cNvPr id="10487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15" name="object 4"/>
            <p:cNvSpPr/>
            <p:nvPr/>
          </p:nvSpPr>
          <p:spPr>
            <a:xfrm>
              <a:off x="10277187" y="850855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987383" y="982340"/>
            <a:ext cx="4117858" cy="737236"/>
          </a:xfrm>
          <a:prstGeom prst="rect"/>
        </p:spPr>
        <p:txBody>
          <a:bodyPr bIns="0" lIns="0" rIns="0" rtlCol="0" tIns="13335" vert="horz" wrap="square">
            <a:spAutoFit/>
          </a:bodyPr>
          <a:p>
            <a:pPr marL="12700">
              <a:lnSpc>
                <a:spcPct val="100000"/>
              </a:lnSpc>
              <a:spcBef>
                <a:spcPts val="105"/>
              </a:spcBef>
            </a:pPr>
            <a:r>
              <a:rPr b="1" dirty="0" sz="4800" spc="15">
                <a:solidFill>
                  <a:srgbClr val="BF0000"/>
                </a:solidFill>
                <a:latin typeface="Trebuchet MS"/>
                <a:cs typeface="Trebuchet MS"/>
              </a:rPr>
              <a:t>M</a:t>
            </a:r>
            <a:r>
              <a:rPr b="1" dirty="0" sz="4800">
                <a:solidFill>
                  <a:srgbClr val="BF0000"/>
                </a:solidFill>
                <a:latin typeface="Trebuchet MS"/>
                <a:cs typeface="Trebuchet MS"/>
              </a:rPr>
              <a:t>O</a:t>
            </a:r>
            <a:r>
              <a:rPr b="1" dirty="0" sz="4800" spc="-15">
                <a:solidFill>
                  <a:srgbClr val="BF0000"/>
                </a:solidFill>
                <a:latin typeface="Trebuchet MS"/>
                <a:cs typeface="Trebuchet MS"/>
              </a:rPr>
              <a:t>D</a:t>
            </a:r>
            <a:r>
              <a:rPr b="1" dirty="0" sz="4800" spc="-35">
                <a:solidFill>
                  <a:srgbClr val="BF0000"/>
                </a:solidFill>
                <a:latin typeface="Trebuchet MS"/>
                <a:cs typeface="Trebuchet MS"/>
              </a:rPr>
              <a:t>E</a:t>
            </a:r>
            <a:r>
              <a:rPr b="1" dirty="0" sz="4800" spc="-30">
                <a:solidFill>
                  <a:srgbClr val="BF0000"/>
                </a:solidFill>
                <a:latin typeface="Trebuchet MS"/>
                <a:cs typeface="Trebuchet MS"/>
              </a:rPr>
              <a:t>LL</a:t>
            </a:r>
            <a:r>
              <a:rPr b="1" dirty="0" sz="4800" spc="-5">
                <a:solidFill>
                  <a:srgbClr val="BF0000"/>
                </a:solidFill>
                <a:latin typeface="Trebuchet MS"/>
                <a:cs typeface="Trebuchet MS"/>
              </a:rPr>
              <a:t>I</a:t>
            </a:r>
            <a:r>
              <a:rPr b="1" dirty="0" sz="4800" spc="30">
                <a:solidFill>
                  <a:srgbClr val="BF0000"/>
                </a:solidFill>
                <a:latin typeface="Trebuchet MS"/>
                <a:cs typeface="Trebuchet MS"/>
              </a:rPr>
              <a:t>N</a:t>
            </a:r>
            <a:r>
              <a:rPr b="1" dirty="0" sz="4800" spc="5">
                <a:solidFill>
                  <a:srgbClr val="BF0000"/>
                </a:solidFill>
                <a:latin typeface="Trebuchet MS"/>
                <a:cs typeface="Trebuchet MS"/>
              </a:rPr>
              <a:t>G</a:t>
            </a:r>
            <a:r>
              <a:rPr b="1" dirty="0" sz="4800" lang="en-US" spc="5">
                <a:solidFill>
                  <a:srgbClr val="BF0000"/>
                </a:solidFill>
                <a:latin typeface="Trebuchet MS"/>
                <a:cs typeface="Trebuchet MS"/>
              </a:rPr>
              <a:t>:</a:t>
            </a:r>
            <a:endParaRPr dirty="0" sz="4800">
              <a:solidFill>
                <a:srgbClr val="BF0000"/>
              </a:solidFill>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87384" y="2421886"/>
            <a:ext cx="9299616" cy="2606041"/>
          </a:xfrm>
          <a:prstGeom prst="rect"/>
        </p:spPr>
        <p:txBody>
          <a:bodyPr rtlCol="0" wrap="square">
            <a:spAutoFit/>
          </a:bodyPr>
          <a:p>
            <a:pPr algn="l"/>
            <a:r>
              <a:rPr sz="2800" lang="en-US">
                <a:solidFill>
                  <a:srgbClr val="000000"/>
                </a:solidFill>
              </a:rPr>
              <a:t>1. Data Collection: Gather employee data (e.g., demographics, tenure, turnover reasons).
2. Data Preparation: Clean and organize data.
3. Pivot Table Setup: Use categories like department, tenure, and turnover rates.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10211952" y="515317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7293395" y="11226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10488177" y="57149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80971" cy="737236"/>
          </a:xfrm>
          <a:prstGeom prst="rect"/>
        </p:spPr>
        <p:txBody>
          <a:bodyPr bIns="0" lIns="0" rIns="0" rtlCol="0" tIns="13335" vert="horz" wrap="square">
            <a:spAutoFit/>
          </a:bodyPr>
          <a:p>
            <a:pPr marL="12700">
              <a:lnSpc>
                <a:spcPct val="100000"/>
              </a:lnSpc>
              <a:spcBef>
                <a:spcPts val="105"/>
              </a:spcBef>
            </a:pPr>
            <a:r>
              <a:rPr dirty="0">
                <a:solidFill>
                  <a:srgbClr val="BF0000"/>
                </a:solidFill>
              </a:rPr>
              <a:t>R</a:t>
            </a:r>
            <a:r>
              <a:rPr dirty="0" spc="-40">
                <a:solidFill>
                  <a:srgbClr val="BF0000"/>
                </a:solidFill>
              </a:rPr>
              <a:t>E</a:t>
            </a:r>
            <a:r>
              <a:rPr dirty="0" spc="15">
                <a:solidFill>
                  <a:srgbClr val="BF0000"/>
                </a:solidFill>
              </a:rPr>
              <a:t>S</a:t>
            </a:r>
            <a:r>
              <a:rPr dirty="0" spc="-30">
                <a:solidFill>
                  <a:srgbClr val="BF0000"/>
                </a:solidFill>
              </a:rPr>
              <a:t>U</a:t>
            </a:r>
            <a:r>
              <a:rPr dirty="0" spc="-405">
                <a:solidFill>
                  <a:srgbClr val="BF0000"/>
                </a:solidFill>
              </a:rPr>
              <a:t>L</a:t>
            </a:r>
            <a:r>
              <a:rPr dirty="0">
                <a:solidFill>
                  <a:srgbClr val="BF0000"/>
                </a:solidFill>
              </a:rPr>
              <a:t>TS</a:t>
            </a:r>
            <a:r>
              <a:rPr dirty="0" lang="en-US">
                <a:solidFill>
                  <a:srgbClr val="BF0000"/>
                </a:solidFill>
              </a:rPr>
              <a:t>:</a:t>
            </a:r>
            <a:endParaRPr dirty="0">
              <a:solidFill>
                <a:srgbClr val="BF0000"/>
              </a:solidFill>
            </a:endParaRP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6" name=""/>
          <p:cNvPicPr>
            <a:picLocks/>
          </p:cNvPicPr>
          <p:nvPr/>
        </p:nvPicPr>
        <p:blipFill>
          <a:blip xmlns:r="http://schemas.openxmlformats.org/officeDocument/2006/relationships" r:embed="rId2"/>
          <a:stretch>
            <a:fillRect/>
          </a:stretch>
        </p:blipFill>
        <p:spPr>
          <a:xfrm rot="0">
            <a:off x="755331" y="1446529"/>
            <a:ext cx="8237683" cy="473382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833252" y="385441"/>
            <a:ext cx="9298184" cy="800100"/>
          </a:xfrm>
        </p:spPr>
        <p:txBody>
          <a:bodyPr/>
          <a:p>
            <a:r>
              <a:rPr dirty="0" sz="5400" lang="en-US">
                <a:solidFill>
                  <a:srgbClr val="BF0000"/>
                </a:solidFill>
                <a:latin typeface="Times New Roman" panose="02020603050405020304" pitchFamily="18" charset="0"/>
                <a:cs typeface="Times New Roman" panose="02020603050405020304" pitchFamily="18" charset="0"/>
              </a:rPr>
              <a:t>conclusion</a:t>
            </a:r>
            <a:r>
              <a:rPr dirty="0" sz="5400" lang="en-US">
                <a:solidFill>
                  <a:srgbClr val="BF0000"/>
                </a:solidFill>
                <a:latin typeface="Times New Roman" panose="02020603050405020304" pitchFamily="18" charset="0"/>
                <a:cs typeface="Times New Roman" panose="02020603050405020304" pitchFamily="18" charset="0"/>
              </a:rPr>
              <a:t>:</a:t>
            </a:r>
            <a:endParaRPr dirty="0" lang="en-IN">
              <a:solidFill>
                <a:srgbClr val="BF0000"/>
              </a:solidFill>
              <a:latin typeface="Times New Roman" panose="02020603050405020304" pitchFamily="18" charset="0"/>
              <a:cs typeface="Times New Roman" panose="02020603050405020304" pitchFamily="18" charset="0"/>
            </a:endParaRPr>
          </a:p>
        </p:txBody>
      </p:sp>
      <p:sp>
        <p:nvSpPr>
          <p:cNvPr id="1048691" name=""/>
          <p:cNvSpPr txBox="1"/>
          <p:nvPr/>
        </p:nvSpPr>
        <p:spPr>
          <a:xfrm>
            <a:off x="833251" y="1409538"/>
            <a:ext cx="8798162" cy="5120640"/>
          </a:xfrm>
          <a:prstGeom prst="rect"/>
        </p:spPr>
        <p:txBody>
          <a:bodyPr rtlCol="0" wrap="square">
            <a:spAutoFit/>
          </a:bodyPr>
          <a:p>
            <a:r>
              <a:rPr sz="2800" lang="en-US">
                <a:solidFill>
                  <a:srgbClr val="000000"/>
                </a:solidFill>
              </a:rPr>
              <a:t>
</a:t>
            </a:r>
            <a:r>
              <a:rPr sz="2800" lang="en-US">
                <a:solidFill>
                  <a:srgbClr val="000000"/>
                </a:solidFill>
              </a:rPr>
              <a:t>*</a:t>
            </a:r>
            <a:r>
              <a:rPr sz="2800" lang="en-US">
                <a:solidFill>
                  <a:srgbClr val="000000"/>
                </a:solidFill>
              </a:rPr>
              <a:t>The employee turnover analysis using Pivot Tables provided valuable insights into turnover trends and contributing factors. By identifying high-risk demographics and correlating performance with attrition, we developed targeted retention strategies. Implementing these strategies can enhance employee satisfaction, reduce turnover costs, and ultimately improve organizational performance.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604105" y="955039"/>
            <a:ext cx="6091970" cy="740410"/>
          </a:xfrm>
          <a:prstGeom prst="rect"/>
        </p:spPr>
        <p:txBody>
          <a:bodyPr bIns="0" lIns="0" rIns="0" rtlCol="0" tIns="16510" vert="horz" wrap="square">
            <a:spAutoFit/>
          </a:bodyPr>
          <a:p>
            <a:pPr marL="12700">
              <a:lnSpc>
                <a:spcPct val="100000"/>
              </a:lnSpc>
              <a:spcBef>
                <a:spcPts val="130"/>
              </a:spcBef>
            </a:pPr>
            <a:r>
              <a:rPr dirty="0" sz="4800" spc="5">
                <a:solidFill>
                  <a:srgbClr val="BF0000"/>
                </a:solidFill>
              </a:rPr>
              <a:t>PROJECT</a:t>
            </a:r>
            <a:r>
              <a:rPr dirty="0" sz="4800" spc="-85">
                <a:solidFill>
                  <a:srgbClr val="BF0000"/>
                </a:solidFill>
              </a:rPr>
              <a:t> </a:t>
            </a:r>
            <a:r>
              <a:rPr dirty="0" sz="4800" spc="25">
                <a:solidFill>
                  <a:srgbClr val="BF0000"/>
                </a:solidFill>
              </a:rPr>
              <a:t>TITLE</a:t>
            </a:r>
            <a:r>
              <a:rPr dirty="0" sz="4800" lang="en-US" spc="25">
                <a:solidFill>
                  <a:srgbClr val="BF0000"/>
                </a:solidFill>
              </a:rPr>
              <a:t>:</a:t>
            </a:r>
            <a:endParaRPr sz="4250">
              <a:solidFill>
                <a:srgbClr val="BF0000"/>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60322" y="3051492"/>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v</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b</a:t>
            </a:r>
            <a:r>
              <a:rPr b="1" dirty="0" sz="4400" lang="en-US">
                <a:solidFill>
                  <a:srgbClr val="0F0F0F"/>
                </a:solidFill>
                <a:latin typeface="Times New Roman" panose="02020603050405020304" pitchFamily="18" charset="0"/>
                <a:cs typeface="Times New Roman" panose="02020603050405020304" pitchFamily="18" charset="0"/>
              </a:rPr>
              <a:t>les </a:t>
            </a:r>
            <a:r>
              <a:rPr b="1" dirty="0" sz="4400" lang="en-US">
                <a:solidFill>
                  <a:srgbClr val="0F0F0F"/>
                </a:solidFill>
                <a:latin typeface="Times New Roman" panose="02020603050405020304" pitchFamily="18" charset="0"/>
                <a:cs typeface="Times New Roman" panose="02020603050405020304" pitchFamily="18" charset="0"/>
              </a:rPr>
              <a:t>F</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loyees </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over </a:t>
            </a:r>
            <a:r>
              <a:rPr b="1" dirty="0" sz="4400" lang="en-US">
                <a:solidFill>
                  <a:srgbClr val="0F0F0F"/>
                </a:solidFill>
                <a:latin typeface="Times New Roman" panose="02020603050405020304" pitchFamily="18" charset="0"/>
                <a:cs typeface="Times New Roman" panose="02020603050405020304" pitchFamily="18" charset="0"/>
              </a:rPr>
              <a:t>Analysis </a:t>
            </a:r>
            <a:endParaRPr dirty="0" sz="2800" lang="en-IN">
              <a:solidFill>
                <a:srgbClr val="7030A0"/>
              </a:solidFill>
              <a:latin typeface="Times New Roman" panose="02020603050405020304" pitchFamily="18" charset="0"/>
              <a:cs typeface="Times New Roman" panose="02020603050405020304" pitchFamily="18" charset="0"/>
            </a:endParaRPr>
          </a:p>
        </p:txBody>
      </p:sp>
      <p:grpSp>
        <p:nvGrpSpPr>
          <p:cNvPr id="48" name="object 18"/>
          <p:cNvGrpSpPr/>
          <p:nvPr/>
        </p:nvGrpSpPr>
        <p:grpSpPr>
          <a:xfrm flipH="1">
            <a:off x="4916187" y="-96518"/>
            <a:ext cx="6388255" cy="6802118"/>
            <a:chOff x="-75973" y="-96518"/>
            <a:chExt cx="4247923" cy="6802118"/>
          </a:xfrm>
        </p:grpSpPr>
        <p:pic>
          <p:nvPicPr>
            <p:cNvPr id="2097170" name="object 19"/>
            <p:cNvPicPr>
              <a:picLocks/>
            </p:cNvPicPr>
            <p:nvPr/>
          </p:nvPicPr>
          <p:blipFill>
            <a:blip xmlns:r="http://schemas.openxmlformats.org/officeDocument/2006/relationships" r:embed="rId3" cstate="print"/>
            <a:stretch>
              <a:fillRect/>
            </a:stretch>
          </p:blipFill>
          <p:spPr>
            <a:xfrm>
              <a:off x="466725" y="6410325"/>
              <a:ext cx="3705225" cy="295275"/>
            </a:xfrm>
            <a:prstGeom prst="rect"/>
          </p:spPr>
        </p:pic>
        <p:pic>
          <p:nvPicPr>
            <p:cNvPr id="2097171" name="object 20"/>
            <p:cNvPicPr>
              <a:picLocks/>
            </p:cNvPicPr>
            <p:nvPr/>
          </p:nvPicPr>
          <p:blipFill>
            <a:blip xmlns:r="http://schemas.openxmlformats.org/officeDocument/2006/relationships" r:embed="rId4" cstate="print"/>
            <a:stretch>
              <a:fillRect/>
            </a:stretch>
          </p:blipFill>
          <p:spPr>
            <a:xfrm>
              <a:off x="-75973" y="-96518"/>
              <a:ext cx="1733550" cy="3009898"/>
            </a:xfrm>
            <a:prstGeom prst="rec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sp>
        <p:nvSpPr>
          <p:cNvPr id="1048641" name="object 21"/>
          <p:cNvSpPr txBox="1">
            <a:spLocks noGrp="1"/>
          </p:cNvSpPr>
          <p:nvPr>
            <p:ph type="title"/>
          </p:nvPr>
        </p:nvSpPr>
        <p:spPr>
          <a:xfrm>
            <a:off x="739775" y="445388"/>
            <a:ext cx="2999973" cy="737236"/>
          </a:xfrm>
          <a:prstGeom prst="rect"/>
        </p:spPr>
        <p:txBody>
          <a:bodyPr bIns="0" lIns="0" rIns="0" rtlCol="0" tIns="13335" vert="horz" wrap="square">
            <a:spAutoFit/>
          </a:bodyPr>
          <a:p>
            <a:pPr marL="12700">
              <a:lnSpc>
                <a:spcPct val="100000"/>
              </a:lnSpc>
              <a:spcBef>
                <a:spcPts val="105"/>
              </a:spcBef>
            </a:pPr>
            <a:r>
              <a:rPr dirty="0" spc="25">
                <a:solidFill>
                  <a:srgbClr val="BF0000"/>
                </a:solidFill>
              </a:rPr>
              <a:t>A</a:t>
            </a:r>
            <a:r>
              <a:rPr dirty="0" spc="-5">
                <a:solidFill>
                  <a:srgbClr val="BF0000"/>
                </a:solidFill>
              </a:rPr>
              <a:t>G</a:t>
            </a:r>
            <a:r>
              <a:rPr dirty="0" spc="-35">
                <a:solidFill>
                  <a:srgbClr val="BF0000"/>
                </a:solidFill>
              </a:rPr>
              <a:t>E</a:t>
            </a:r>
            <a:r>
              <a:rPr dirty="0" spc="15">
                <a:solidFill>
                  <a:srgbClr val="BF0000"/>
                </a:solidFill>
              </a:rPr>
              <a:t>N</a:t>
            </a:r>
            <a:r>
              <a:rPr dirty="0">
                <a:solidFill>
                  <a:srgbClr val="BF0000"/>
                </a:solidFill>
              </a:rPr>
              <a:t>DA</a:t>
            </a:r>
            <a:r>
              <a:rPr dirty="0" lang="en-US">
                <a:solidFill>
                  <a:srgbClr val="BF0000"/>
                </a:solidFill>
              </a:rPr>
              <a:t>:</a:t>
            </a:r>
            <a:endParaRPr dirty="0">
              <a:solidFill>
                <a:srgbClr val="BF0000"/>
              </a:solidFill>
            </a:endParaRP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09240" y="1651635"/>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013282" y="575054"/>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302212" y="15335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70318" y="1056640"/>
            <a:ext cx="624303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solidFill>
                  <a:srgbClr val="BF0000"/>
                </a:solidFill>
              </a:rPr>
              <a:t>P</a:t>
            </a:r>
            <a:r>
              <a:rPr dirty="0" sz="4250" spc="15">
                <a:solidFill>
                  <a:srgbClr val="BF0000"/>
                </a:solidFill>
              </a:rPr>
              <a:t>ROB</a:t>
            </a:r>
            <a:r>
              <a:rPr dirty="0" sz="4250" spc="55">
                <a:solidFill>
                  <a:srgbClr val="BF0000"/>
                </a:solidFill>
              </a:rPr>
              <a:t>L</a:t>
            </a:r>
            <a:r>
              <a:rPr dirty="0" sz="4250" spc="-20">
                <a:solidFill>
                  <a:srgbClr val="BF0000"/>
                </a:solidFill>
              </a:rPr>
              <a:t>E</a:t>
            </a:r>
            <a:r>
              <a:rPr dirty="0" sz="4250" spc="20">
                <a:solidFill>
                  <a:srgbClr val="BF0000"/>
                </a:solidFill>
              </a:rPr>
              <a:t>M</a:t>
            </a:r>
            <a:r>
              <a:rPr dirty="0" sz="4250">
                <a:solidFill>
                  <a:srgbClr val="BF0000"/>
                </a:solidFill>
              </a:rPr>
              <a:t>	</a:t>
            </a:r>
            <a:r>
              <a:rPr dirty="0" sz="4250" spc="10">
                <a:solidFill>
                  <a:srgbClr val="BF0000"/>
                </a:solidFill>
              </a:rPr>
              <a:t>S</a:t>
            </a:r>
            <a:r>
              <a:rPr dirty="0" sz="4250" spc="-370">
                <a:solidFill>
                  <a:srgbClr val="BF0000"/>
                </a:solidFill>
              </a:rPr>
              <a:t>T</a:t>
            </a:r>
            <a:r>
              <a:rPr dirty="0" sz="4250" spc="-375">
                <a:solidFill>
                  <a:srgbClr val="BF0000"/>
                </a:solidFill>
              </a:rPr>
              <a:t>A</a:t>
            </a:r>
            <a:r>
              <a:rPr dirty="0" sz="4250" spc="15">
                <a:solidFill>
                  <a:srgbClr val="BF0000"/>
                </a:solidFill>
              </a:rPr>
              <a:t>T</a:t>
            </a:r>
            <a:r>
              <a:rPr dirty="0" sz="4250" spc="-10">
                <a:solidFill>
                  <a:srgbClr val="BF0000"/>
                </a:solidFill>
              </a:rPr>
              <a:t>E</a:t>
            </a:r>
            <a:r>
              <a:rPr dirty="0" sz="4250" spc="-20">
                <a:solidFill>
                  <a:srgbClr val="BF0000"/>
                </a:solidFill>
              </a:rPr>
              <a:t>ME</a:t>
            </a:r>
            <a:r>
              <a:rPr dirty="0" sz="4250" spc="10">
                <a:solidFill>
                  <a:srgbClr val="BF0000"/>
                </a:solidFill>
              </a:rPr>
              <a:t>NT</a:t>
            </a:r>
            <a:r>
              <a:rPr dirty="0" sz="4250" lang="en-US" spc="10">
                <a:solidFill>
                  <a:srgbClr val="BF0000"/>
                </a:solidFill>
              </a:rPr>
              <a:t>:</a:t>
            </a:r>
            <a:endParaRPr sz="4250">
              <a:solidFill>
                <a:srgbClr val="BF0000"/>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370319" y="2177035"/>
            <a:ext cx="9334001" cy="3025140"/>
          </a:xfrm>
          <a:prstGeom prst="rect"/>
        </p:spPr>
        <p:txBody>
          <a:bodyPr rtlCol="0" wrap="square">
            <a:spAutoFit/>
          </a:bodyPr>
          <a:p>
            <a:r>
              <a:rPr sz="2800" lang="en-US">
                <a:solidFill>
                  <a:srgbClr val="000000"/>
                </a:solidFill>
              </a:rPr>
              <a:t>*</a:t>
            </a:r>
            <a:r>
              <a:rPr sz="2800" lang="en-US">
                <a:solidFill>
                  <a:srgbClr val="000000"/>
                </a:solidFill>
              </a:rPr>
              <a:t>High employee turnover can significantly impact organizational performance and culture. To address this issue, we aim to analyze employee turnover data to identify patterns, trends, and factors contributing to turnover rates within the organization. The analysis will utilize Pivot Tables to summarize key metrics such as turnover rates by department, tenure, and demographics.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228722" y="293624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7406120" y="98710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1149032"/>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solidFill>
                  <a:srgbClr val="BF0000"/>
                </a:solidFill>
              </a:rPr>
              <a:t>PROJECT	</a:t>
            </a:r>
            <a:r>
              <a:rPr dirty="0" sz="4250" spc="-20">
                <a:solidFill>
                  <a:srgbClr val="BF0000"/>
                </a:solidFill>
              </a:rPr>
              <a:t>OVERVIEW</a:t>
            </a:r>
            <a:r>
              <a:rPr dirty="0" sz="4250" lang="en-US" spc="-20">
                <a:solidFill>
                  <a:srgbClr val="BF0000"/>
                </a:solidFill>
              </a:rPr>
              <a:t>:</a:t>
            </a:r>
            <a:endParaRPr sz="4250">
              <a:solidFill>
                <a:srgbClr val="BF0000"/>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739775" y="2586196"/>
            <a:ext cx="8761148" cy="2606040"/>
          </a:xfrm>
          <a:prstGeom prst="rect"/>
        </p:spPr>
        <p:txBody>
          <a:bodyPr rtlCol="0" wrap="square">
            <a:spAutoFit/>
          </a:bodyPr>
          <a:p>
            <a:r>
              <a:rPr sz="2800" lang="en-US">
                <a:solidFill>
                  <a:srgbClr val="000000"/>
                </a:solidFill>
              </a:rPr>
              <a:t>*</a:t>
            </a:r>
            <a:r>
              <a:rPr sz="2800" lang="en-US">
                <a:solidFill>
                  <a:srgbClr val="000000"/>
                </a:solidFill>
              </a:rPr>
              <a:t>This project focuses on using Pivot Tables to analyze employee turnover data, aiming to identify patterns and trends across various dimensions such as department, tenure, age, and gender. By summarizing the data efficiently, Pivot Tables will help uncover key insights into factors contributing to turnover.</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10151025" y="5619749"/>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7099154" y="140995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10151025" y="623411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1029456" y="1021965"/>
            <a:ext cx="6226860" cy="549910"/>
          </a:xfrm>
          <a:prstGeom prst="rect"/>
        </p:spPr>
        <p:txBody>
          <a:bodyPr bIns="0" lIns="0" rIns="0" rtlCol="0" tIns="16510" vert="horz" wrap="square">
            <a:spAutoFit/>
          </a:bodyPr>
          <a:p>
            <a:pPr marL="12700">
              <a:lnSpc>
                <a:spcPct val="100000"/>
              </a:lnSpc>
              <a:spcBef>
                <a:spcPts val="130"/>
              </a:spcBef>
            </a:pPr>
            <a:r>
              <a:rPr dirty="0" sz="3600" spc="25">
                <a:solidFill>
                  <a:srgbClr val="BF0000"/>
                </a:solidFill>
              </a:rPr>
              <a:t>W</a:t>
            </a:r>
            <a:r>
              <a:rPr dirty="0" sz="3600" spc="-20">
                <a:solidFill>
                  <a:srgbClr val="BF0000"/>
                </a:solidFill>
              </a:rPr>
              <a:t>H</a:t>
            </a:r>
            <a:r>
              <a:rPr dirty="0" sz="3600" spc="20">
                <a:solidFill>
                  <a:srgbClr val="BF0000"/>
                </a:solidFill>
              </a:rPr>
              <a:t>O</a:t>
            </a:r>
            <a:r>
              <a:rPr dirty="0" sz="3600" spc="-235">
                <a:solidFill>
                  <a:srgbClr val="BF0000"/>
                </a:solidFill>
              </a:rPr>
              <a:t> </a:t>
            </a:r>
            <a:r>
              <a:rPr dirty="0" sz="3600" spc="-10">
                <a:solidFill>
                  <a:srgbClr val="BF0000"/>
                </a:solidFill>
              </a:rPr>
              <a:t>AR</a:t>
            </a:r>
            <a:r>
              <a:rPr dirty="0" sz="3600" spc="15">
                <a:solidFill>
                  <a:srgbClr val="BF0000"/>
                </a:solidFill>
              </a:rPr>
              <a:t>E</a:t>
            </a:r>
            <a:r>
              <a:rPr dirty="0" sz="3600" spc="-35">
                <a:solidFill>
                  <a:srgbClr val="BF0000"/>
                </a:solidFill>
              </a:rPr>
              <a:t> </a:t>
            </a:r>
            <a:r>
              <a:rPr dirty="0" sz="3600" spc="-10">
                <a:solidFill>
                  <a:srgbClr val="BF0000"/>
                </a:solidFill>
              </a:rPr>
              <a:t>T</a:t>
            </a:r>
            <a:r>
              <a:rPr dirty="0" sz="3600" spc="-15">
                <a:solidFill>
                  <a:srgbClr val="BF0000"/>
                </a:solidFill>
              </a:rPr>
              <a:t>H</a:t>
            </a:r>
            <a:r>
              <a:rPr dirty="0" sz="3600" spc="15">
                <a:solidFill>
                  <a:srgbClr val="BF0000"/>
                </a:solidFill>
              </a:rPr>
              <a:t>E</a:t>
            </a:r>
            <a:r>
              <a:rPr dirty="0" sz="3600" spc="-35">
                <a:solidFill>
                  <a:srgbClr val="BF0000"/>
                </a:solidFill>
              </a:rPr>
              <a:t> </a:t>
            </a:r>
            <a:r>
              <a:rPr dirty="0" sz="3600" spc="-20">
                <a:solidFill>
                  <a:srgbClr val="BF0000"/>
                </a:solidFill>
              </a:rPr>
              <a:t>E</a:t>
            </a:r>
            <a:r>
              <a:rPr dirty="0" sz="3600" spc="30">
                <a:solidFill>
                  <a:srgbClr val="BF0000"/>
                </a:solidFill>
              </a:rPr>
              <a:t>N</a:t>
            </a:r>
            <a:r>
              <a:rPr dirty="0" sz="3600" spc="15">
                <a:solidFill>
                  <a:srgbClr val="BF0000"/>
                </a:solidFill>
              </a:rPr>
              <a:t>D</a:t>
            </a:r>
            <a:r>
              <a:rPr dirty="0" sz="3600" spc="-45">
                <a:solidFill>
                  <a:srgbClr val="BF0000"/>
                </a:solidFill>
              </a:rPr>
              <a:t> </a:t>
            </a:r>
            <a:r>
              <a:rPr dirty="0" sz="3600">
                <a:solidFill>
                  <a:srgbClr val="BF0000"/>
                </a:solidFill>
              </a:rPr>
              <a:t>U</a:t>
            </a:r>
            <a:r>
              <a:rPr dirty="0" sz="3600" spc="10">
                <a:solidFill>
                  <a:srgbClr val="BF0000"/>
                </a:solidFill>
              </a:rPr>
              <a:t>S</a:t>
            </a:r>
            <a:r>
              <a:rPr dirty="0" sz="3600" spc="-25">
                <a:solidFill>
                  <a:srgbClr val="BF0000"/>
                </a:solidFill>
              </a:rPr>
              <a:t>E</a:t>
            </a:r>
            <a:r>
              <a:rPr dirty="0" sz="3600" spc="-10">
                <a:solidFill>
                  <a:srgbClr val="BF0000"/>
                </a:solidFill>
              </a:rPr>
              <a:t>R</a:t>
            </a:r>
            <a:r>
              <a:rPr dirty="0" sz="3600" spc="5">
                <a:solidFill>
                  <a:srgbClr val="BF0000"/>
                </a:solidFill>
              </a:rPr>
              <a:t>S?</a:t>
            </a:r>
            <a:endParaRPr sz="3200">
              <a:solidFill>
                <a:srgbClr val="BF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029456" y="2335530"/>
            <a:ext cx="5022273" cy="2186940"/>
          </a:xfrm>
          <a:prstGeom prst="rect"/>
        </p:spPr>
        <p:txBody>
          <a:bodyPr rtlCol="0" wrap="square">
            <a:spAutoFit/>
          </a:bodyPr>
          <a:p>
            <a:r>
              <a:rPr sz="2800" lang="en-US">
                <a:solidFill>
                  <a:srgbClr val="36363D"/>
                </a:solidFill>
              </a:rPr>
              <a:t>1. HR Managers
2. Executives
3. Department Managers
4. Recruitment Teams
5. Business Analysts</a:t>
            </a:r>
            <a:endParaRPr sz="2800" lang="en-US">
              <a:solidFill>
                <a:srgbClr val="36363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3"/>
          <p:cNvSpPr/>
          <p:nvPr/>
        </p:nvSpPr>
        <p:spPr>
          <a:xfrm>
            <a:off x="10002202" y="536257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10459402" y="165282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10140315" y="58197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239077" y="811701"/>
            <a:ext cx="9763125" cy="546736"/>
          </a:xfrm>
          <a:prstGeom prst="rect"/>
        </p:spPr>
        <p:txBody>
          <a:bodyPr bIns="0" lIns="0" rIns="0" rtlCol="0" tIns="13335" vert="horz" wrap="square">
            <a:spAutoFit/>
          </a:bodyPr>
          <a:p>
            <a:pPr marL="12700">
              <a:lnSpc>
                <a:spcPct val="100000"/>
              </a:lnSpc>
              <a:spcBef>
                <a:spcPts val="105"/>
              </a:spcBef>
            </a:pPr>
            <a:r>
              <a:rPr dirty="0" sz="3600" spc="10">
                <a:solidFill>
                  <a:srgbClr val="BF0000"/>
                </a:solidFill>
              </a:rPr>
              <a:t>O</a:t>
            </a:r>
            <a:r>
              <a:rPr dirty="0" sz="3600" spc="25">
                <a:solidFill>
                  <a:srgbClr val="BF0000"/>
                </a:solidFill>
              </a:rPr>
              <a:t>U</a:t>
            </a:r>
            <a:r>
              <a:rPr dirty="0" sz="3600">
                <a:solidFill>
                  <a:srgbClr val="BF0000"/>
                </a:solidFill>
              </a:rPr>
              <a:t>R</a:t>
            </a:r>
            <a:r>
              <a:rPr dirty="0" sz="3600" spc="5">
                <a:solidFill>
                  <a:srgbClr val="BF0000"/>
                </a:solidFill>
              </a:rPr>
              <a:t> </a:t>
            </a:r>
            <a:r>
              <a:rPr dirty="0" sz="3600" spc="25">
                <a:solidFill>
                  <a:srgbClr val="BF0000"/>
                </a:solidFill>
              </a:rPr>
              <a:t>S</a:t>
            </a:r>
            <a:r>
              <a:rPr dirty="0" sz="3600" spc="10">
                <a:solidFill>
                  <a:srgbClr val="BF0000"/>
                </a:solidFill>
              </a:rPr>
              <a:t>O</a:t>
            </a:r>
            <a:r>
              <a:rPr dirty="0" sz="3600" spc="25">
                <a:solidFill>
                  <a:srgbClr val="BF0000"/>
                </a:solidFill>
              </a:rPr>
              <a:t>LU</a:t>
            </a:r>
            <a:r>
              <a:rPr dirty="0" sz="3600" spc="-35">
                <a:solidFill>
                  <a:srgbClr val="BF0000"/>
                </a:solidFill>
              </a:rPr>
              <a:t>T</a:t>
            </a:r>
            <a:r>
              <a:rPr dirty="0" sz="3600" spc="-30">
                <a:solidFill>
                  <a:srgbClr val="BF0000"/>
                </a:solidFill>
              </a:rPr>
              <a:t>I</a:t>
            </a:r>
            <a:r>
              <a:rPr dirty="0" sz="3600" spc="10">
                <a:solidFill>
                  <a:srgbClr val="BF0000"/>
                </a:solidFill>
              </a:rPr>
              <a:t>O</a:t>
            </a:r>
            <a:r>
              <a:rPr dirty="0" sz="3600">
                <a:solidFill>
                  <a:srgbClr val="BF0000"/>
                </a:solidFill>
              </a:rPr>
              <a:t>N</a:t>
            </a:r>
            <a:r>
              <a:rPr dirty="0" sz="3600" spc="-345">
                <a:solidFill>
                  <a:srgbClr val="BF0000"/>
                </a:solidFill>
              </a:rPr>
              <a:t> </a:t>
            </a:r>
            <a:r>
              <a:rPr dirty="0" sz="3600" spc="-35">
                <a:solidFill>
                  <a:srgbClr val="BF0000"/>
                </a:solidFill>
              </a:rPr>
              <a:t>A</a:t>
            </a:r>
            <a:r>
              <a:rPr dirty="0" sz="3600" spc="-5">
                <a:solidFill>
                  <a:srgbClr val="BF0000"/>
                </a:solidFill>
              </a:rPr>
              <a:t>N</a:t>
            </a:r>
            <a:r>
              <a:rPr dirty="0" sz="3600">
                <a:solidFill>
                  <a:srgbClr val="BF0000"/>
                </a:solidFill>
              </a:rPr>
              <a:t>D</a:t>
            </a:r>
            <a:r>
              <a:rPr dirty="0" sz="3600" spc="35">
                <a:solidFill>
                  <a:srgbClr val="BF0000"/>
                </a:solidFill>
              </a:rPr>
              <a:t> </a:t>
            </a:r>
            <a:r>
              <a:rPr dirty="0" sz="3600" spc="-30">
                <a:solidFill>
                  <a:srgbClr val="BF0000"/>
                </a:solidFill>
              </a:rPr>
              <a:t>I</a:t>
            </a:r>
            <a:r>
              <a:rPr dirty="0" sz="3600" spc="-35">
                <a:solidFill>
                  <a:srgbClr val="BF0000"/>
                </a:solidFill>
              </a:rPr>
              <a:t>T</a:t>
            </a:r>
            <a:r>
              <a:rPr dirty="0" sz="3600">
                <a:solidFill>
                  <a:srgbClr val="BF0000"/>
                </a:solidFill>
              </a:rPr>
              <a:t>S</a:t>
            </a:r>
            <a:r>
              <a:rPr dirty="0" sz="3600" spc="60">
                <a:solidFill>
                  <a:srgbClr val="BF0000"/>
                </a:solidFill>
              </a:rPr>
              <a:t> </a:t>
            </a:r>
            <a:r>
              <a:rPr dirty="0" sz="3600" spc="-295">
                <a:solidFill>
                  <a:srgbClr val="BF0000"/>
                </a:solidFill>
              </a:rPr>
              <a:t>V</a:t>
            </a:r>
            <a:r>
              <a:rPr dirty="0" sz="3600" spc="-35">
                <a:solidFill>
                  <a:srgbClr val="BF0000"/>
                </a:solidFill>
              </a:rPr>
              <a:t>A</a:t>
            </a:r>
            <a:r>
              <a:rPr dirty="0" sz="3600" spc="25">
                <a:solidFill>
                  <a:srgbClr val="BF0000"/>
                </a:solidFill>
              </a:rPr>
              <a:t>LU</a:t>
            </a:r>
            <a:r>
              <a:rPr dirty="0" sz="3600">
                <a:solidFill>
                  <a:srgbClr val="BF0000"/>
                </a:solidFill>
              </a:rPr>
              <a:t>E</a:t>
            </a:r>
            <a:r>
              <a:rPr dirty="0" sz="3600" spc="-65">
                <a:solidFill>
                  <a:srgbClr val="BF0000"/>
                </a:solidFill>
              </a:rPr>
              <a:t> </a:t>
            </a:r>
            <a:r>
              <a:rPr dirty="0" sz="3600" spc="-15">
                <a:solidFill>
                  <a:srgbClr val="BF0000"/>
                </a:solidFill>
              </a:rPr>
              <a:t>P</a:t>
            </a:r>
            <a:r>
              <a:rPr dirty="0" sz="3600" spc="-30">
                <a:solidFill>
                  <a:srgbClr val="BF0000"/>
                </a:solidFill>
              </a:rPr>
              <a:t>R</a:t>
            </a:r>
            <a:r>
              <a:rPr dirty="0" sz="3600" spc="10">
                <a:solidFill>
                  <a:srgbClr val="BF0000"/>
                </a:solidFill>
              </a:rPr>
              <a:t>O</a:t>
            </a:r>
            <a:r>
              <a:rPr dirty="0" sz="3600" spc="-15">
                <a:solidFill>
                  <a:srgbClr val="BF0000"/>
                </a:solidFill>
              </a:rPr>
              <a:t>P</a:t>
            </a:r>
            <a:r>
              <a:rPr dirty="0" sz="3600" spc="10">
                <a:solidFill>
                  <a:srgbClr val="BF0000"/>
                </a:solidFill>
              </a:rPr>
              <a:t>O</a:t>
            </a:r>
            <a:r>
              <a:rPr dirty="0" sz="3600" spc="25">
                <a:solidFill>
                  <a:srgbClr val="BF0000"/>
                </a:solidFill>
              </a:rPr>
              <a:t>S</a:t>
            </a:r>
            <a:r>
              <a:rPr dirty="0" sz="3600" spc="-30">
                <a:solidFill>
                  <a:srgbClr val="BF0000"/>
                </a:solidFill>
              </a:rPr>
              <a:t>I</a:t>
            </a:r>
            <a:r>
              <a:rPr dirty="0" sz="3600" spc="-35">
                <a:solidFill>
                  <a:srgbClr val="BF0000"/>
                </a:solidFill>
              </a:rPr>
              <a:t>T</a:t>
            </a:r>
            <a:r>
              <a:rPr dirty="0" sz="3600" spc="-30">
                <a:solidFill>
                  <a:srgbClr val="BF0000"/>
                </a:solidFill>
              </a:rPr>
              <a:t>I</a:t>
            </a:r>
            <a:r>
              <a:rPr dirty="0" sz="3600" spc="10">
                <a:solidFill>
                  <a:srgbClr val="BF0000"/>
                </a:solidFill>
              </a:rPr>
              <a:t>O</a:t>
            </a:r>
            <a:r>
              <a:rPr dirty="0" sz="3600">
                <a:solidFill>
                  <a:srgbClr val="BF0000"/>
                </a:solidFill>
              </a:rPr>
              <a:t>N</a:t>
            </a:r>
            <a:r>
              <a:rPr dirty="0" sz="3600" lang="en-US">
                <a:solidFill>
                  <a:srgbClr val="BF0000"/>
                </a:solidFill>
              </a:rPr>
              <a:t>:</a:t>
            </a:r>
            <a:endParaRPr dirty="0" sz="3600">
              <a:solidFill>
                <a:srgbClr val="BF0000"/>
              </a:solidFill>
            </a:endParaRPr>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558164" y="1652829"/>
            <a:ext cx="8765195" cy="5120640"/>
          </a:xfrm>
          <a:prstGeom prst="rect"/>
        </p:spPr>
        <p:txBody>
          <a:bodyPr rtlCol="0" wrap="square">
            <a:spAutoFit/>
          </a:bodyPr>
          <a:p>
            <a:r>
              <a:rPr sz="2800" lang="en-US">
                <a:solidFill>
                  <a:srgbClr val="000000"/>
                </a:solidFill>
              </a:rPr>
              <a:t>
</a:t>
            </a:r>
            <a:r>
              <a:rPr sz="2800" lang="en-US">
                <a:solidFill>
                  <a:srgbClr val="000000"/>
                </a:solidFill>
              </a:rPr>
              <a:t>*</a:t>
            </a:r>
            <a:r>
              <a:rPr sz="2800" lang="en-US">
                <a:solidFill>
                  <a:srgbClr val="000000"/>
                </a:solidFill>
              </a:rPr>
              <a:t>Using Pivot Tables to analyze employee turnover data, uncover trends, and identify key factors contributing to employee attrition.
</a:t>
            </a:r>
            <a:r>
              <a:rPr sz="2800" lang="en-US">
                <a:solidFill>
                  <a:srgbClr val="000000"/>
                </a:solidFill>
              </a:rPr>
              <a:t>
</a:t>
            </a:r>
            <a:r>
              <a:rPr sz="2800" lang="en-US">
                <a:solidFill>
                  <a:srgbClr val="000000"/>
                </a:solidFill>
              </a:rPr>
              <a:t>*</a:t>
            </a:r>
            <a:r>
              <a:rPr sz="2800" lang="en-US">
                <a:solidFill>
                  <a:srgbClr val="000000"/>
                </a:solidFill>
              </a:rPr>
              <a:t>Provides data-driven insights for reducing turnover, improving employee retention, and optimizing workforce management, leading to cost savings and enhanced organizational performance.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0" y="1135379"/>
            <a:ext cx="10681335" cy="723901"/>
          </a:xfrm>
        </p:spPr>
        <p:txBody>
          <a:bodyPr/>
          <a:p>
            <a:r>
              <a:rPr dirty="0" lang="en-IN">
                <a:solidFill>
                  <a:srgbClr val="BF0000"/>
                </a:solidFill>
              </a:rPr>
              <a:t>Dataset Description</a:t>
            </a:r>
            <a:r>
              <a:rPr dirty="0" lang="en-US">
                <a:solidFill>
                  <a:srgbClr val="BF0000"/>
                </a:solidFill>
              </a:rPr>
              <a:t>:</a:t>
            </a:r>
            <a:endParaRPr dirty="0" lang="en-IN">
              <a:solidFill>
                <a:srgbClr val="BF0000"/>
              </a:solidFill>
            </a:endParaRPr>
          </a:p>
        </p:txBody>
      </p:sp>
      <p:sp>
        <p:nvSpPr>
          <p:cNvPr id="1048670" name=""/>
          <p:cNvSpPr txBox="1"/>
          <p:nvPr/>
        </p:nvSpPr>
        <p:spPr>
          <a:xfrm>
            <a:off x="755329" y="1859280"/>
            <a:ext cx="9057409" cy="3863340"/>
          </a:xfrm>
          <a:prstGeom prst="rect"/>
        </p:spPr>
        <p:txBody>
          <a:bodyPr rtlCol="0" wrap="square">
            <a:spAutoFit/>
          </a:bodyPr>
          <a:p>
            <a:r>
              <a:rPr sz="2800" lang="en-US">
                <a:solidFill>
                  <a:srgbClr val="000000"/>
                </a:solidFill>
              </a:rPr>
              <a:t>
</a:t>
            </a:r>
            <a:r>
              <a:rPr sz="2800" lang="en-US">
                <a:solidFill>
                  <a:srgbClr val="000000"/>
                </a:solidFill>
              </a:rPr>
              <a:t>*</a:t>
            </a:r>
            <a:r>
              <a:rPr sz="2800" lang="en-US">
                <a:solidFill>
                  <a:srgbClr val="000000"/>
                </a:solidFill>
              </a:rPr>
              <a:t>The dataset includes key employee details such as ID, department, tenure, age, gender, salary, hire/exit dates, job role, and reason for leaving. This data will be used in Pivot Tables to analyze turnover trends and factors influencing employee attrition.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solidFill>
                  <a:srgbClr val="BF0000"/>
                </a:solidFill>
              </a:rPr>
              <a:t>THE</a:t>
            </a:r>
            <a:r>
              <a:rPr dirty="0" sz="4250" spc="20">
                <a:solidFill>
                  <a:srgbClr val="BF0000"/>
                </a:solidFill>
              </a:rPr>
              <a:t> </a:t>
            </a:r>
            <a:r>
              <a:rPr dirty="0" sz="4250" lang="en-US" spc="20">
                <a:solidFill>
                  <a:srgbClr val="BF0000"/>
                </a:solidFill>
              </a:rPr>
              <a:t>"</a:t>
            </a:r>
            <a:r>
              <a:rPr dirty="0" sz="4250" spc="10">
                <a:solidFill>
                  <a:srgbClr val="BF0000"/>
                </a:solidFill>
              </a:rPr>
              <a:t>WOW</a:t>
            </a:r>
            <a:r>
              <a:rPr dirty="0" sz="4250" lang="en-US" spc="10">
                <a:solidFill>
                  <a:srgbClr val="BF0000"/>
                </a:solidFill>
              </a:rPr>
              <a:t>"</a:t>
            </a:r>
            <a:r>
              <a:rPr dirty="0" sz="4250" spc="85">
                <a:solidFill>
                  <a:srgbClr val="BF0000"/>
                </a:solidFill>
              </a:rPr>
              <a:t> </a:t>
            </a:r>
            <a:r>
              <a:rPr dirty="0" sz="4250" spc="10">
                <a:solidFill>
                  <a:srgbClr val="BF0000"/>
                </a:solidFill>
              </a:rPr>
              <a:t>IN</a:t>
            </a:r>
            <a:r>
              <a:rPr dirty="0" sz="4250" spc="-5">
                <a:solidFill>
                  <a:srgbClr val="BF0000"/>
                </a:solidFill>
              </a:rPr>
              <a:t> </a:t>
            </a:r>
            <a:r>
              <a:rPr dirty="0" sz="4250" spc="15">
                <a:solidFill>
                  <a:srgbClr val="BF0000"/>
                </a:solidFill>
              </a:rPr>
              <a:t>OUR</a:t>
            </a:r>
            <a:r>
              <a:rPr dirty="0" sz="4250" spc="-10">
                <a:solidFill>
                  <a:srgbClr val="BF0000"/>
                </a:solidFill>
              </a:rPr>
              <a:t> </a:t>
            </a:r>
            <a:r>
              <a:rPr dirty="0" sz="4250" spc="20">
                <a:solidFill>
                  <a:srgbClr val="BF0000"/>
                </a:solidFill>
              </a:rPr>
              <a:t>SOLUTION</a:t>
            </a:r>
            <a:r>
              <a:rPr dirty="0" sz="4250" lang="en-US" spc="20">
                <a:solidFill>
                  <a:srgbClr val="BF0000"/>
                </a:solidFill>
              </a:rPr>
              <a:t>:</a:t>
            </a:r>
            <a:endParaRPr dirty="0" sz="4250">
              <a:solidFill>
                <a:srgbClr val="BF0000"/>
              </a:solidFill>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752475" y="1613535"/>
            <a:ext cx="9504141" cy="42824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Our solution transforms complex employee turnover data into clear, actionable insights using Pivot Tables, enabling quick identification of trends and patterns. This empowers HR and management to make informed decisions that enhance employee retention and improve organizational performance.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2024-03-25T12:07:22Z</dcterms:created>
  <dcterms:modified xsi:type="dcterms:W3CDTF">2024-09-26T17:47:13Z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720f54b3db654031b2a03e80f5c2be99</vt:lpwstr>
  </property>
</Properties>
</file>