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7"/>
  </p:notesMasterIdLst>
  <p:sldIdLst>
    <p:sldId id="257" r:id="rId5"/>
    <p:sldId id="258" r:id="rId6"/>
    <p:sldId id="259" r:id="rId7"/>
    <p:sldId id="260" r:id="rId8"/>
    <p:sldId id="264" r:id="rId9"/>
    <p:sldId id="265" r:id="rId10"/>
    <p:sldId id="267" r:id="rId11"/>
    <p:sldId id="266" r:id="rId12"/>
    <p:sldId id="268" r:id="rId13"/>
    <p:sldId id="261"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9" y="15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D412A-7BF9-4CC4-AE21-9A04218FD5BE}" type="datetimeFigureOut">
              <a:rPr lang="en-IN" smtClean="0"/>
              <a:t>07-12-2024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A9338-71D8-4A83-9431-F2E2C7CC5AF3}" type="slidenum">
              <a:rPr lang="en-IN" smtClean="0"/>
              <a:t>‹#›</a:t>
            </a:fld>
            <a:endParaRPr lang="en-IN"/>
          </a:p>
        </p:txBody>
      </p:sp>
    </p:spTree>
    <p:extLst>
      <p:ext uri="{BB962C8B-B14F-4D97-AF65-F5344CB8AC3E}">
        <p14:creationId xmlns:p14="http://schemas.microsoft.com/office/powerpoint/2010/main" val="121146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12/7/2024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12/7/2024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12/7/2024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idx="4294967295"/>
          </p:nvPr>
        </p:nvSpPr>
        <p:spPr>
          <a:xfrm>
            <a:off x="2630078" y="-4834101"/>
            <a:ext cx="21623845" cy="5743108"/>
          </a:xfrm>
        </p:spPr>
        <p:txBody>
          <a:bodyPr>
            <a:normAutofit/>
          </a:bodyPr>
          <a:lstStyle/>
          <a:p>
            <a:r>
              <a:rPr lang="en-US" sz="4000" b="1" i="1" dirty="0">
                <a:solidFill>
                  <a:schemeClr val="accent1">
                    <a:lumMod val="50000"/>
                  </a:schemeClr>
                </a:solidFill>
              </a:rPr>
              <a:t>SIMPLE</a:t>
            </a:r>
            <a:r>
              <a:rPr lang="en-US" sz="4000" dirty="0">
                <a:solidFill>
                  <a:schemeClr val="accent1">
                    <a:lumMod val="50000"/>
                  </a:schemeClr>
                </a:solidFill>
              </a:rPr>
              <a:t> </a:t>
            </a:r>
            <a:r>
              <a:rPr lang="en-US" sz="4000" b="1" dirty="0">
                <a:solidFill>
                  <a:schemeClr val="accent1">
                    <a:lumMod val="50000"/>
                  </a:schemeClr>
                </a:solidFill>
              </a:rPr>
              <a:t>BANKING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4294967295"/>
          </p:nvPr>
        </p:nvSpPr>
        <p:spPr>
          <a:xfrm>
            <a:off x="5514682" y="1480007"/>
            <a:ext cx="11967868" cy="1036949"/>
          </a:xfrm>
        </p:spPr>
        <p:txBody>
          <a:bodyPr>
            <a:normAutofit/>
          </a:bodyPr>
          <a:lstStyle/>
          <a:p>
            <a:r>
              <a:rPr lang="en-US" sz="2400" b="1" i="1">
                <a:latin typeface="Algerian" panose="04020705040A02060702" pitchFamily="82" charset="0"/>
              </a:rPr>
              <a:t>A SIMPLE MINI PROJECT OF BANKING SYSTEM</a:t>
            </a:r>
          </a:p>
        </p:txBody>
      </p:sp>
      <p:sp>
        <p:nvSpPr>
          <p:cNvPr id="32" name="TextBox 31">
            <a:extLst>
              <a:ext uri="{FF2B5EF4-FFF2-40B4-BE49-F238E27FC236}">
                <a16:creationId xmlns:a16="http://schemas.microsoft.com/office/drawing/2014/main" id="{8A42DE2E-B6B6-6890-E26E-375316FA52B9}"/>
              </a:ext>
            </a:extLst>
          </p:cNvPr>
          <p:cNvSpPr txBox="1"/>
          <p:nvPr/>
        </p:nvSpPr>
        <p:spPr>
          <a:xfrm>
            <a:off x="5872901" y="2851813"/>
            <a:ext cx="7880808" cy="2954655"/>
          </a:xfrm>
          <a:prstGeom prst="rect">
            <a:avLst/>
          </a:prstGeom>
          <a:noFill/>
        </p:spPr>
        <p:txBody>
          <a:bodyPr wrap="square" lIns="91440" tIns="45720" rIns="91440" bIns="45720" rtlCol="0" anchor="t">
            <a:spAutoFit/>
          </a:bodyPr>
          <a:lstStyle/>
          <a:p>
            <a:r>
              <a:rPr lang="en-US" sz="2800" b="1" dirty="0">
                <a:latin typeface="Arial Rounded MT Bold" panose="020F0704030504030204" pitchFamily="34" charset="0"/>
              </a:rPr>
              <a:t>BY :</a:t>
            </a:r>
          </a:p>
          <a:p>
            <a:pPr marL="342900" indent="-342900">
              <a:buFont typeface="+mj-lt"/>
              <a:buAutoNum type="arabicPeriod"/>
            </a:pPr>
            <a:r>
              <a:rPr lang="en-US" sz="2800" b="1" dirty="0">
                <a:latin typeface="Arial Rounded MT Bold" panose="020F0704030504030204" pitchFamily="34" charset="0"/>
              </a:rPr>
              <a:t>SIVAKKUMAR .N</a:t>
            </a:r>
          </a:p>
          <a:p>
            <a:pPr marL="342900" indent="-342900">
              <a:buFont typeface="+mj-lt"/>
              <a:buAutoNum type="arabicPeriod"/>
            </a:pPr>
            <a:r>
              <a:rPr lang="en-US" sz="2800" b="1" dirty="0">
                <a:latin typeface="Arial Rounded MT Bold" panose="020F0704030504030204" pitchFamily="34" charset="0"/>
              </a:rPr>
              <a:t>SRI SABARI BALAJI.S</a:t>
            </a:r>
          </a:p>
          <a:p>
            <a:pPr marL="342900" indent="-342900">
              <a:buFont typeface="+mj-lt"/>
              <a:buAutoNum type="arabicPeriod"/>
            </a:pPr>
            <a:r>
              <a:rPr lang="en-US" sz="2800" b="1" dirty="0">
                <a:latin typeface="Arial Rounded MT Bold" panose="020F0704030504030204" pitchFamily="34" charset="0"/>
              </a:rPr>
              <a:t>SUGASHINI.S</a:t>
            </a:r>
          </a:p>
          <a:p>
            <a:pPr marL="342900" indent="-342900">
              <a:buFont typeface="+mj-lt"/>
              <a:buAutoNum type="arabicPeriod"/>
            </a:pPr>
            <a:r>
              <a:rPr lang="en-US" sz="2800" b="1" dirty="0">
                <a:latin typeface="Arial Rounded MT Bold"/>
              </a:rPr>
              <a:t>TAMILSELVI .M</a:t>
            </a:r>
            <a:endParaRPr lang="en-US" sz="2800" b="1" dirty="0">
              <a:latin typeface="Arial Rounded MT Bold" panose="020F0704030504030204" pitchFamily="34" charset="0"/>
            </a:endParaRPr>
          </a:p>
          <a:p>
            <a:pPr marL="342900" indent="-342900">
              <a:buFont typeface="+mj-lt"/>
              <a:buAutoNum type="arabicPeriod"/>
            </a:pPr>
            <a:r>
              <a:rPr lang="en-US" sz="2800" b="1" dirty="0">
                <a:latin typeface="Arial Rounded MT Bold" panose="020F0704030504030204" pitchFamily="34" charset="0"/>
              </a:rPr>
              <a:t>VISHAL.S</a:t>
            </a:r>
            <a:endParaRPr lang="en-US" b="1" dirty="0">
              <a:latin typeface="Arial Rounded MT Bold" panose="020F0704030504030204" pitchFamily="34" charset="0"/>
            </a:endParaRPr>
          </a:p>
          <a:p>
            <a:r>
              <a:rPr lang="en-IN" b="1" dirty="0">
                <a:latin typeface="Arial Rounded MT Bold" panose="020F0704030504030204" pitchFamily="34" charset="0"/>
              </a:rPr>
              <a:t> </a:t>
            </a:r>
          </a:p>
        </p:txBody>
      </p:sp>
      <p:pic>
        <p:nvPicPr>
          <p:cNvPr id="1026" name="Picture 2" descr="An illustration of a bank building with various financial icons around it.">
            <a:extLst>
              <a:ext uri="{FF2B5EF4-FFF2-40B4-BE49-F238E27FC236}">
                <a16:creationId xmlns:a16="http://schemas.microsoft.com/office/drawing/2014/main" id="{D7C21DBC-4448-5713-7C76-C04C51468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1" y="1301463"/>
            <a:ext cx="5415010" cy="491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p:cTn id="25" dur="1000" fill="hold"/>
                                        <p:tgtEl>
                                          <p:spTgt spid="1026"/>
                                        </p:tgtEl>
                                        <p:attrNameLst>
                                          <p:attrName>ppt_w</p:attrName>
                                        </p:attrNameLst>
                                      </p:cBhvr>
                                      <p:tavLst>
                                        <p:tav tm="0">
                                          <p:val>
                                            <p:fltVal val="0"/>
                                          </p:val>
                                        </p:tav>
                                        <p:tav tm="100000">
                                          <p:val>
                                            <p:strVal val="#ppt_w"/>
                                          </p:val>
                                        </p:tav>
                                      </p:tavLst>
                                    </p:anim>
                                    <p:anim calcmode="lin" valueType="num">
                                      <p:cBhvr>
                                        <p:cTn id="26" dur="1000" fill="hold"/>
                                        <p:tgtEl>
                                          <p:spTgt spid="1026"/>
                                        </p:tgtEl>
                                        <p:attrNameLst>
                                          <p:attrName>ppt_h</p:attrName>
                                        </p:attrNameLst>
                                      </p:cBhvr>
                                      <p:tavLst>
                                        <p:tav tm="0">
                                          <p:val>
                                            <p:fltVal val="0"/>
                                          </p:val>
                                        </p:tav>
                                        <p:tav tm="100000">
                                          <p:val>
                                            <p:strVal val="#ppt_h"/>
                                          </p:val>
                                        </p:tav>
                                      </p:tavLst>
                                    </p:anim>
                                    <p:anim calcmode="lin" valueType="num">
                                      <p:cBhvr>
                                        <p:cTn id="27" dur="1000" fill="hold"/>
                                        <p:tgtEl>
                                          <p:spTgt spid="1026"/>
                                        </p:tgtEl>
                                        <p:attrNameLst>
                                          <p:attrName>style.rotation</p:attrName>
                                        </p:attrNameLst>
                                      </p:cBhvr>
                                      <p:tavLst>
                                        <p:tav tm="0">
                                          <p:val>
                                            <p:fltVal val="90"/>
                                          </p:val>
                                        </p:tav>
                                        <p:tav tm="100000">
                                          <p:val>
                                            <p:fltVal val="0"/>
                                          </p:val>
                                        </p:tav>
                                      </p:tavLst>
                                    </p:anim>
                                    <p:animEffect transition="in" filter="fade">
                                      <p:cBhvr>
                                        <p:cTn id="28" dur="10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barn(inVertical)">
                                      <p:cBhvr>
                                        <p:cTn id="33" dur="500"/>
                                        <p:tgtEl>
                                          <p:spTgt spid="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mph" presetSubtype="0" fill="hold" grpId="0" nodeType="clickEffect">
                                  <p:stCondLst>
                                    <p:cond delay="0"/>
                                  </p:stCondLst>
                                  <p:iterate type="lt">
                                    <p:tmPct val="4000"/>
                                  </p:iterate>
                                  <p:childTnLst>
                                    <p:set>
                                      <p:cBhvr override="childStyle">
                                        <p:cTn id="37" dur="500" fill="hold"/>
                                        <p:tgtEl>
                                          <p:spTgt spid="32"/>
                                        </p:tgtEl>
                                        <p:attrNameLst>
                                          <p:attrName>style.color</p:attrName>
                                        </p:attrNameLst>
                                      </p:cBhvr>
                                      <p:to>
                                        <p:clrVal>
                                          <a:schemeClr val="accent2"/>
                                        </p:clrVal>
                                      </p:to>
                                    </p:set>
                                    <p:set>
                                      <p:cBhvr>
                                        <p:cTn id="38" dur="500" fill="hold"/>
                                        <p:tgtEl>
                                          <p:spTgt spid="32"/>
                                        </p:tgtEl>
                                        <p:attrNameLst>
                                          <p:attrName>fillcolor</p:attrName>
                                        </p:attrNameLst>
                                      </p:cBhvr>
                                      <p:to>
                                        <p:clrVal>
                                          <a:schemeClr val="accent2"/>
                                        </p:clrVal>
                                      </p:to>
                                    </p:set>
                                    <p:set>
                                      <p:cBhvr>
                                        <p:cTn id="39" dur="500" fill="hold"/>
                                        <p:tgtEl>
                                          <p:spTgt spid="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3A360-9393-3A9C-3DD7-F0015B709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323250" cy="6380764"/>
          </a:xfrm>
          <a:prstGeom prst="rect">
            <a:avLst/>
          </a:prstGeom>
        </p:spPr>
      </p:pic>
      <p:pic>
        <p:nvPicPr>
          <p:cNvPr id="4" name="Picture 3">
            <a:extLst>
              <a:ext uri="{FF2B5EF4-FFF2-40B4-BE49-F238E27FC236}">
                <a16:creationId xmlns:a16="http://schemas.microsoft.com/office/drawing/2014/main" id="{CA318605-916C-B71B-4F5B-FDFF03CA3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0" y="0"/>
            <a:ext cx="3619502" cy="6435374"/>
          </a:xfrm>
          <a:prstGeom prst="rect">
            <a:avLst/>
          </a:prstGeom>
        </p:spPr>
      </p:pic>
      <p:pic>
        <p:nvPicPr>
          <p:cNvPr id="5" name="Picture 4">
            <a:extLst>
              <a:ext uri="{FF2B5EF4-FFF2-40B4-BE49-F238E27FC236}">
                <a16:creationId xmlns:a16="http://schemas.microsoft.com/office/drawing/2014/main" id="{B23D845E-23F4-25E0-979C-BB7454C99692}"/>
              </a:ext>
            </a:extLst>
          </p:cNvPr>
          <p:cNvPicPr>
            <a:picLocks noChangeAspect="1"/>
          </p:cNvPicPr>
          <p:nvPr/>
        </p:nvPicPr>
        <p:blipFill>
          <a:blip r:embed="rId4"/>
          <a:stretch>
            <a:fillRect/>
          </a:stretch>
        </p:blipFill>
        <p:spPr>
          <a:xfrm>
            <a:off x="7904942" y="-2300"/>
            <a:ext cx="4323249" cy="6384261"/>
          </a:xfrm>
          <a:prstGeom prst="rect">
            <a:avLst/>
          </a:prstGeom>
        </p:spPr>
      </p:pic>
    </p:spTree>
    <p:extLst>
      <p:ext uri="{BB962C8B-B14F-4D97-AF65-F5344CB8AC3E}">
        <p14:creationId xmlns:p14="http://schemas.microsoft.com/office/powerpoint/2010/main" val="397596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E1C5A-46F4-365F-E6EB-1F98DD5BCD6C}"/>
              </a:ext>
            </a:extLst>
          </p:cNvPr>
          <p:cNvPicPr>
            <a:picLocks noChangeAspect="1"/>
          </p:cNvPicPr>
          <p:nvPr/>
        </p:nvPicPr>
        <p:blipFill>
          <a:blip r:embed="rId2">
            <a:extLst>
              <a:ext uri="{28A0092B-C50C-407E-A947-70E740481C1C}">
                <a14:useLocalDpi xmlns:a14="http://schemas.microsoft.com/office/drawing/2010/main" val="0"/>
              </a:ext>
            </a:extLst>
          </a:blip>
          <a:srcRect t="-1" r="10174" b="56696"/>
          <a:stretch/>
        </p:blipFill>
        <p:spPr>
          <a:xfrm>
            <a:off x="0" y="0"/>
            <a:ext cx="12192000" cy="2057400"/>
          </a:xfrm>
          <a:prstGeom prst="rect">
            <a:avLst/>
          </a:prstGeom>
        </p:spPr>
      </p:pic>
      <p:sp>
        <p:nvSpPr>
          <p:cNvPr id="4" name="TextBox 3">
            <a:extLst>
              <a:ext uri="{FF2B5EF4-FFF2-40B4-BE49-F238E27FC236}">
                <a16:creationId xmlns:a16="http://schemas.microsoft.com/office/drawing/2014/main" id="{07CCDAD5-A9F4-21F1-A900-9FCEFB077283}"/>
              </a:ext>
            </a:extLst>
          </p:cNvPr>
          <p:cNvSpPr txBox="1"/>
          <p:nvPr/>
        </p:nvSpPr>
        <p:spPr>
          <a:xfrm>
            <a:off x="2912300" y="2492277"/>
            <a:ext cx="7341433" cy="2308324"/>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r>
              <a:rPr lang="en-US" sz="2400" dirty="0"/>
              <a:t>SIMPLE AND EASY TO UNDESTAND</a:t>
            </a:r>
          </a:p>
          <a:p>
            <a:pPr marL="285750" indent="-285750">
              <a:buFont typeface="Arial" panose="020B0604020202020204" pitchFamily="34" charset="0"/>
              <a:buChar char="•"/>
            </a:pPr>
            <a:r>
              <a:rPr lang="en-US" sz="2400" dirty="0"/>
              <a:t>ACCURATE RESULT FOR VALID QUESTION</a:t>
            </a:r>
          </a:p>
          <a:p>
            <a:pPr marL="285750" indent="-285750">
              <a:buFont typeface="Arial" panose="020B0604020202020204" pitchFamily="34" charset="0"/>
              <a:buChar char="•"/>
            </a:pPr>
            <a:r>
              <a:rPr lang="en-US" sz="2400" dirty="0"/>
              <a:t>DEMONSTRATES CORE C PROGRAMMING CONCEPTS</a:t>
            </a:r>
          </a:p>
          <a:p>
            <a:pPr marL="285750" indent="-285750">
              <a:buFont typeface="Arial" panose="020B0604020202020204" pitchFamily="34" charset="0"/>
              <a:buChar char="•"/>
            </a:pPr>
            <a:r>
              <a:rPr lang="en-US" sz="2400" dirty="0"/>
              <a:t>USEFUL AND MORE EFFICIENT </a:t>
            </a:r>
          </a:p>
          <a:p>
            <a:pPr marL="285750" indent="-285750">
              <a:buFont typeface="Arial" panose="020B0604020202020204" pitchFamily="34" charset="0"/>
              <a:buChar char="•"/>
            </a:pPr>
            <a:r>
              <a:rPr lang="en-US" sz="2400" dirty="0"/>
              <a:t>PEOPLE CAN UNDERSTAND EASILY</a:t>
            </a:r>
          </a:p>
          <a:p>
            <a:pPr marL="285750" indent="-285750">
              <a:buFont typeface="Arial" panose="020B0604020202020204" pitchFamily="34" charset="0"/>
              <a:buChar char="•"/>
            </a:pPr>
            <a:r>
              <a:rPr lang="en-US" sz="2400" dirty="0"/>
              <a:t>MORE SUFFICIENT</a:t>
            </a:r>
            <a:endParaRPr lang="en-IN" sz="2400" dirty="0"/>
          </a:p>
        </p:txBody>
      </p:sp>
      <p:pic>
        <p:nvPicPr>
          <p:cNvPr id="2" name="Picture 1" descr="A person holding a thumb up&#10;&#10;Description automatically generated">
            <a:extLst>
              <a:ext uri="{FF2B5EF4-FFF2-40B4-BE49-F238E27FC236}">
                <a16:creationId xmlns:a16="http://schemas.microsoft.com/office/drawing/2014/main" id="{989B7B35-9350-BBB5-1704-5C77721B0D8D}"/>
              </a:ext>
            </a:extLst>
          </p:cNvPr>
          <p:cNvPicPr>
            <a:picLocks noChangeAspect="1"/>
          </p:cNvPicPr>
          <p:nvPr/>
        </p:nvPicPr>
        <p:blipFill>
          <a:blip r:embed="rId3"/>
          <a:stretch>
            <a:fillRect/>
          </a:stretch>
        </p:blipFill>
        <p:spPr>
          <a:xfrm>
            <a:off x="554003" y="2494767"/>
            <a:ext cx="2202494" cy="2181617"/>
          </a:xfrm>
          <a:prstGeom prst="rect">
            <a:avLst/>
          </a:prstGeom>
        </p:spPr>
      </p:pic>
    </p:spTree>
    <p:extLst>
      <p:ext uri="{BB962C8B-B14F-4D97-AF65-F5344CB8AC3E}">
        <p14:creationId xmlns:p14="http://schemas.microsoft.com/office/powerpoint/2010/main" val="148903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FC06F-F996-0056-6EF1-E7211F73B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965" y="4957987"/>
            <a:ext cx="3276600" cy="1390650"/>
          </a:xfrm>
          <a:prstGeom prst="rect">
            <a:avLst/>
          </a:prstGeom>
        </p:spPr>
      </p:pic>
      <p:pic>
        <p:nvPicPr>
          <p:cNvPr id="5" name="Picture 4">
            <a:extLst>
              <a:ext uri="{FF2B5EF4-FFF2-40B4-BE49-F238E27FC236}">
                <a16:creationId xmlns:a16="http://schemas.microsoft.com/office/drawing/2014/main" id="{334AFB9C-6F0F-BBBC-7F36-7BBCE2678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22072">
            <a:off x="403395" y="222845"/>
            <a:ext cx="3714750" cy="1228725"/>
          </a:xfrm>
          <a:prstGeom prst="rect">
            <a:avLst/>
          </a:prstGeom>
        </p:spPr>
      </p:pic>
      <p:sp>
        <p:nvSpPr>
          <p:cNvPr id="6" name="TextBox 5">
            <a:extLst>
              <a:ext uri="{FF2B5EF4-FFF2-40B4-BE49-F238E27FC236}">
                <a16:creationId xmlns:a16="http://schemas.microsoft.com/office/drawing/2014/main" id="{A65E6876-AD71-55F1-4FBA-03C85AE7E165}"/>
              </a:ext>
            </a:extLst>
          </p:cNvPr>
          <p:cNvSpPr txBox="1"/>
          <p:nvPr/>
        </p:nvSpPr>
        <p:spPr>
          <a:xfrm>
            <a:off x="2432115" y="1206947"/>
            <a:ext cx="8886869" cy="3940088"/>
          </a:xfrm>
          <a:prstGeom prst="rect">
            <a:avLst/>
          </a:prstGeom>
          <a:noFill/>
          <a:ln>
            <a:solidFill>
              <a:schemeClr val="accent1"/>
            </a:solidFill>
          </a:ln>
        </p:spPr>
        <p:txBody>
          <a:bodyPr wrap="square" rtlCol="0">
            <a:spAutoFit/>
          </a:bodyPr>
          <a:lstStyle/>
          <a:p>
            <a:r>
              <a:rPr lang="en-US" sz="2800"/>
              <a:t>*DON’T HESISTATE TO ASK QUESTIONS ON OUR PROJECTS .</a:t>
            </a:r>
          </a:p>
          <a:p>
            <a:endParaRPr lang="en-US" sz="2800"/>
          </a:p>
          <a:p>
            <a:r>
              <a:rPr lang="en-US" sz="2800"/>
              <a:t>*WE WOULD BE VERY PROUD </a:t>
            </a:r>
            <a:r>
              <a:rPr lang="en-IN" sz="2800"/>
              <a:t>TO ANSWER YOUR QUESTIONS .</a:t>
            </a:r>
          </a:p>
          <a:p>
            <a:endParaRPr lang="en-IN" sz="2800"/>
          </a:p>
          <a:p>
            <a:r>
              <a:rPr lang="en-IN" sz="2800"/>
              <a:t>*WE ALL DO HAVE HERE TO ANSWER YOU.</a:t>
            </a:r>
          </a:p>
          <a:p>
            <a:endParaRPr lang="en-IN" sz="2800"/>
          </a:p>
          <a:p>
            <a:r>
              <a:rPr lang="en-IN" sz="2800"/>
              <a:t>*AND WE DO HAVE THE KNOWLEDGE TO ANSWER YOU.</a:t>
            </a:r>
          </a:p>
        </p:txBody>
      </p:sp>
      <p:pic>
        <p:nvPicPr>
          <p:cNvPr id="2" name="Picture 1" descr="A person sitting on a chair with a computer&#10;&#10;Description automatically generated">
            <a:extLst>
              <a:ext uri="{FF2B5EF4-FFF2-40B4-BE49-F238E27FC236}">
                <a16:creationId xmlns:a16="http://schemas.microsoft.com/office/drawing/2014/main" id="{B0941355-E1ED-3D50-7BD4-E73EB25B2E8E}"/>
              </a:ext>
            </a:extLst>
          </p:cNvPr>
          <p:cNvPicPr>
            <a:picLocks noChangeAspect="1"/>
          </p:cNvPicPr>
          <p:nvPr/>
        </p:nvPicPr>
        <p:blipFill>
          <a:blip r:embed="rId4"/>
          <a:stretch>
            <a:fillRect/>
          </a:stretch>
        </p:blipFill>
        <p:spPr>
          <a:xfrm>
            <a:off x="4044" y="2493592"/>
            <a:ext cx="2392733" cy="2465802"/>
          </a:xfrm>
          <a:prstGeom prst="rect">
            <a:avLst/>
          </a:prstGeom>
        </p:spPr>
      </p:pic>
    </p:spTree>
    <p:extLst>
      <p:ext uri="{BB962C8B-B14F-4D97-AF65-F5344CB8AC3E}">
        <p14:creationId xmlns:p14="http://schemas.microsoft.com/office/powerpoint/2010/main" val="12460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7760B-251D-DC2A-1D18-E5B1EAEA5038}"/>
              </a:ext>
            </a:extLst>
          </p:cNvPr>
          <p:cNvSpPr txBox="1"/>
          <p:nvPr/>
        </p:nvSpPr>
        <p:spPr>
          <a:xfrm>
            <a:off x="4570788" y="715813"/>
            <a:ext cx="1614545" cy="400110"/>
          </a:xfrm>
          <a:prstGeom prst="rect">
            <a:avLst/>
          </a:prstGeom>
          <a:noFill/>
        </p:spPr>
        <p:txBody>
          <a:bodyPr wrap="none" rtlCol="0">
            <a:spAutoFit/>
          </a:bodyPr>
          <a:lstStyle/>
          <a:p>
            <a:r>
              <a:rPr lang="en-US" sz="2000" b="1">
                <a:solidFill>
                  <a:schemeClr val="bg2">
                    <a:lumMod val="50000"/>
                  </a:schemeClr>
                </a:solidFill>
                <a:latin typeface="Algerian" panose="04020705040A02060702" pitchFamily="82" charset="0"/>
              </a:rPr>
              <a:t>OBJECTIVE</a:t>
            </a:r>
            <a:r>
              <a:rPr lang="en-US" b="1">
                <a:solidFill>
                  <a:schemeClr val="bg2">
                    <a:lumMod val="50000"/>
                  </a:schemeClr>
                </a:solidFill>
                <a:latin typeface="Algerian" panose="04020705040A02060702" pitchFamily="82" charset="0"/>
              </a:rPr>
              <a:t> </a:t>
            </a:r>
            <a:r>
              <a:rPr lang="en-US">
                <a:solidFill>
                  <a:schemeClr val="bg2">
                    <a:lumMod val="50000"/>
                  </a:schemeClr>
                </a:solidFill>
              </a:rPr>
              <a:t>:</a:t>
            </a:r>
            <a:endParaRPr lang="en-IN">
              <a:solidFill>
                <a:schemeClr val="bg2">
                  <a:lumMod val="50000"/>
                </a:schemeClr>
              </a:solidFill>
            </a:endParaRPr>
          </a:p>
        </p:txBody>
      </p:sp>
      <p:sp>
        <p:nvSpPr>
          <p:cNvPr id="5" name="TextBox 4">
            <a:extLst>
              <a:ext uri="{FF2B5EF4-FFF2-40B4-BE49-F238E27FC236}">
                <a16:creationId xmlns:a16="http://schemas.microsoft.com/office/drawing/2014/main" id="{0ABE47B5-56AE-A954-F64F-9085EF5FA044}"/>
              </a:ext>
            </a:extLst>
          </p:cNvPr>
          <p:cNvSpPr txBox="1"/>
          <p:nvPr/>
        </p:nvSpPr>
        <p:spPr>
          <a:xfrm>
            <a:off x="5686856" y="1107771"/>
            <a:ext cx="5167244" cy="584775"/>
          </a:xfrm>
          <a:prstGeom prst="rect">
            <a:avLst/>
          </a:prstGeom>
          <a:noFill/>
        </p:spPr>
        <p:txBody>
          <a:bodyPr wrap="square" rtlCol="0">
            <a:spAutoFit/>
          </a:bodyPr>
          <a:lstStyle/>
          <a:p>
            <a:r>
              <a:rPr lang="en-US" sz="1400">
                <a:solidFill>
                  <a:schemeClr val="accent1">
                    <a:lumMod val="50000"/>
                  </a:schemeClr>
                </a:solidFill>
              </a:rPr>
              <a:t>TO CHECK AND PERFORM MULTIPLE BANK DETAILS</a:t>
            </a:r>
          </a:p>
          <a:p>
            <a:endParaRPr lang="en-IN"/>
          </a:p>
        </p:txBody>
      </p:sp>
      <p:sp>
        <p:nvSpPr>
          <p:cNvPr id="6" name="TextBox 5">
            <a:extLst>
              <a:ext uri="{FF2B5EF4-FFF2-40B4-BE49-F238E27FC236}">
                <a16:creationId xmlns:a16="http://schemas.microsoft.com/office/drawing/2014/main" id="{C24F6F73-C093-B956-7811-B0AD6EE61B71}"/>
              </a:ext>
            </a:extLst>
          </p:cNvPr>
          <p:cNvSpPr txBox="1"/>
          <p:nvPr/>
        </p:nvSpPr>
        <p:spPr>
          <a:xfrm>
            <a:off x="4570788" y="1760226"/>
            <a:ext cx="2592012" cy="400110"/>
          </a:xfrm>
          <a:prstGeom prst="rect">
            <a:avLst/>
          </a:prstGeom>
          <a:noFill/>
        </p:spPr>
        <p:txBody>
          <a:bodyPr wrap="square" rtlCol="0">
            <a:spAutoFit/>
          </a:bodyPr>
          <a:lstStyle/>
          <a:p>
            <a:r>
              <a:rPr lang="en-US" sz="2000" b="1">
                <a:solidFill>
                  <a:schemeClr val="bg2">
                    <a:lumMod val="50000"/>
                  </a:schemeClr>
                </a:solidFill>
                <a:latin typeface="Algerian" panose="04020705040A02060702" pitchFamily="82" charset="0"/>
              </a:rPr>
              <a:t>KEY FEATURES :</a:t>
            </a:r>
            <a:endParaRPr lang="en-IN" sz="2000" b="1">
              <a:solidFill>
                <a:schemeClr val="bg2">
                  <a:lumMod val="50000"/>
                </a:schemeClr>
              </a:solidFill>
              <a:latin typeface="Algerian" panose="04020705040A02060702" pitchFamily="82" charset="0"/>
            </a:endParaRPr>
          </a:p>
        </p:txBody>
      </p:sp>
      <p:sp>
        <p:nvSpPr>
          <p:cNvPr id="7" name="TextBox 6">
            <a:extLst>
              <a:ext uri="{FF2B5EF4-FFF2-40B4-BE49-F238E27FC236}">
                <a16:creationId xmlns:a16="http://schemas.microsoft.com/office/drawing/2014/main" id="{77A0A546-EC6C-317D-3089-C556364D0764}"/>
              </a:ext>
            </a:extLst>
          </p:cNvPr>
          <p:cNvSpPr txBox="1"/>
          <p:nvPr/>
        </p:nvSpPr>
        <p:spPr>
          <a:xfrm>
            <a:off x="5507103" y="2144460"/>
            <a:ext cx="949299" cy="369332"/>
          </a:xfrm>
          <a:prstGeom prst="rect">
            <a:avLst/>
          </a:prstGeom>
          <a:noFill/>
        </p:spPr>
        <p:txBody>
          <a:bodyPr wrap="none" lIns="91440" tIns="45720" rIns="91440" bIns="45720" rtlCol="0" anchor="t">
            <a:spAutoFit/>
          </a:bodyPr>
          <a:lstStyle/>
          <a:p>
            <a:r>
              <a:rPr lang="en-US">
                <a:solidFill>
                  <a:schemeClr val="bg2">
                    <a:lumMod val="50000"/>
                  </a:schemeClr>
                </a:solidFill>
              </a:rPr>
              <a:t>INPUT : </a:t>
            </a:r>
            <a:endParaRPr lang="en-US" sz="1400">
              <a:solidFill>
                <a:schemeClr val="bg2">
                  <a:lumMod val="50000"/>
                </a:schemeClr>
              </a:solidFill>
            </a:endParaRPr>
          </a:p>
        </p:txBody>
      </p:sp>
      <p:sp>
        <p:nvSpPr>
          <p:cNvPr id="8" name="TextBox 7">
            <a:extLst>
              <a:ext uri="{FF2B5EF4-FFF2-40B4-BE49-F238E27FC236}">
                <a16:creationId xmlns:a16="http://schemas.microsoft.com/office/drawing/2014/main" id="{8889B7E1-921A-7400-B6DD-BF58827BF657}"/>
              </a:ext>
            </a:extLst>
          </p:cNvPr>
          <p:cNvSpPr txBox="1"/>
          <p:nvPr/>
        </p:nvSpPr>
        <p:spPr>
          <a:xfrm>
            <a:off x="6333409" y="2465897"/>
            <a:ext cx="1987595" cy="1169551"/>
          </a:xfrm>
          <a:prstGeom prst="rect">
            <a:avLst/>
          </a:prstGeom>
          <a:noFill/>
        </p:spPr>
        <p:txBody>
          <a:bodyPr wrap="none" rtlCol="0">
            <a:spAutoFit/>
          </a:bodyPr>
          <a:lstStyle/>
          <a:p>
            <a:pPr marL="285750" indent="-285750">
              <a:buFont typeface="Courier New" panose="02070309020205020404" pitchFamily="49" charset="0"/>
              <a:buChar char="o"/>
            </a:pPr>
            <a:r>
              <a:rPr lang="en-IN" sz="1400">
                <a:solidFill>
                  <a:schemeClr val="accent1">
                    <a:lumMod val="50000"/>
                  </a:schemeClr>
                </a:solidFill>
              </a:rPr>
              <a:t>CREATE ACCOUNT</a:t>
            </a:r>
          </a:p>
          <a:p>
            <a:pPr marL="285750" indent="-285750">
              <a:buFont typeface="Courier New" panose="02070309020205020404" pitchFamily="49" charset="0"/>
              <a:buChar char="o"/>
            </a:pPr>
            <a:r>
              <a:rPr lang="en-IN" sz="1400">
                <a:solidFill>
                  <a:schemeClr val="accent1">
                    <a:lumMod val="50000"/>
                  </a:schemeClr>
                </a:solidFill>
              </a:rPr>
              <a:t>DEPOSIT MONEY</a:t>
            </a:r>
          </a:p>
          <a:p>
            <a:pPr marL="285750" indent="-285750">
              <a:buFont typeface="Courier New" panose="02070309020205020404" pitchFamily="49" charset="0"/>
              <a:buChar char="o"/>
            </a:pPr>
            <a:r>
              <a:rPr lang="en-IN" sz="1400">
                <a:solidFill>
                  <a:schemeClr val="accent1">
                    <a:lumMod val="50000"/>
                  </a:schemeClr>
                </a:solidFill>
              </a:rPr>
              <a:t>WITHDRAW MONEY </a:t>
            </a:r>
          </a:p>
          <a:p>
            <a:pPr marL="285750" indent="-285750">
              <a:buFont typeface="Courier New" panose="02070309020205020404" pitchFamily="49" charset="0"/>
              <a:buChar char="o"/>
            </a:pPr>
            <a:r>
              <a:rPr lang="en-IN" sz="1400">
                <a:solidFill>
                  <a:schemeClr val="accent1">
                    <a:lumMod val="50000"/>
                  </a:schemeClr>
                </a:solidFill>
              </a:rPr>
              <a:t>CHECK BALANCE</a:t>
            </a:r>
          </a:p>
          <a:p>
            <a:pPr marL="285750" indent="-285750">
              <a:buFont typeface="Courier New" panose="02070309020205020404" pitchFamily="49" charset="0"/>
              <a:buChar char="o"/>
            </a:pPr>
            <a:r>
              <a:rPr lang="en-IN" sz="1400">
                <a:solidFill>
                  <a:schemeClr val="accent1">
                    <a:lumMod val="50000"/>
                  </a:schemeClr>
                </a:solidFill>
              </a:rPr>
              <a:t>EXIT</a:t>
            </a:r>
          </a:p>
        </p:txBody>
      </p:sp>
      <p:sp>
        <p:nvSpPr>
          <p:cNvPr id="9" name="TextBox 8">
            <a:extLst>
              <a:ext uri="{FF2B5EF4-FFF2-40B4-BE49-F238E27FC236}">
                <a16:creationId xmlns:a16="http://schemas.microsoft.com/office/drawing/2014/main" id="{A8371DD3-787F-BBBA-7A10-3A97FE471C0A}"/>
              </a:ext>
            </a:extLst>
          </p:cNvPr>
          <p:cNvSpPr txBox="1"/>
          <p:nvPr/>
        </p:nvSpPr>
        <p:spPr>
          <a:xfrm>
            <a:off x="5316773" y="3693723"/>
            <a:ext cx="1348840" cy="369332"/>
          </a:xfrm>
          <a:prstGeom prst="rect">
            <a:avLst/>
          </a:prstGeom>
          <a:noFill/>
        </p:spPr>
        <p:txBody>
          <a:bodyPr wrap="square" rtlCol="0">
            <a:spAutoFit/>
          </a:bodyPr>
          <a:lstStyle/>
          <a:p>
            <a:r>
              <a:rPr lang="en-US">
                <a:solidFill>
                  <a:schemeClr val="bg2">
                    <a:lumMod val="50000"/>
                  </a:schemeClr>
                </a:solidFill>
              </a:rPr>
              <a:t>OUTPUT : </a:t>
            </a:r>
          </a:p>
        </p:txBody>
      </p:sp>
      <p:sp>
        <p:nvSpPr>
          <p:cNvPr id="11" name="TextBox 10">
            <a:extLst>
              <a:ext uri="{FF2B5EF4-FFF2-40B4-BE49-F238E27FC236}">
                <a16:creationId xmlns:a16="http://schemas.microsoft.com/office/drawing/2014/main" id="{D6932714-C872-928C-BED6-2130E6D2CA46}"/>
              </a:ext>
            </a:extLst>
          </p:cNvPr>
          <p:cNvSpPr txBox="1"/>
          <p:nvPr/>
        </p:nvSpPr>
        <p:spPr>
          <a:xfrm>
            <a:off x="4651492" y="5114301"/>
            <a:ext cx="2204450" cy="400110"/>
          </a:xfrm>
          <a:prstGeom prst="rect">
            <a:avLst/>
          </a:prstGeom>
          <a:noFill/>
        </p:spPr>
        <p:txBody>
          <a:bodyPr wrap="none" rtlCol="0">
            <a:spAutoFit/>
          </a:bodyPr>
          <a:lstStyle/>
          <a:p>
            <a:r>
              <a:rPr lang="en-US" sz="2000" b="1">
                <a:solidFill>
                  <a:schemeClr val="bg2">
                    <a:lumMod val="50000"/>
                  </a:schemeClr>
                </a:solidFill>
                <a:latin typeface="Algerian" panose="04020705040A02060702" pitchFamily="82" charset="0"/>
              </a:rPr>
              <a:t>CONCEPTS USED </a:t>
            </a:r>
            <a:r>
              <a:rPr lang="en-US" sz="2000">
                <a:solidFill>
                  <a:schemeClr val="bg2">
                    <a:lumMod val="50000"/>
                  </a:schemeClr>
                </a:solidFill>
              </a:rPr>
              <a:t>:</a:t>
            </a:r>
            <a:endParaRPr lang="en-IN" sz="2000">
              <a:solidFill>
                <a:schemeClr val="bg2">
                  <a:lumMod val="50000"/>
                </a:schemeClr>
              </a:solidFill>
            </a:endParaRPr>
          </a:p>
        </p:txBody>
      </p:sp>
      <p:sp>
        <p:nvSpPr>
          <p:cNvPr id="12" name="TextBox 11">
            <a:extLst>
              <a:ext uri="{FF2B5EF4-FFF2-40B4-BE49-F238E27FC236}">
                <a16:creationId xmlns:a16="http://schemas.microsoft.com/office/drawing/2014/main" id="{C389E75B-D719-E77D-D65C-7608DC372765}"/>
              </a:ext>
            </a:extLst>
          </p:cNvPr>
          <p:cNvSpPr txBox="1"/>
          <p:nvPr/>
        </p:nvSpPr>
        <p:spPr>
          <a:xfrm>
            <a:off x="6370733" y="5631765"/>
            <a:ext cx="1991892" cy="1015663"/>
          </a:xfrm>
          <a:prstGeom prst="rect">
            <a:avLst/>
          </a:prstGeom>
          <a:noFill/>
        </p:spPr>
        <p:txBody>
          <a:bodyPr wrap="none" rtlCol="0">
            <a:spAutoFit/>
          </a:bodyPr>
          <a:lstStyle/>
          <a:p>
            <a:pPr marL="285750" indent="-285750">
              <a:buFont typeface="Wingdings" panose="05000000000000000000" pitchFamily="2" charset="2"/>
              <a:buChar char="ü"/>
            </a:pPr>
            <a:r>
              <a:rPr lang="en-US" sz="1400">
                <a:solidFill>
                  <a:schemeClr val="accent1">
                    <a:lumMod val="75000"/>
                  </a:schemeClr>
                </a:solidFill>
              </a:rPr>
              <a:t>FUNCTIONS</a:t>
            </a:r>
          </a:p>
          <a:p>
            <a:pPr marL="285750" indent="-285750">
              <a:buFont typeface="Wingdings" panose="05000000000000000000" pitchFamily="2" charset="2"/>
              <a:buChar char="ü"/>
            </a:pPr>
            <a:r>
              <a:rPr lang="en-US" sz="1400">
                <a:solidFill>
                  <a:schemeClr val="accent1">
                    <a:lumMod val="75000"/>
                  </a:schemeClr>
                </a:solidFill>
              </a:rPr>
              <a:t>BASIC ARITHEMATIC</a:t>
            </a:r>
          </a:p>
          <a:p>
            <a:pPr marL="285750" indent="-285750">
              <a:buFont typeface="Wingdings" panose="05000000000000000000" pitchFamily="2" charset="2"/>
              <a:buChar char="ü"/>
            </a:pPr>
            <a:r>
              <a:rPr lang="en-US" sz="1400">
                <a:solidFill>
                  <a:schemeClr val="accent1">
                    <a:lumMod val="75000"/>
                  </a:schemeClr>
                </a:solidFill>
              </a:rPr>
              <a:t>CONTROL FLOW</a:t>
            </a:r>
          </a:p>
          <a:p>
            <a:pPr marL="285750" indent="-285750">
              <a:buFont typeface="Wingdings" panose="05000000000000000000" pitchFamily="2" charset="2"/>
              <a:buChar char="ü"/>
            </a:pPr>
            <a:endParaRPr lang="en-IN"/>
          </a:p>
        </p:txBody>
      </p:sp>
      <p:sp>
        <p:nvSpPr>
          <p:cNvPr id="13" name="TextBox 12">
            <a:extLst>
              <a:ext uri="{FF2B5EF4-FFF2-40B4-BE49-F238E27FC236}">
                <a16:creationId xmlns:a16="http://schemas.microsoft.com/office/drawing/2014/main" id="{CDA6D4E0-8BA3-7B48-EAC9-51CB1C5A2F77}"/>
              </a:ext>
            </a:extLst>
          </p:cNvPr>
          <p:cNvSpPr txBox="1"/>
          <p:nvPr/>
        </p:nvSpPr>
        <p:spPr>
          <a:xfrm>
            <a:off x="6665613" y="140670"/>
            <a:ext cx="3209730" cy="461665"/>
          </a:xfrm>
          <a:prstGeom prst="rect">
            <a:avLst/>
          </a:prstGeom>
          <a:noFill/>
        </p:spPr>
        <p:txBody>
          <a:bodyPr wrap="square" rtlCol="0">
            <a:spAutoFit/>
          </a:bodyPr>
          <a:lstStyle/>
          <a:p>
            <a:r>
              <a:rPr lang="en-US" sz="2400" b="1" dirty="0">
                <a:solidFill>
                  <a:schemeClr val="bg2">
                    <a:lumMod val="25000"/>
                  </a:schemeClr>
                </a:solidFill>
                <a:latin typeface="Berlin Sans FB Demi" panose="020E0802020502020306" pitchFamily="34" charset="0"/>
              </a:rPr>
              <a:t>PROJECT OVERVIEW</a:t>
            </a:r>
            <a:endParaRPr lang="en-IN" sz="2400" b="1" dirty="0">
              <a:solidFill>
                <a:schemeClr val="bg2">
                  <a:lumMod val="25000"/>
                </a:schemeClr>
              </a:solidFill>
              <a:latin typeface="Berlin Sans FB Demi" panose="020E0802020502020306" pitchFamily="34" charset="0"/>
            </a:endParaRPr>
          </a:p>
        </p:txBody>
      </p:sp>
      <p:pic>
        <p:nvPicPr>
          <p:cNvPr id="1026" name="Picture 2" descr="customer experience management in banking">
            <a:extLst>
              <a:ext uri="{FF2B5EF4-FFF2-40B4-BE49-F238E27FC236}">
                <a16:creationId xmlns:a16="http://schemas.microsoft.com/office/drawing/2014/main" id="{0FDD319E-2A91-E113-CE4B-C42150AB36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7" t="19269" r="45515" b="17964"/>
          <a:stretch/>
        </p:blipFill>
        <p:spPr bwMode="auto">
          <a:xfrm>
            <a:off x="-60467" y="1495322"/>
            <a:ext cx="4073221" cy="49021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A0D743-EF60-631A-F2D4-B8455F6EEB35}"/>
              </a:ext>
            </a:extLst>
          </p:cNvPr>
          <p:cNvSpPr txBox="1"/>
          <p:nvPr/>
        </p:nvSpPr>
        <p:spPr>
          <a:xfrm>
            <a:off x="6333409" y="4047179"/>
            <a:ext cx="6240735" cy="954107"/>
          </a:xfrm>
          <a:prstGeom prst="rect">
            <a:avLst/>
          </a:prstGeom>
          <a:noFill/>
        </p:spPr>
        <p:txBody>
          <a:bodyPr wrap="square">
            <a:spAutoFit/>
          </a:bodyPr>
          <a:lstStyle/>
          <a:p>
            <a:pPr marL="285750" indent="-285750">
              <a:buFont typeface="Courier New" panose="02070309020205020404" pitchFamily="49" charset="0"/>
              <a:buChar char="o"/>
            </a:pPr>
            <a:r>
              <a:rPr lang="en-IN" sz="1400">
                <a:solidFill>
                  <a:schemeClr val="accent1">
                    <a:lumMod val="50000"/>
                  </a:schemeClr>
                </a:solidFill>
              </a:rPr>
              <a:t>BALANCE(AFTER CREATING ACCOUNT)</a:t>
            </a:r>
          </a:p>
          <a:p>
            <a:pPr marL="285750" indent="-285750">
              <a:buFont typeface="Courier New" panose="02070309020205020404" pitchFamily="49" charset="0"/>
              <a:buChar char="o"/>
            </a:pPr>
            <a:r>
              <a:rPr lang="en-IN" sz="1400">
                <a:solidFill>
                  <a:schemeClr val="accent1">
                    <a:lumMod val="50000"/>
                  </a:schemeClr>
                </a:solidFill>
              </a:rPr>
              <a:t>BALANCE(AFTER DEPOSITING MONEY) </a:t>
            </a:r>
          </a:p>
          <a:p>
            <a:pPr marL="285750" indent="-285750">
              <a:buFont typeface="Courier New" panose="02070309020205020404" pitchFamily="49" charset="0"/>
              <a:buChar char="o"/>
            </a:pPr>
            <a:r>
              <a:rPr lang="en-IN" sz="1400">
                <a:solidFill>
                  <a:schemeClr val="accent1">
                    <a:lumMod val="50000"/>
                  </a:schemeClr>
                </a:solidFill>
              </a:rPr>
              <a:t>BALANCE(AFTER WITHDRAWING MONEY)</a:t>
            </a:r>
          </a:p>
          <a:p>
            <a:pPr marL="285750" indent="-285750">
              <a:buFont typeface="Courier New" panose="02070309020205020404" pitchFamily="49" charset="0"/>
              <a:buChar char="o"/>
            </a:pPr>
            <a:r>
              <a:rPr lang="en-IN" sz="1400">
                <a:solidFill>
                  <a:schemeClr val="accent1">
                    <a:lumMod val="50000"/>
                  </a:schemeClr>
                </a:solidFill>
              </a:rPr>
              <a:t>BALANCE</a:t>
            </a:r>
          </a:p>
        </p:txBody>
      </p:sp>
    </p:spTree>
    <p:extLst>
      <p:ext uri="{BB962C8B-B14F-4D97-AF65-F5344CB8AC3E}">
        <p14:creationId xmlns:p14="http://schemas.microsoft.com/office/powerpoint/2010/main" val="9283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4D068-7317-818F-61E4-8CC7FE5CD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74637" cy="6438122"/>
          </a:xfrm>
          <a:prstGeom prst="rect">
            <a:avLst/>
          </a:prstGeom>
        </p:spPr>
      </p:pic>
      <p:sp>
        <p:nvSpPr>
          <p:cNvPr id="4" name="TextBox 3">
            <a:extLst>
              <a:ext uri="{FF2B5EF4-FFF2-40B4-BE49-F238E27FC236}">
                <a16:creationId xmlns:a16="http://schemas.microsoft.com/office/drawing/2014/main" id="{714F89CC-EDB1-125E-4A08-0C093392ADFF}"/>
              </a:ext>
            </a:extLst>
          </p:cNvPr>
          <p:cNvSpPr txBox="1"/>
          <p:nvPr/>
        </p:nvSpPr>
        <p:spPr>
          <a:xfrm>
            <a:off x="6900822" y="195521"/>
            <a:ext cx="3106107" cy="400110"/>
          </a:xfrm>
          <a:prstGeom prst="rect">
            <a:avLst/>
          </a:prstGeom>
          <a:noFill/>
        </p:spPr>
        <p:txBody>
          <a:bodyPr wrap="none" rtlCol="0">
            <a:spAutoFit/>
          </a:bodyPr>
          <a:lstStyle/>
          <a:p>
            <a:r>
              <a:rPr lang="en-US" sz="2000" b="1">
                <a:latin typeface="Bodoni MT Black" panose="02070A03080606020203" pitchFamily="18" charset="0"/>
              </a:rPr>
              <a:t>STEPS IN PROGRAM</a:t>
            </a:r>
            <a:endParaRPr lang="en-IN" sz="2000" b="1">
              <a:latin typeface="Bodoni MT Black" panose="02070A03080606020203" pitchFamily="18" charset="0"/>
            </a:endParaRPr>
          </a:p>
        </p:txBody>
      </p:sp>
      <p:sp>
        <p:nvSpPr>
          <p:cNvPr id="5" name="TextBox 4">
            <a:extLst>
              <a:ext uri="{FF2B5EF4-FFF2-40B4-BE49-F238E27FC236}">
                <a16:creationId xmlns:a16="http://schemas.microsoft.com/office/drawing/2014/main" id="{24B57AFB-304F-C6E8-61DE-4A72601F48C2}"/>
              </a:ext>
            </a:extLst>
          </p:cNvPr>
          <p:cNvSpPr txBox="1"/>
          <p:nvPr/>
        </p:nvSpPr>
        <p:spPr>
          <a:xfrm>
            <a:off x="4783542" y="858647"/>
            <a:ext cx="2038763" cy="369332"/>
          </a:xfrm>
          <a:prstGeom prst="rect">
            <a:avLst/>
          </a:prstGeom>
          <a:noFill/>
        </p:spPr>
        <p:txBody>
          <a:bodyPr wrap="none" rtlCol="0">
            <a:spAutoFit/>
          </a:bodyPr>
          <a:lstStyle/>
          <a:p>
            <a:r>
              <a:rPr lang="en-US" b="1"/>
              <a:t>CREATE ACCOUNT </a:t>
            </a:r>
            <a:r>
              <a:rPr lang="en-US"/>
              <a:t>:</a:t>
            </a:r>
            <a:endParaRPr lang="en-IN"/>
          </a:p>
        </p:txBody>
      </p:sp>
      <p:sp>
        <p:nvSpPr>
          <p:cNvPr id="6" name="TextBox 5">
            <a:extLst>
              <a:ext uri="{FF2B5EF4-FFF2-40B4-BE49-F238E27FC236}">
                <a16:creationId xmlns:a16="http://schemas.microsoft.com/office/drawing/2014/main" id="{9E5300C5-D5C7-D59B-EB22-FD4F77D902EB}"/>
              </a:ext>
            </a:extLst>
          </p:cNvPr>
          <p:cNvSpPr txBox="1"/>
          <p:nvPr/>
        </p:nvSpPr>
        <p:spPr>
          <a:xfrm>
            <a:off x="5014535" y="1182124"/>
            <a:ext cx="5685703" cy="923330"/>
          </a:xfrm>
          <a:prstGeom prst="rect">
            <a:avLst/>
          </a:prstGeom>
          <a:noFill/>
        </p:spPr>
        <p:txBody>
          <a:bodyPr wrap="square" rtlCol="0">
            <a:spAutoFit/>
          </a:bodyPr>
          <a:lstStyle/>
          <a:p>
            <a:r>
              <a:rPr lang="en-US"/>
              <a:t>GETTING A ACCOUNT NUMBER AND NAME AS AN INPUT AND SHOW THE INITIAL BALANCE AND BANK CONDITION.</a:t>
            </a:r>
            <a:endParaRPr lang="en-IN"/>
          </a:p>
        </p:txBody>
      </p:sp>
      <p:sp>
        <p:nvSpPr>
          <p:cNvPr id="7" name="TextBox 6">
            <a:extLst>
              <a:ext uri="{FF2B5EF4-FFF2-40B4-BE49-F238E27FC236}">
                <a16:creationId xmlns:a16="http://schemas.microsoft.com/office/drawing/2014/main" id="{0746E2EF-A402-0BF7-ACCB-E55C13A30790}"/>
              </a:ext>
            </a:extLst>
          </p:cNvPr>
          <p:cNvSpPr txBox="1"/>
          <p:nvPr/>
        </p:nvSpPr>
        <p:spPr>
          <a:xfrm>
            <a:off x="4783542" y="2172551"/>
            <a:ext cx="1939955" cy="369332"/>
          </a:xfrm>
          <a:prstGeom prst="rect">
            <a:avLst/>
          </a:prstGeom>
          <a:noFill/>
        </p:spPr>
        <p:txBody>
          <a:bodyPr wrap="none" rtlCol="0">
            <a:spAutoFit/>
          </a:bodyPr>
          <a:lstStyle/>
          <a:p>
            <a:r>
              <a:rPr lang="en-US" b="1"/>
              <a:t>DEPOSIT MONEY </a:t>
            </a:r>
            <a:r>
              <a:rPr lang="en-US"/>
              <a:t>:</a:t>
            </a:r>
            <a:endParaRPr lang="en-IN"/>
          </a:p>
        </p:txBody>
      </p:sp>
      <p:sp>
        <p:nvSpPr>
          <p:cNvPr id="8" name="TextBox 7">
            <a:extLst>
              <a:ext uri="{FF2B5EF4-FFF2-40B4-BE49-F238E27FC236}">
                <a16:creationId xmlns:a16="http://schemas.microsoft.com/office/drawing/2014/main" id="{05627B4C-BE80-46D3-AE5E-4AF5D04A6613}"/>
              </a:ext>
            </a:extLst>
          </p:cNvPr>
          <p:cNvSpPr txBox="1"/>
          <p:nvPr/>
        </p:nvSpPr>
        <p:spPr>
          <a:xfrm>
            <a:off x="4783542" y="2588466"/>
            <a:ext cx="7323465" cy="1200329"/>
          </a:xfrm>
          <a:prstGeom prst="rect">
            <a:avLst/>
          </a:prstGeom>
          <a:noFill/>
        </p:spPr>
        <p:txBody>
          <a:bodyPr wrap="square" rtlCol="0">
            <a:spAutoFit/>
          </a:bodyPr>
          <a:lstStyle/>
          <a:p>
            <a:r>
              <a:rPr lang="en-US"/>
              <a:t>GETTING  A ACCOUNT NUMBER AND AMOUNT OF DEPOSIT AS AN INPUT AND ADD AMOUNT OF DEPOSIT TO INITIAL BALANCE AND SHOW THAT IF THE ACCOUNT NUMBER MATCHES THE PREVIOUS ACOUNT NUMBER GIVEN IN CREATE ACCOUNT</a:t>
            </a:r>
            <a:endParaRPr lang="en-IN"/>
          </a:p>
        </p:txBody>
      </p:sp>
      <p:sp>
        <p:nvSpPr>
          <p:cNvPr id="9" name="TextBox 8">
            <a:extLst>
              <a:ext uri="{FF2B5EF4-FFF2-40B4-BE49-F238E27FC236}">
                <a16:creationId xmlns:a16="http://schemas.microsoft.com/office/drawing/2014/main" id="{218C3F07-4FBA-040B-9A62-99B2C5B7C6DB}"/>
              </a:ext>
            </a:extLst>
          </p:cNvPr>
          <p:cNvSpPr txBox="1"/>
          <p:nvPr/>
        </p:nvSpPr>
        <p:spPr>
          <a:xfrm>
            <a:off x="4783542" y="3809429"/>
            <a:ext cx="2189254" cy="369332"/>
          </a:xfrm>
          <a:prstGeom prst="rect">
            <a:avLst/>
          </a:prstGeom>
          <a:noFill/>
        </p:spPr>
        <p:txBody>
          <a:bodyPr wrap="none" rtlCol="0">
            <a:spAutoFit/>
          </a:bodyPr>
          <a:lstStyle/>
          <a:p>
            <a:r>
              <a:rPr lang="en-US" b="1"/>
              <a:t>WITHDRAW MONEY </a:t>
            </a:r>
            <a:r>
              <a:rPr lang="en-US"/>
              <a:t>:</a:t>
            </a:r>
            <a:endParaRPr lang="en-IN"/>
          </a:p>
        </p:txBody>
      </p:sp>
      <p:sp>
        <p:nvSpPr>
          <p:cNvPr id="10" name="TextBox 9">
            <a:extLst>
              <a:ext uri="{FF2B5EF4-FFF2-40B4-BE49-F238E27FC236}">
                <a16:creationId xmlns:a16="http://schemas.microsoft.com/office/drawing/2014/main" id="{0E94F5C7-76BB-43DF-02D4-0764080DDF73}"/>
              </a:ext>
            </a:extLst>
          </p:cNvPr>
          <p:cNvSpPr txBox="1"/>
          <p:nvPr/>
        </p:nvSpPr>
        <p:spPr>
          <a:xfrm>
            <a:off x="4783542" y="4199395"/>
            <a:ext cx="6485803" cy="1200329"/>
          </a:xfrm>
          <a:prstGeom prst="rect">
            <a:avLst/>
          </a:prstGeom>
          <a:noFill/>
        </p:spPr>
        <p:txBody>
          <a:bodyPr wrap="square" rtlCol="0">
            <a:spAutoFit/>
          </a:bodyPr>
          <a:lstStyle/>
          <a:p>
            <a:r>
              <a:rPr lang="en-US"/>
              <a:t>GETTING A  ACCOUNT NUMBER AND AMOUNT TO WITHDRAW AS AN INPUT AND SHOW WITHDRAW SUCCESSFUL IF WITHDRAW AMOUNT IS LESS BALANCE OTHERWISE SHOW </a:t>
            </a:r>
            <a:r>
              <a:rPr lang="en-US" err="1"/>
              <a:t>SHOW</a:t>
            </a:r>
            <a:r>
              <a:rPr lang="en-US"/>
              <a:t> BALNCE IS INSUFFICIENT IF ACOUNT NUMBER MATCHES.</a:t>
            </a:r>
            <a:endParaRPr lang="en-IN"/>
          </a:p>
        </p:txBody>
      </p:sp>
      <p:sp>
        <p:nvSpPr>
          <p:cNvPr id="11" name="TextBox 10">
            <a:extLst>
              <a:ext uri="{FF2B5EF4-FFF2-40B4-BE49-F238E27FC236}">
                <a16:creationId xmlns:a16="http://schemas.microsoft.com/office/drawing/2014/main" id="{BDE2E8B0-4F72-E629-98BC-ECAD1854C978}"/>
              </a:ext>
            </a:extLst>
          </p:cNvPr>
          <p:cNvSpPr txBox="1"/>
          <p:nvPr/>
        </p:nvSpPr>
        <p:spPr>
          <a:xfrm>
            <a:off x="4783542" y="5359935"/>
            <a:ext cx="1898277" cy="369332"/>
          </a:xfrm>
          <a:prstGeom prst="rect">
            <a:avLst/>
          </a:prstGeom>
          <a:noFill/>
        </p:spPr>
        <p:txBody>
          <a:bodyPr wrap="none" rtlCol="0">
            <a:spAutoFit/>
          </a:bodyPr>
          <a:lstStyle/>
          <a:p>
            <a:r>
              <a:rPr lang="en-US" b="1"/>
              <a:t>CHECK BALANCE</a:t>
            </a:r>
            <a:r>
              <a:rPr lang="en-US"/>
              <a:t>:</a:t>
            </a:r>
            <a:endParaRPr lang="en-IN"/>
          </a:p>
        </p:txBody>
      </p:sp>
      <p:sp>
        <p:nvSpPr>
          <p:cNvPr id="12" name="TextBox 11">
            <a:extLst>
              <a:ext uri="{FF2B5EF4-FFF2-40B4-BE49-F238E27FC236}">
                <a16:creationId xmlns:a16="http://schemas.microsoft.com/office/drawing/2014/main" id="{A1B40928-8426-6190-2A58-0C5F439D81D3}"/>
              </a:ext>
            </a:extLst>
          </p:cNvPr>
          <p:cNvSpPr txBox="1"/>
          <p:nvPr/>
        </p:nvSpPr>
        <p:spPr>
          <a:xfrm>
            <a:off x="4783542" y="5772815"/>
            <a:ext cx="7286738" cy="646331"/>
          </a:xfrm>
          <a:prstGeom prst="rect">
            <a:avLst/>
          </a:prstGeom>
          <a:noFill/>
        </p:spPr>
        <p:txBody>
          <a:bodyPr wrap="none" rtlCol="0">
            <a:spAutoFit/>
          </a:bodyPr>
          <a:lstStyle/>
          <a:p>
            <a:r>
              <a:rPr lang="en-US"/>
              <a:t>GETTING ACCOUNT NUMBER AS INPUT AND SHOW BALANCE IF ACCOUNT</a:t>
            </a:r>
          </a:p>
          <a:p>
            <a:r>
              <a:rPr lang="en-US"/>
              <a:t>NUMBER MATCHES </a:t>
            </a:r>
            <a:endParaRPr lang="en-IN"/>
          </a:p>
        </p:txBody>
      </p:sp>
    </p:spTree>
    <p:extLst>
      <p:ext uri="{BB962C8B-B14F-4D97-AF65-F5344CB8AC3E}">
        <p14:creationId xmlns:p14="http://schemas.microsoft.com/office/powerpoint/2010/main" val="135703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075DC2-581E-6002-39A2-6737AA80E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524" y="0"/>
            <a:ext cx="4469477" cy="6478792"/>
          </a:xfrm>
          <a:prstGeom prst="rect">
            <a:avLst/>
          </a:prstGeom>
        </p:spPr>
      </p:pic>
      <p:sp>
        <p:nvSpPr>
          <p:cNvPr id="5" name="TextBox 4">
            <a:extLst>
              <a:ext uri="{FF2B5EF4-FFF2-40B4-BE49-F238E27FC236}">
                <a16:creationId xmlns:a16="http://schemas.microsoft.com/office/drawing/2014/main" id="{717B7548-2C6A-CCE4-41DD-6E3FBE0592F7}"/>
              </a:ext>
            </a:extLst>
          </p:cNvPr>
          <p:cNvSpPr txBox="1"/>
          <p:nvPr/>
        </p:nvSpPr>
        <p:spPr>
          <a:xfrm>
            <a:off x="149018" y="91135"/>
            <a:ext cx="6037117" cy="7017306"/>
          </a:xfrm>
          <a:prstGeom prst="rect">
            <a:avLst/>
          </a:prstGeom>
          <a:noFill/>
        </p:spPr>
        <p:txBody>
          <a:bodyPr wrap="square" lIns="91440" tIns="45720" rIns="91440" bIns="45720" anchor="t">
            <a:spAutoFit/>
          </a:bodyPr>
          <a:lstStyle/>
          <a:p>
            <a:r>
              <a:rPr lang="en-IN" dirty="0"/>
              <a:t>#include&lt;stdio.h&gt;</a:t>
            </a:r>
          </a:p>
          <a:p>
            <a:r>
              <a:rPr lang="en-IN" dirty="0"/>
              <a:t>int main()</a:t>
            </a:r>
          </a:p>
          <a:p>
            <a:r>
              <a:rPr lang="en-IN" dirty="0"/>
              <a:t>{</a:t>
            </a:r>
          </a:p>
          <a:p>
            <a:r>
              <a:rPr lang="en-IN" dirty="0"/>
              <a:t>    int a;</a:t>
            </a:r>
          </a:p>
          <a:p>
            <a:r>
              <a:rPr lang="en-IN" dirty="0"/>
              <a:t>    int </a:t>
            </a:r>
            <a:r>
              <a:rPr lang="en-IN" dirty="0" err="1"/>
              <a:t>fo</a:t>
            </a:r>
            <a:r>
              <a:rPr lang="en-IN" dirty="0"/>
              <a:t>=1;</a:t>
            </a:r>
          </a:p>
          <a:p>
            <a:r>
              <a:rPr lang="en-IN" dirty="0"/>
              <a:t>    float balance=0.0;</a:t>
            </a:r>
          </a:p>
          <a:p>
            <a:r>
              <a:rPr lang="en-IN" dirty="0"/>
              <a:t>    float num1,num2,num3,num4;</a:t>
            </a:r>
          </a:p>
          <a:p>
            <a:r>
              <a:rPr lang="en-IN" dirty="0"/>
              <a:t>    float </a:t>
            </a:r>
            <a:r>
              <a:rPr lang="en-IN" dirty="0" err="1"/>
              <a:t>bal,with,rem</a:t>
            </a:r>
            <a:r>
              <a:rPr lang="en-IN" dirty="0"/>
              <a:t>;</a:t>
            </a:r>
          </a:p>
          <a:p>
            <a:r>
              <a:rPr lang="en-IN" dirty="0"/>
              <a:t>    </a:t>
            </a:r>
            <a:r>
              <a:rPr lang="en-IN" dirty="0" err="1"/>
              <a:t>printf</a:t>
            </a:r>
            <a:r>
              <a:rPr lang="en-IN" dirty="0"/>
              <a:t>("\n1.CREATE ACCOUNT\n2.DEPOSIT MONEY\n3.WITHDRAW MONEY\n4.CHECK BALANCE\n5.EXIT");</a:t>
            </a:r>
          </a:p>
          <a:p>
            <a:endParaRPr lang="en-IN" dirty="0"/>
          </a:p>
          <a:p>
            <a:endParaRPr lang="en-IN" dirty="0"/>
          </a:p>
          <a:p>
            <a:r>
              <a:rPr lang="en-IN" dirty="0" err="1"/>
              <a:t>printf</a:t>
            </a:r>
            <a:r>
              <a:rPr lang="en-IN" dirty="0"/>
              <a:t>("\</a:t>
            </a:r>
            <a:r>
              <a:rPr lang="en-IN" dirty="0" err="1"/>
              <a:t>nENTER</a:t>
            </a:r>
            <a:r>
              <a:rPr lang="en-IN" dirty="0"/>
              <a:t> THE OPTION NUMBER FROM THE LIST:");</a:t>
            </a:r>
          </a:p>
          <a:p>
            <a:endParaRPr lang="en-IN" dirty="0"/>
          </a:p>
          <a:p>
            <a:endParaRPr lang="en-IN" dirty="0"/>
          </a:p>
          <a:p>
            <a:r>
              <a:rPr lang="en-IN" dirty="0"/>
              <a:t>    </a:t>
            </a:r>
            <a:r>
              <a:rPr lang="en-IN" dirty="0" err="1"/>
              <a:t>scanf</a:t>
            </a:r>
            <a:r>
              <a:rPr lang="en-IN" dirty="0"/>
              <a:t>("%</a:t>
            </a:r>
            <a:r>
              <a:rPr lang="en-IN" dirty="0" err="1"/>
              <a:t>d",&amp;a</a:t>
            </a:r>
            <a:r>
              <a:rPr lang="en-IN" dirty="0"/>
              <a:t>);</a:t>
            </a:r>
          </a:p>
          <a:p>
            <a:r>
              <a:rPr lang="en-IN" dirty="0"/>
              <a:t>    while(1){</a:t>
            </a:r>
          </a:p>
          <a:p>
            <a:r>
              <a:rPr lang="en-IN" dirty="0"/>
              <a:t>    switch(a){</a:t>
            </a:r>
          </a:p>
          <a:p>
            <a:r>
              <a:rPr lang="en-IN" dirty="0"/>
              <a:t>      </a:t>
            </a:r>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64670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3A24DD-5982-C93D-C415-9DE01F4E0B8F}"/>
              </a:ext>
            </a:extLst>
          </p:cNvPr>
          <p:cNvSpPr txBox="1"/>
          <p:nvPr/>
        </p:nvSpPr>
        <p:spPr>
          <a:xfrm>
            <a:off x="884583" y="987332"/>
            <a:ext cx="6094674" cy="3416320"/>
          </a:xfrm>
          <a:prstGeom prst="rect">
            <a:avLst/>
          </a:prstGeom>
          <a:noFill/>
        </p:spPr>
        <p:txBody>
          <a:bodyPr wrap="square">
            <a:spAutoFit/>
          </a:bodyPr>
          <a:lstStyle/>
          <a:p>
            <a:r>
              <a:rPr lang="en-IN"/>
              <a:t> //creating account:</a:t>
            </a:r>
          </a:p>
          <a:p>
            <a:r>
              <a:rPr lang="en-IN"/>
              <a:t>    case 1:</a:t>
            </a:r>
          </a:p>
          <a:p>
            <a:r>
              <a:rPr lang="en-IN"/>
              <a:t>        </a:t>
            </a:r>
            <a:r>
              <a:rPr lang="en-IN" err="1"/>
              <a:t>printf</a:t>
            </a:r>
            <a:r>
              <a:rPr lang="en-IN"/>
              <a:t>("ENTER YOUR ACCOUNT NUMBER:");</a:t>
            </a:r>
          </a:p>
          <a:p>
            <a:r>
              <a:rPr lang="en-IN"/>
              <a:t>        </a:t>
            </a:r>
            <a:r>
              <a:rPr lang="en-IN" err="1"/>
              <a:t>scanf</a:t>
            </a:r>
            <a:r>
              <a:rPr lang="en-IN"/>
              <a:t>("%f",&amp;num1);</a:t>
            </a:r>
          </a:p>
          <a:p>
            <a:r>
              <a:rPr lang="en-IN"/>
              <a:t>        char name[50];</a:t>
            </a:r>
          </a:p>
          <a:p>
            <a:r>
              <a:rPr lang="en-IN"/>
              <a:t>        </a:t>
            </a:r>
            <a:r>
              <a:rPr lang="en-IN" err="1"/>
              <a:t>printf</a:t>
            </a:r>
            <a:r>
              <a:rPr lang="en-IN"/>
              <a:t>("ENTER YOUR NAME:");</a:t>
            </a:r>
          </a:p>
          <a:p>
            <a:r>
              <a:rPr lang="en-IN"/>
              <a:t>        </a:t>
            </a:r>
            <a:r>
              <a:rPr lang="en-IN" err="1"/>
              <a:t>scanf</a:t>
            </a:r>
            <a:r>
              <a:rPr lang="en-IN"/>
              <a:t>("%</a:t>
            </a:r>
            <a:r>
              <a:rPr lang="en-IN" err="1"/>
              <a:t>s",name</a:t>
            </a:r>
            <a:r>
              <a:rPr lang="en-IN"/>
              <a:t>);</a:t>
            </a:r>
          </a:p>
          <a:p>
            <a:r>
              <a:rPr lang="en-IN"/>
              <a:t>        </a:t>
            </a:r>
            <a:r>
              <a:rPr lang="en-IN" err="1"/>
              <a:t>printf</a:t>
            </a:r>
            <a:r>
              <a:rPr lang="en-IN"/>
              <a:t>("YOUR BALANCE IS %</a:t>
            </a:r>
            <a:r>
              <a:rPr lang="en-IN" err="1"/>
              <a:t>f",balance</a:t>
            </a:r>
            <a:r>
              <a:rPr lang="en-IN"/>
              <a:t>);</a:t>
            </a:r>
          </a:p>
          <a:p>
            <a:r>
              <a:rPr lang="en-IN"/>
              <a:t>        </a:t>
            </a:r>
            <a:r>
              <a:rPr lang="en-IN" err="1"/>
              <a:t>printf</a:t>
            </a:r>
            <a:r>
              <a:rPr lang="en-IN"/>
              <a:t>("\</a:t>
            </a:r>
            <a:r>
              <a:rPr lang="en-IN" err="1"/>
              <a:t>nyour</a:t>
            </a:r>
            <a:r>
              <a:rPr lang="en-IN"/>
              <a:t> account is created successfully:)");</a:t>
            </a:r>
          </a:p>
          <a:p>
            <a:r>
              <a:rPr lang="en-IN"/>
              <a:t>        </a:t>
            </a:r>
            <a:r>
              <a:rPr lang="en-IN" err="1"/>
              <a:t>printf</a:t>
            </a:r>
            <a:r>
              <a:rPr lang="en-IN"/>
              <a:t>("\</a:t>
            </a:r>
            <a:r>
              <a:rPr lang="en-IN" err="1"/>
              <a:t>nPLEASE</a:t>
            </a:r>
            <a:r>
              <a:rPr lang="en-IN"/>
              <a:t> DEPOSIT ATLEAST 500 TO AVOID PENALTY\n");</a:t>
            </a:r>
          </a:p>
          <a:p>
            <a:r>
              <a:rPr lang="en-IN"/>
              <a:t>        break;</a:t>
            </a:r>
          </a:p>
        </p:txBody>
      </p:sp>
      <p:pic>
        <p:nvPicPr>
          <p:cNvPr id="4" name="Picture 3" descr="A green letter on a black background&#10;&#10;Description automatically generated">
            <a:extLst>
              <a:ext uri="{FF2B5EF4-FFF2-40B4-BE49-F238E27FC236}">
                <a16:creationId xmlns:a16="http://schemas.microsoft.com/office/drawing/2014/main" id="{8ECD60EA-0AB3-1095-392A-9F939BD12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524" y="0"/>
            <a:ext cx="4469477" cy="6478792"/>
          </a:xfrm>
          <a:prstGeom prst="rect">
            <a:avLst/>
          </a:prstGeom>
        </p:spPr>
      </p:pic>
    </p:spTree>
    <p:extLst>
      <p:ext uri="{BB962C8B-B14F-4D97-AF65-F5344CB8AC3E}">
        <p14:creationId xmlns:p14="http://schemas.microsoft.com/office/powerpoint/2010/main" val="267811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3A54BC-D0CB-F5ED-1E5D-3CEB540BDEE2}"/>
              </a:ext>
            </a:extLst>
          </p:cNvPr>
          <p:cNvSpPr txBox="1"/>
          <p:nvPr/>
        </p:nvSpPr>
        <p:spPr>
          <a:xfrm>
            <a:off x="891251" y="972273"/>
            <a:ext cx="8249855" cy="3970318"/>
          </a:xfrm>
          <a:prstGeom prst="rect">
            <a:avLst/>
          </a:prstGeom>
          <a:noFill/>
        </p:spPr>
        <p:txBody>
          <a:bodyPr wrap="square">
            <a:spAutoFit/>
          </a:bodyPr>
          <a:lstStyle/>
          <a:p>
            <a:r>
              <a:rPr lang="en-IN"/>
              <a:t> case 2:</a:t>
            </a:r>
          </a:p>
          <a:p>
            <a:r>
              <a:rPr lang="en-IN"/>
              <a:t>        //depositing money:</a:t>
            </a:r>
          </a:p>
          <a:p>
            <a:r>
              <a:rPr lang="en-IN"/>
              <a:t>        </a:t>
            </a:r>
            <a:r>
              <a:rPr lang="en-IN" err="1"/>
              <a:t>printf</a:t>
            </a:r>
            <a:r>
              <a:rPr lang="en-IN"/>
              <a:t>("ENTER YOUR ACCOUNT NUMBER:");</a:t>
            </a:r>
          </a:p>
          <a:p>
            <a:r>
              <a:rPr lang="en-IN"/>
              <a:t>        </a:t>
            </a:r>
            <a:r>
              <a:rPr lang="en-IN" err="1"/>
              <a:t>scanf</a:t>
            </a:r>
            <a:r>
              <a:rPr lang="en-IN"/>
              <a:t>("%f",&amp;num2);</a:t>
            </a:r>
          </a:p>
          <a:p>
            <a:r>
              <a:rPr lang="en-IN"/>
              <a:t>        if(num1==num2){</a:t>
            </a:r>
          </a:p>
          <a:p>
            <a:r>
              <a:rPr lang="en-IN"/>
              <a:t>        float </a:t>
            </a:r>
            <a:r>
              <a:rPr lang="en-IN" err="1"/>
              <a:t>money_deposit</a:t>
            </a:r>
            <a:r>
              <a:rPr lang="en-IN"/>
              <a:t>;</a:t>
            </a:r>
          </a:p>
          <a:p>
            <a:r>
              <a:rPr lang="en-IN"/>
              <a:t>        </a:t>
            </a:r>
            <a:r>
              <a:rPr lang="en-IN" err="1"/>
              <a:t>printf</a:t>
            </a:r>
            <a:r>
              <a:rPr lang="en-IN"/>
              <a:t>("ENTER A AMOUNT TO DEPOSIT:");</a:t>
            </a:r>
          </a:p>
          <a:p>
            <a:r>
              <a:rPr lang="en-IN"/>
              <a:t>        </a:t>
            </a:r>
            <a:r>
              <a:rPr lang="en-IN" err="1"/>
              <a:t>scanf</a:t>
            </a:r>
            <a:r>
              <a:rPr lang="en-IN"/>
              <a:t>("%f",&amp;</a:t>
            </a:r>
            <a:r>
              <a:rPr lang="en-IN" err="1"/>
              <a:t>money_deposit</a:t>
            </a:r>
            <a:r>
              <a:rPr lang="en-IN"/>
              <a:t>);</a:t>
            </a:r>
          </a:p>
          <a:p>
            <a:r>
              <a:rPr lang="en-IN"/>
              <a:t>        </a:t>
            </a:r>
            <a:r>
              <a:rPr lang="en-IN" err="1"/>
              <a:t>bal</a:t>
            </a:r>
            <a:r>
              <a:rPr lang="en-IN"/>
              <a:t>=</a:t>
            </a:r>
            <a:r>
              <a:rPr lang="en-IN" err="1"/>
              <a:t>balance+money_deposit</a:t>
            </a:r>
            <a:r>
              <a:rPr lang="en-IN"/>
              <a:t>;</a:t>
            </a:r>
          </a:p>
          <a:p>
            <a:r>
              <a:rPr lang="en-IN"/>
              <a:t>        </a:t>
            </a:r>
            <a:r>
              <a:rPr lang="en-IN" err="1"/>
              <a:t>printf</a:t>
            </a:r>
            <a:r>
              <a:rPr lang="en-IN"/>
              <a:t>("YOUR BALANCE IS :%f",</a:t>
            </a:r>
            <a:r>
              <a:rPr lang="en-IN" err="1"/>
              <a:t>bal</a:t>
            </a:r>
            <a:r>
              <a:rPr lang="en-IN"/>
              <a:t>);}</a:t>
            </a:r>
          </a:p>
          <a:p>
            <a:r>
              <a:rPr lang="en-IN"/>
              <a:t>        else{</a:t>
            </a:r>
          </a:p>
          <a:p>
            <a:r>
              <a:rPr lang="en-IN"/>
              <a:t>            </a:t>
            </a:r>
            <a:r>
              <a:rPr lang="en-IN" err="1"/>
              <a:t>printf</a:t>
            </a:r>
            <a:r>
              <a:rPr lang="en-IN"/>
              <a:t>("NO ACCOUNT EXIST IN THIS ACCOUNT NUMBER");</a:t>
            </a:r>
          </a:p>
          <a:p>
            <a:r>
              <a:rPr lang="en-IN"/>
              <a:t>        }</a:t>
            </a:r>
          </a:p>
          <a:p>
            <a:r>
              <a:rPr lang="en-IN"/>
              <a:t>        break;</a:t>
            </a:r>
          </a:p>
        </p:txBody>
      </p:sp>
      <p:pic>
        <p:nvPicPr>
          <p:cNvPr id="4" name="Picture 3" descr="A green letter on a black background&#10;&#10;Description automatically generated">
            <a:extLst>
              <a:ext uri="{FF2B5EF4-FFF2-40B4-BE49-F238E27FC236}">
                <a16:creationId xmlns:a16="http://schemas.microsoft.com/office/drawing/2014/main" id="{4CAC6F61-3984-B049-3263-621B8161B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524" y="0"/>
            <a:ext cx="4469477" cy="6478792"/>
          </a:xfrm>
          <a:prstGeom prst="rect">
            <a:avLst/>
          </a:prstGeom>
        </p:spPr>
      </p:pic>
    </p:spTree>
    <p:extLst>
      <p:ext uri="{BB962C8B-B14F-4D97-AF65-F5344CB8AC3E}">
        <p14:creationId xmlns:p14="http://schemas.microsoft.com/office/powerpoint/2010/main" val="330892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4"/>
                                        </p:tgtEl>
                                        <p:attrNameLst>
                                          <p:attrName>ppt_w</p:attrName>
                                        </p:attrNameLst>
                                      </p:cBhvr>
                                      <p:tavLst>
                                        <p:tav tm="0">
                                          <p:val>
                                            <p:strVal val="ppt_w"/>
                                          </p:val>
                                        </p:tav>
                                        <p:tav tm="100000">
                                          <p:val>
                                            <p:fltVal val="0"/>
                                          </p:val>
                                        </p:tav>
                                      </p:tavLst>
                                    </p:anim>
                                    <p:anim calcmode="lin" valueType="num">
                                      <p:cBhvr>
                                        <p:cTn id="7" dur="1000"/>
                                        <p:tgtEl>
                                          <p:spTgt spid="4"/>
                                        </p:tgtEl>
                                        <p:attrNameLst>
                                          <p:attrName>ppt_h</p:attrName>
                                        </p:attrNameLst>
                                      </p:cBhvr>
                                      <p:tavLst>
                                        <p:tav tm="0">
                                          <p:val>
                                            <p:strVal val="ppt_h"/>
                                          </p:val>
                                        </p:tav>
                                        <p:tav tm="100000">
                                          <p:val>
                                            <p:fltVal val="0"/>
                                          </p:val>
                                        </p:tav>
                                      </p:tavLst>
                                    </p:anim>
                                    <p:anim calcmode="lin" valueType="num">
                                      <p:cBhvr>
                                        <p:cTn id="8" dur="1000"/>
                                        <p:tgtEl>
                                          <p:spTgt spid="4"/>
                                        </p:tgtEl>
                                        <p:attrNameLst>
                                          <p:attrName>style.rotation</p:attrName>
                                        </p:attrNameLst>
                                      </p:cBhvr>
                                      <p:tavLst>
                                        <p:tav tm="0">
                                          <p:val>
                                            <p:fltVal val="0"/>
                                          </p:val>
                                        </p:tav>
                                        <p:tav tm="100000">
                                          <p:val>
                                            <p:fltVal val="90"/>
                                          </p:val>
                                        </p:tav>
                                      </p:tavLst>
                                    </p:anim>
                                    <p:animEffect transition="out" filter="fade">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2F0C3-FD9E-6446-05E4-F0DE2A342204}"/>
              </a:ext>
            </a:extLst>
          </p:cNvPr>
          <p:cNvSpPr txBox="1"/>
          <p:nvPr/>
        </p:nvSpPr>
        <p:spPr>
          <a:xfrm>
            <a:off x="590385" y="0"/>
            <a:ext cx="6732766" cy="6463308"/>
          </a:xfrm>
          <a:prstGeom prst="rect">
            <a:avLst/>
          </a:prstGeom>
          <a:noFill/>
        </p:spPr>
        <p:txBody>
          <a:bodyPr wrap="square" lIns="91440" tIns="45720" rIns="91440" bIns="45720" anchor="t">
            <a:spAutoFit/>
          </a:bodyPr>
          <a:lstStyle/>
          <a:p>
            <a:r>
              <a:rPr lang="en-IN"/>
              <a:t>case 3:</a:t>
            </a:r>
          </a:p>
          <a:p>
            <a:r>
              <a:rPr lang="en-IN"/>
              <a:t>        //withdraw money:</a:t>
            </a:r>
          </a:p>
          <a:p>
            <a:r>
              <a:rPr lang="en-IN"/>
              <a:t>        </a:t>
            </a:r>
            <a:r>
              <a:rPr lang="en-IN" err="1"/>
              <a:t>printf</a:t>
            </a:r>
            <a:r>
              <a:rPr lang="en-IN"/>
              <a:t>("ENTER YOUR ACCOUNT NUMBER:");</a:t>
            </a:r>
          </a:p>
          <a:p>
            <a:r>
              <a:rPr lang="en-IN"/>
              <a:t>        </a:t>
            </a:r>
            <a:r>
              <a:rPr lang="en-IN" err="1"/>
              <a:t>scanf</a:t>
            </a:r>
            <a:r>
              <a:rPr lang="en-IN"/>
              <a:t>("%f",&amp;num3);</a:t>
            </a:r>
          </a:p>
          <a:p>
            <a:endParaRPr lang="en-IN"/>
          </a:p>
          <a:p>
            <a:r>
              <a:rPr lang="en-IN"/>
              <a:t>        if(num3==num1){</a:t>
            </a:r>
          </a:p>
          <a:p>
            <a:r>
              <a:rPr lang="en-IN"/>
              <a:t>        </a:t>
            </a:r>
            <a:r>
              <a:rPr lang="en-IN" err="1"/>
              <a:t>printf</a:t>
            </a:r>
            <a:r>
              <a:rPr lang="en-IN"/>
              <a:t>("ENTER A AMOUNT TO WITHDRAW:");</a:t>
            </a:r>
          </a:p>
          <a:p>
            <a:r>
              <a:rPr lang="en-IN"/>
              <a:t>        </a:t>
            </a:r>
            <a:r>
              <a:rPr lang="en-IN" err="1"/>
              <a:t>scanf</a:t>
            </a:r>
            <a:r>
              <a:rPr lang="en-IN"/>
              <a:t>("%</a:t>
            </a:r>
            <a:r>
              <a:rPr lang="en-IN" err="1"/>
              <a:t>f",&amp;with</a:t>
            </a:r>
            <a:r>
              <a:rPr lang="en-IN"/>
              <a:t>);</a:t>
            </a:r>
          </a:p>
          <a:p>
            <a:endParaRPr lang="en-IN"/>
          </a:p>
          <a:p>
            <a:r>
              <a:rPr lang="en-IN"/>
              <a:t>        if(with&lt;=</a:t>
            </a:r>
            <a:r>
              <a:rPr lang="en-IN" err="1"/>
              <a:t>bal</a:t>
            </a:r>
            <a:r>
              <a:rPr lang="en-IN"/>
              <a:t>){</a:t>
            </a:r>
          </a:p>
          <a:p>
            <a:r>
              <a:rPr lang="en-IN"/>
              <a:t>          rem=</a:t>
            </a:r>
            <a:r>
              <a:rPr lang="en-IN" err="1"/>
              <a:t>bal</a:t>
            </a:r>
            <a:r>
              <a:rPr lang="en-IN"/>
              <a:t>-with;</a:t>
            </a:r>
          </a:p>
          <a:p>
            <a:r>
              <a:rPr lang="en-IN"/>
              <a:t>         </a:t>
            </a:r>
            <a:r>
              <a:rPr lang="en-IN" err="1"/>
              <a:t>printf</a:t>
            </a:r>
            <a:r>
              <a:rPr lang="en-IN"/>
              <a:t>("%f WITHDRAWED </a:t>
            </a:r>
            <a:r>
              <a:rPr lang="en-IN" err="1"/>
              <a:t>SUCESSFULLY!",with</a:t>
            </a:r>
            <a:r>
              <a:rPr lang="en-IN"/>
              <a:t>);</a:t>
            </a:r>
          </a:p>
          <a:p>
            <a:r>
              <a:rPr lang="en-IN"/>
              <a:t>         </a:t>
            </a:r>
            <a:r>
              <a:rPr lang="en-IN" err="1"/>
              <a:t>printf</a:t>
            </a:r>
            <a:r>
              <a:rPr lang="en-IN"/>
              <a:t>("\</a:t>
            </a:r>
            <a:r>
              <a:rPr lang="en-IN" err="1"/>
              <a:t>nYOUR</a:t>
            </a:r>
            <a:r>
              <a:rPr lang="en-IN"/>
              <a:t> BALANCE IS %</a:t>
            </a:r>
            <a:r>
              <a:rPr lang="en-IN" err="1"/>
              <a:t>f",rem</a:t>
            </a:r>
            <a:r>
              <a:rPr lang="en-IN"/>
              <a:t>);</a:t>
            </a:r>
          </a:p>
          <a:p>
            <a:r>
              <a:rPr lang="en-IN"/>
              <a:t>    }</a:t>
            </a:r>
          </a:p>
          <a:p>
            <a:r>
              <a:rPr lang="en-IN"/>
              <a:t>        else{</a:t>
            </a:r>
          </a:p>
          <a:p>
            <a:r>
              <a:rPr lang="en-IN"/>
              <a:t>            </a:t>
            </a:r>
            <a:r>
              <a:rPr lang="en-IN" err="1"/>
              <a:t>printf</a:t>
            </a:r>
            <a:r>
              <a:rPr lang="en-IN"/>
              <a:t>("YOUR BALANCE IS NOT SUFFICIENT");</a:t>
            </a:r>
          </a:p>
          <a:p>
            <a:r>
              <a:rPr lang="en-IN"/>
              <a:t>            </a:t>
            </a:r>
            <a:r>
              <a:rPr lang="en-IN" err="1"/>
              <a:t>printf</a:t>
            </a:r>
            <a:r>
              <a:rPr lang="en-IN"/>
              <a:t>("\</a:t>
            </a:r>
            <a:r>
              <a:rPr lang="en-IN" err="1"/>
              <a:t>nYOUR</a:t>
            </a:r>
            <a:r>
              <a:rPr lang="en-IN"/>
              <a:t> BALANCE IS %f",</a:t>
            </a:r>
            <a:r>
              <a:rPr lang="en-IN" err="1"/>
              <a:t>bal</a:t>
            </a:r>
            <a:r>
              <a:rPr lang="en-IN"/>
              <a:t>);</a:t>
            </a:r>
          </a:p>
          <a:p>
            <a:r>
              <a:rPr lang="en-IN"/>
              <a:t>        }</a:t>
            </a:r>
          </a:p>
          <a:p>
            <a:r>
              <a:rPr lang="en-IN"/>
              <a:t>        }</a:t>
            </a:r>
          </a:p>
          <a:p>
            <a:r>
              <a:rPr lang="en-IN"/>
              <a:t>        else{</a:t>
            </a:r>
          </a:p>
          <a:p>
            <a:r>
              <a:rPr lang="en-IN"/>
              <a:t>        </a:t>
            </a:r>
            <a:r>
              <a:rPr lang="en-IN" err="1"/>
              <a:t>printf</a:t>
            </a:r>
            <a:r>
              <a:rPr lang="en-IN"/>
              <a:t>("NO ACCOUNT EXIST IN THIS ACCOUNT NUMBER");</a:t>
            </a:r>
          </a:p>
          <a:p>
            <a:r>
              <a:rPr lang="en-IN"/>
              <a:t>        }</a:t>
            </a:r>
          </a:p>
          <a:p>
            <a:r>
              <a:rPr lang="en-IN"/>
              <a:t>        break;</a:t>
            </a:r>
          </a:p>
        </p:txBody>
      </p:sp>
      <p:pic>
        <p:nvPicPr>
          <p:cNvPr id="4" name="Picture 3" descr="A green letter on a black background&#10;&#10;Description automatically generated">
            <a:extLst>
              <a:ext uri="{FF2B5EF4-FFF2-40B4-BE49-F238E27FC236}">
                <a16:creationId xmlns:a16="http://schemas.microsoft.com/office/drawing/2014/main" id="{94E2A620-8C72-3256-A32A-268E1C85A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524" y="0"/>
            <a:ext cx="4469477" cy="6478792"/>
          </a:xfrm>
          <a:prstGeom prst="rect">
            <a:avLst/>
          </a:prstGeom>
        </p:spPr>
      </p:pic>
    </p:spTree>
    <p:extLst>
      <p:ext uri="{BB962C8B-B14F-4D97-AF65-F5344CB8AC3E}">
        <p14:creationId xmlns:p14="http://schemas.microsoft.com/office/powerpoint/2010/main" val="284008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with text on it&#10;&#10;Description automatically generated">
            <a:extLst>
              <a:ext uri="{FF2B5EF4-FFF2-40B4-BE49-F238E27FC236}">
                <a16:creationId xmlns:a16="http://schemas.microsoft.com/office/drawing/2014/main" id="{38B7C440-B90F-EA03-1ED0-CCAEAC513269}"/>
              </a:ext>
            </a:extLst>
          </p:cNvPr>
          <p:cNvPicPr>
            <a:picLocks noChangeAspect="1"/>
          </p:cNvPicPr>
          <p:nvPr/>
        </p:nvPicPr>
        <p:blipFill>
          <a:blip r:embed="rId2"/>
          <a:stretch>
            <a:fillRect/>
          </a:stretch>
        </p:blipFill>
        <p:spPr>
          <a:xfrm>
            <a:off x="5613889" y="2930"/>
            <a:ext cx="6581530" cy="6441831"/>
          </a:xfrm>
          <a:prstGeom prst="rect">
            <a:avLst/>
          </a:prstGeom>
        </p:spPr>
      </p:pic>
      <p:sp>
        <p:nvSpPr>
          <p:cNvPr id="4" name="TextBox 3">
            <a:extLst>
              <a:ext uri="{FF2B5EF4-FFF2-40B4-BE49-F238E27FC236}">
                <a16:creationId xmlns:a16="http://schemas.microsoft.com/office/drawing/2014/main" id="{D914CBE5-D8A4-03DC-DD9A-70637C733A50}"/>
              </a:ext>
            </a:extLst>
          </p:cNvPr>
          <p:cNvSpPr txBox="1"/>
          <p:nvPr/>
        </p:nvSpPr>
        <p:spPr>
          <a:xfrm>
            <a:off x="1" y="121920"/>
            <a:ext cx="5394960" cy="6463308"/>
          </a:xfrm>
          <a:prstGeom prst="rect">
            <a:avLst/>
          </a:prstGeom>
          <a:noFill/>
        </p:spPr>
        <p:txBody>
          <a:bodyPr wrap="square">
            <a:spAutoFit/>
          </a:bodyPr>
          <a:lstStyle/>
          <a:p>
            <a:r>
              <a:rPr lang="en-IN" dirty="0"/>
              <a:t> case 4:</a:t>
            </a:r>
          </a:p>
          <a:p>
            <a:r>
              <a:rPr lang="en-IN" dirty="0"/>
              <a:t>        //check balance:</a:t>
            </a:r>
          </a:p>
          <a:p>
            <a:r>
              <a:rPr lang="en-IN" dirty="0"/>
              <a:t>        </a:t>
            </a:r>
            <a:r>
              <a:rPr lang="en-IN" dirty="0" err="1"/>
              <a:t>printf</a:t>
            </a:r>
            <a:r>
              <a:rPr lang="en-IN" dirty="0"/>
              <a:t>("ENTER YOUR ACCOUNT NUMBER:");</a:t>
            </a:r>
          </a:p>
          <a:p>
            <a:r>
              <a:rPr lang="en-IN" dirty="0"/>
              <a:t>        </a:t>
            </a:r>
            <a:r>
              <a:rPr lang="en-IN" dirty="0" err="1"/>
              <a:t>scanf</a:t>
            </a:r>
            <a:r>
              <a:rPr lang="en-IN" dirty="0"/>
              <a:t>("%f",&amp;num4);</a:t>
            </a:r>
          </a:p>
          <a:p>
            <a:r>
              <a:rPr lang="en-IN" dirty="0"/>
              <a:t>        if(num4==num1){</a:t>
            </a:r>
          </a:p>
          <a:p>
            <a:r>
              <a:rPr lang="en-IN" dirty="0"/>
              <a:t>        </a:t>
            </a:r>
            <a:r>
              <a:rPr lang="en-IN" dirty="0" err="1"/>
              <a:t>printf</a:t>
            </a:r>
            <a:r>
              <a:rPr lang="en-IN" dirty="0"/>
              <a:t>("YOUR BALANCE IS:%</a:t>
            </a:r>
            <a:r>
              <a:rPr lang="en-IN" dirty="0" err="1"/>
              <a:t>f",rem</a:t>
            </a:r>
            <a:r>
              <a:rPr lang="en-IN" dirty="0"/>
              <a:t>);</a:t>
            </a:r>
          </a:p>
          <a:p>
            <a:r>
              <a:rPr lang="en-IN" dirty="0"/>
              <a:t>        }</a:t>
            </a:r>
          </a:p>
          <a:p>
            <a:r>
              <a:rPr lang="en-IN" dirty="0"/>
              <a:t>        else{</a:t>
            </a:r>
          </a:p>
          <a:p>
            <a:r>
              <a:rPr lang="en-IN" dirty="0"/>
              <a:t>        </a:t>
            </a:r>
            <a:r>
              <a:rPr lang="en-IN" dirty="0" err="1"/>
              <a:t>printf</a:t>
            </a:r>
            <a:r>
              <a:rPr lang="en-IN" dirty="0"/>
              <a:t>("NO ACCOUNT EXIST IN THIS ACCOUNT NUMBER");</a:t>
            </a:r>
          </a:p>
          <a:p>
            <a:r>
              <a:rPr lang="en-IN" dirty="0"/>
              <a:t>        }</a:t>
            </a:r>
          </a:p>
          <a:p>
            <a:r>
              <a:rPr lang="en-IN" dirty="0"/>
              <a:t>        break;</a:t>
            </a:r>
          </a:p>
          <a:p>
            <a:r>
              <a:rPr lang="en-IN" dirty="0"/>
              <a:t>    case 5:</a:t>
            </a:r>
          </a:p>
          <a:p>
            <a:r>
              <a:rPr lang="en-IN" dirty="0"/>
              <a:t>        </a:t>
            </a:r>
            <a:r>
              <a:rPr lang="en-IN" dirty="0" err="1"/>
              <a:t>fo</a:t>
            </a:r>
            <a:r>
              <a:rPr lang="en-IN" dirty="0"/>
              <a:t>=2;</a:t>
            </a:r>
          </a:p>
          <a:p>
            <a:r>
              <a:rPr lang="en-IN" dirty="0"/>
              <a:t>        break;</a:t>
            </a:r>
          </a:p>
          <a:p>
            <a:r>
              <a:rPr lang="en-IN" dirty="0"/>
              <a:t>    default:</a:t>
            </a:r>
          </a:p>
          <a:p>
            <a:r>
              <a:rPr lang="en-IN" dirty="0"/>
              <a:t>        </a:t>
            </a:r>
            <a:r>
              <a:rPr lang="en-IN" dirty="0" err="1"/>
              <a:t>printf</a:t>
            </a:r>
            <a:r>
              <a:rPr lang="en-IN" dirty="0"/>
              <a:t>("INVALID OPTION NUMBER");</a:t>
            </a:r>
          </a:p>
          <a:p>
            <a:r>
              <a:rPr lang="en-IN" dirty="0"/>
              <a:t>    }</a:t>
            </a:r>
          </a:p>
          <a:p>
            <a:r>
              <a:rPr lang="en-IN" dirty="0"/>
              <a:t>   if(</a:t>
            </a:r>
            <a:r>
              <a:rPr lang="en-IN" dirty="0" err="1"/>
              <a:t>fo</a:t>
            </a:r>
            <a:r>
              <a:rPr lang="en-IN" dirty="0"/>
              <a:t>==2){</a:t>
            </a:r>
          </a:p>
          <a:p>
            <a:r>
              <a:rPr lang="en-IN" dirty="0"/>
              <a:t>        </a:t>
            </a:r>
            <a:r>
              <a:rPr lang="en-IN" dirty="0" err="1"/>
              <a:t>printf</a:t>
            </a:r>
            <a:r>
              <a:rPr lang="en-IN" dirty="0"/>
              <a:t>("\t\t\t\t\</a:t>
            </a:r>
            <a:r>
              <a:rPr lang="en-IN" dirty="0" err="1"/>
              <a:t>tTHANKYOU</a:t>
            </a:r>
            <a:r>
              <a:rPr lang="en-IN" dirty="0"/>
              <a:t>");</a:t>
            </a:r>
          </a:p>
          <a:p>
            <a:r>
              <a:rPr lang="en-IN" dirty="0"/>
              <a:t>        break;</a:t>
            </a:r>
          </a:p>
          <a:p>
            <a:r>
              <a:rPr lang="en-IN" dirty="0"/>
              <a:t>    }</a:t>
            </a:r>
          </a:p>
          <a:p>
            <a:endParaRPr lang="en-IN" dirty="0"/>
          </a:p>
        </p:txBody>
      </p:sp>
    </p:spTree>
    <p:extLst>
      <p:ext uri="{BB962C8B-B14F-4D97-AF65-F5344CB8AC3E}">
        <p14:creationId xmlns:p14="http://schemas.microsoft.com/office/powerpoint/2010/main" val="101423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15417-7F9C-77B8-4D4F-5AC4A8F43880}"/>
              </a:ext>
            </a:extLst>
          </p:cNvPr>
          <p:cNvSpPr txBox="1"/>
          <p:nvPr/>
        </p:nvSpPr>
        <p:spPr>
          <a:xfrm>
            <a:off x="304800" y="289679"/>
            <a:ext cx="5486400" cy="3139321"/>
          </a:xfrm>
          <a:prstGeom prst="rect">
            <a:avLst/>
          </a:prstGeom>
          <a:noFill/>
        </p:spPr>
        <p:txBody>
          <a:bodyPr wrap="square">
            <a:spAutoFit/>
          </a:bodyPr>
          <a:lstStyle/>
          <a:p>
            <a:r>
              <a:rPr lang="en-IN" dirty="0"/>
              <a:t> </a:t>
            </a:r>
            <a:r>
              <a:rPr lang="en-IN" dirty="0" err="1"/>
              <a:t>printf</a:t>
            </a:r>
            <a:r>
              <a:rPr lang="en-IN" dirty="0"/>
              <a:t>("\n1.CREATE ACCOUNT\n2.DEPOSIT MONEY\n3.WITHDRAW MONEY\n4.CHECK BALANCE\n5.EXIT");</a:t>
            </a:r>
          </a:p>
          <a:p>
            <a:r>
              <a:rPr lang="en-IN" dirty="0" err="1"/>
              <a:t>printf</a:t>
            </a:r>
            <a:r>
              <a:rPr lang="en-IN" dirty="0"/>
              <a:t>("\</a:t>
            </a:r>
            <a:r>
              <a:rPr lang="en-IN" dirty="0" err="1"/>
              <a:t>nENTER</a:t>
            </a:r>
            <a:r>
              <a:rPr lang="en-IN" dirty="0"/>
              <a:t> THE OPTION NUMBER FROM THE LIST:");</a:t>
            </a:r>
          </a:p>
          <a:p>
            <a:r>
              <a:rPr lang="en-IN" dirty="0"/>
              <a:t>    </a:t>
            </a:r>
            <a:r>
              <a:rPr lang="en-IN" dirty="0" err="1"/>
              <a:t>scanf</a:t>
            </a:r>
            <a:r>
              <a:rPr lang="en-IN" dirty="0"/>
              <a:t>("%</a:t>
            </a:r>
            <a:r>
              <a:rPr lang="en-IN" dirty="0" err="1"/>
              <a:t>d",&amp;a</a:t>
            </a:r>
            <a:r>
              <a:rPr lang="en-IN" dirty="0"/>
              <a:t>);</a:t>
            </a:r>
          </a:p>
          <a:p>
            <a:r>
              <a:rPr lang="en-IN" dirty="0"/>
              <a:t>    }</a:t>
            </a:r>
          </a:p>
          <a:p>
            <a:endParaRPr lang="en-IN" dirty="0"/>
          </a:p>
          <a:p>
            <a:endParaRPr lang="en-IN" dirty="0"/>
          </a:p>
          <a:p>
            <a:r>
              <a:rPr lang="en-IN" dirty="0"/>
              <a:t>    return 0;</a:t>
            </a:r>
          </a:p>
          <a:p>
            <a:r>
              <a:rPr lang="en-IN" dirty="0"/>
              <a:t>}</a:t>
            </a:r>
          </a:p>
        </p:txBody>
      </p:sp>
      <p:pic>
        <p:nvPicPr>
          <p:cNvPr id="4" name="Picture 3" descr="A computer screen with text on it&#10;&#10;Description automatically generated">
            <a:extLst>
              <a:ext uri="{FF2B5EF4-FFF2-40B4-BE49-F238E27FC236}">
                <a16:creationId xmlns:a16="http://schemas.microsoft.com/office/drawing/2014/main" id="{8A3C2FCE-A119-95F4-871E-92609335324D}"/>
              </a:ext>
            </a:extLst>
          </p:cNvPr>
          <p:cNvPicPr>
            <a:picLocks noChangeAspect="1"/>
          </p:cNvPicPr>
          <p:nvPr/>
        </p:nvPicPr>
        <p:blipFill>
          <a:blip r:embed="rId2"/>
          <a:stretch>
            <a:fillRect/>
          </a:stretch>
        </p:blipFill>
        <p:spPr>
          <a:xfrm>
            <a:off x="5613889" y="2930"/>
            <a:ext cx="6581530" cy="6441831"/>
          </a:xfrm>
          <a:prstGeom prst="rect">
            <a:avLst/>
          </a:prstGeom>
        </p:spPr>
      </p:pic>
    </p:spTree>
    <p:extLst>
      <p:ext uri="{BB962C8B-B14F-4D97-AF65-F5344CB8AC3E}">
        <p14:creationId xmlns:p14="http://schemas.microsoft.com/office/powerpoint/2010/main" val="78402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BANKING</Template>
  <TotalTime>6</TotalTime>
  <Words>827</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Arial Rounded MT Bold</vt:lpstr>
      <vt:lpstr>Berlin Sans FB Demi</vt:lpstr>
      <vt:lpstr>Bodoni MT Black</vt:lpstr>
      <vt:lpstr>Bookman Old Style</vt:lpstr>
      <vt:lpstr>Calibri</vt:lpstr>
      <vt:lpstr>Courier New</vt:lpstr>
      <vt:lpstr>Franklin Gothic Book</vt:lpstr>
      <vt:lpstr>Wingdings</vt:lpstr>
      <vt:lpstr>Custom</vt:lpstr>
      <vt:lpstr>SIMPLE BANKING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BANKING SYSTEM</dc:title>
  <dc:creator>murugeswarisiva007@gmail.com</dc:creator>
  <cp:lastModifiedBy>murugeswarisiva007@gmail.com</cp:lastModifiedBy>
  <cp:revision>7</cp:revision>
  <dcterms:created xsi:type="dcterms:W3CDTF">2024-12-04T16:09:41Z</dcterms:created>
  <dcterms:modified xsi:type="dcterms:W3CDTF">2024-12-07T07:14:34Z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